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custDataLst>
    <p:tags r:id="rId9"/>
  </p:custDataLst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60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ransition/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ro-RO" b="1"/>
              <a:t>Rapporti e proporzioni</a:t>
            </a:r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>
                <a:solidFill>
                  <a:schemeClr val="tx1"/>
                </a:solidFill>
              </a:rPr>
              <a:t>Il rapporto:</a:t>
            </a:r>
          </a:p>
          <a:p>
            <a:pPr marL="0" indent="0">
              <a:buNone/>
            </a:pPr>
            <a:endParaRPr lang="en-US" sz="2400" b="1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Per rapporto tra i numeri a e b, b≠0 si intende il numero razionale 𝑎/𝑏.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Il valore di un rapporto 𝑎/𝑏 è il numero c ottenuto dalla relazione c=a:b.</a:t>
            </a:r>
          </a:p>
          <a:p>
            <a:pPr marL="0" indent="0">
              <a:buNone/>
            </a:pPr>
            <a:endParaRPr lang="en-US" sz="24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Esempio: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In una classe ci sono 12 ragazze e 16 ragazzi. Diciamo che il rapporto tra il numero di ragazze e quello dei ragazzi è pari a 12/16. Il valore del rapporto è 12:16=0,75. Il valore del rapporto è 12:16=0,75.</a:t>
            </a:r>
            <a:endParaRPr lang="ro-RO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Il rapporto percentuale è un rapporto della forma 𝑝/100, indicato con p%.</a:t>
            </a: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Esempio:</a:t>
            </a: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Il prezzo iniziale di un oggetto è di 600 lei. Il suo prezzo aumenta del 30%. Qual è il nuovo prezzo?</a:t>
            </a:r>
            <a:endParaRPr lang="ro-RO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5467" y="2551192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/>
              <a:t>PROPORZIONE</a:t>
            </a:r>
          </a:p>
          <a:p>
            <a:pPr marL="0" indent="0">
              <a:buNone/>
            </a:pPr>
            <a:r>
              <a:rPr lang="en-US" sz="2400"/>
              <a:t>L'uguaglianza di due rapporti si chiama proporzione.</a:t>
            </a:r>
          </a:p>
          <a:p>
            <a:pPr marL="0" indent="0">
              <a:buNone/>
            </a:pPr>
            <a:r>
              <a:rPr lang="en-US" sz="2400"/>
              <a:t>Se i rapporti 𝑎/𝑏 e 𝑐/𝑑 hanno lo stesso valore, formano la proporzione 𝑎/𝑏 = 𝑐/𝑑 e i numeri a, b, c, d sono chiamati termini della proporzione.</a:t>
            </a:r>
          </a:p>
          <a:p>
            <a:pPr marL="0" indent="0">
              <a:buNone/>
            </a:pPr>
            <a:r>
              <a:rPr lang="en-US" sz="2400"/>
              <a:t>I termini a e d sono chiamati estremi, mentre i termini b e d sono chiamati medi.</a:t>
            </a:r>
          </a:p>
          <a:p>
            <a:pPr marL="0" indent="0">
              <a:buNone/>
            </a:pPr>
            <a:r>
              <a:rPr lang="en-US" sz="2400"/>
              <a:t>Esempio: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/>
              <a:t>La proprietà fondamentale della proporzione: In una proporzione, il prodotto dei mezzi è uguale al prodotto degli estremi.</a:t>
            </a:r>
            <a:endParaRPr lang="ro-RO" sz="2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/>
              <a:t>Proporzioni derivate</a:t>
            </a:r>
          </a:p>
          <a:p>
            <a:pPr marL="0" indent="0">
              <a:buNone/>
            </a:pPr>
            <a:r>
              <a:rPr lang="en-US" sz="2800"/>
              <a:t>I mezzi o gli estremi cambiano tra loro.</a:t>
            </a:r>
          </a:p>
          <a:p>
            <a:pPr marL="0" indent="0">
              <a:buNone/>
            </a:pPr>
            <a:r>
              <a:rPr lang="en-US" sz="2800"/>
              <a:t>I rapporti sono invertiti</a:t>
            </a:r>
          </a:p>
          <a:p>
            <a:pPr marL="0" indent="0">
              <a:buNone/>
            </a:pPr>
            <a:r>
              <a:rPr lang="en-US" sz="2800"/>
              <a:t>Consideriamo i numeri razionali a,b,c,d, k, con b,d,k≠0, in modo da avere la proporzione:</a:t>
            </a:r>
          </a:p>
          <a:p>
            <a:pPr marL="0" indent="0">
              <a:buNone/>
            </a:pPr>
            <a:endParaRPr lang="en-US" sz="2800"/>
          </a:p>
          <a:p>
            <a:pPr marL="0" indent="0">
              <a:buNone/>
            </a:pPr>
            <a:r>
              <a:rPr lang="en-US" sz="2800"/>
              <a:t>Possiamo ottenere le proporzioni derivate: Moltiplicare entrambi i termini del primo rapporto per k.</a:t>
            </a:r>
            <a:endParaRPr lang="ro-RO" sz="28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0550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461" y="2605820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2246" y="3722785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961" y="531653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en-US" sz="2400"/>
              <a:t>Possiamo ottenere le proporzioni derivate:  </a:t>
            </a:r>
          </a:p>
          <a:p>
            <a:r>
              <a:rPr lang="en-US" sz="2400"/>
              <a:t>I numeratori sono moltiplicati per k.</a:t>
            </a:r>
          </a:p>
          <a:p>
            <a:endParaRPr lang="en-US" sz="2400"/>
          </a:p>
          <a:p>
            <a:r>
              <a:rPr lang="en-US" sz="2400"/>
              <a:t>Possiamo ottenere le proporzioni derivate: </a:t>
            </a:r>
          </a:p>
          <a:p>
            <a:r>
              <a:rPr lang="en-US" sz="2400"/>
              <a:t>I denominatori vengono moltiplicati per k.</a:t>
            </a:r>
          </a:p>
          <a:p>
            <a:pPr marL="0" indent="0">
              <a:buNone/>
            </a:pPr>
            <a:endParaRPr lang="en-US" sz="2400"/>
          </a:p>
          <a:p>
            <a:r>
              <a:rPr lang="en-US" sz="2400"/>
              <a:t>I denominatori vengono aggiunti ai numeratori e i denominatori vengono lasciati invariati.</a:t>
            </a:r>
          </a:p>
          <a:p>
            <a:endParaRPr lang="en-US" sz="2400"/>
          </a:p>
          <a:p>
            <a:r>
              <a:rPr lang="en-US" sz="2400"/>
              <a:t>I numeratori vengono sommati ai denominatori e i numeratori vengono lasciati invariati.</a:t>
            </a:r>
            <a:endParaRPr lang="ro-RO" sz="24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987" y="1362285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649" y="2244540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4227" y="4363257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7390" y="5624612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Rapporti e proporzioni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87263"/>
            <a:ext cx="10972800" cy="4838902"/>
          </a:xfrm>
        </p:spPr>
        <p:txBody>
          <a:bodyPr/>
          <a:lstStyle/>
          <a:p>
            <a:r>
              <a:rPr lang="en-US" sz="2400" dirty="0"/>
              <a:t>I </a:t>
            </a:r>
            <a:r>
              <a:rPr lang="en-US" sz="2400" dirty="0" err="1"/>
              <a:t>denominatori</a:t>
            </a:r>
            <a:r>
              <a:rPr lang="en-US" sz="2400" dirty="0"/>
              <a:t> </a:t>
            </a:r>
            <a:r>
              <a:rPr lang="en-US" sz="2400" dirty="0" err="1"/>
              <a:t>vengono</a:t>
            </a:r>
            <a:r>
              <a:rPr lang="en-US" sz="2400" dirty="0"/>
              <a:t> </a:t>
            </a:r>
            <a:r>
              <a:rPr lang="en-US" sz="2400" dirty="0" err="1"/>
              <a:t>sottratti</a:t>
            </a:r>
            <a:r>
              <a:rPr lang="en-US" sz="2400" dirty="0"/>
              <a:t> ai </a:t>
            </a:r>
            <a:r>
              <a:rPr lang="en-US" sz="2400" dirty="0" err="1"/>
              <a:t>numeratori</a:t>
            </a:r>
            <a:r>
              <a:rPr lang="en-US" sz="2400" dirty="0"/>
              <a:t> e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denominatori</a:t>
            </a:r>
            <a:r>
              <a:rPr lang="en-US" sz="2400" dirty="0"/>
              <a:t> </a:t>
            </a:r>
            <a:r>
              <a:rPr lang="en-US" sz="2400" dirty="0" err="1"/>
              <a:t>rimangono</a:t>
            </a:r>
            <a:r>
              <a:rPr lang="en-US" sz="2400" dirty="0"/>
              <a:t> </a:t>
            </a:r>
            <a:r>
              <a:rPr lang="en-US" sz="2400" dirty="0" err="1"/>
              <a:t>invariati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err="1"/>
              <a:t>Sottrarre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numeratori</a:t>
            </a:r>
            <a:r>
              <a:rPr lang="en-US" sz="2400" dirty="0"/>
              <a:t> </a:t>
            </a:r>
            <a:r>
              <a:rPr lang="en-US" sz="2400" dirty="0" err="1"/>
              <a:t>dai</a:t>
            </a:r>
            <a:r>
              <a:rPr lang="en-US" sz="2400" dirty="0"/>
              <a:t> </a:t>
            </a:r>
            <a:r>
              <a:rPr lang="en-US" sz="2400" dirty="0" err="1"/>
              <a:t>denominatori</a:t>
            </a:r>
            <a:r>
              <a:rPr lang="en-US" sz="2400" dirty="0"/>
              <a:t> e </a:t>
            </a:r>
            <a:r>
              <a:rPr lang="en-US" sz="2400" dirty="0" err="1"/>
              <a:t>lasciare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numeratori</a:t>
            </a:r>
            <a:r>
              <a:rPr lang="en-US" sz="2400" dirty="0"/>
              <a:t> </a:t>
            </a:r>
            <a:r>
              <a:rPr lang="en-US" sz="2400" dirty="0" err="1"/>
              <a:t>invariati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err="1"/>
              <a:t>Aggiungere</a:t>
            </a:r>
            <a:r>
              <a:rPr lang="en-US" sz="2400" dirty="0"/>
              <a:t> il </a:t>
            </a:r>
            <a:r>
              <a:rPr lang="en-US" sz="2400" dirty="0" err="1"/>
              <a:t>numeratore</a:t>
            </a:r>
            <a:r>
              <a:rPr lang="en-US" sz="2400" dirty="0"/>
              <a:t> e il </a:t>
            </a:r>
            <a:r>
              <a:rPr lang="en-US" sz="2400" dirty="0" err="1"/>
              <a:t>denominatore</a:t>
            </a:r>
            <a:r>
              <a:rPr lang="en-US" sz="2400" dirty="0"/>
              <a:t> del primo </a:t>
            </a:r>
            <a:r>
              <a:rPr lang="en-US" sz="2400" dirty="0" err="1"/>
              <a:t>rapporto</a:t>
            </a:r>
            <a:r>
              <a:rPr lang="en-US" sz="2400" dirty="0"/>
              <a:t> al </a:t>
            </a:r>
            <a:r>
              <a:rPr lang="en-US" sz="2400" dirty="0" err="1"/>
              <a:t>numeratore</a:t>
            </a:r>
            <a:r>
              <a:rPr lang="en-US" sz="2400" dirty="0"/>
              <a:t> e al </a:t>
            </a:r>
            <a:r>
              <a:rPr lang="en-US" sz="2400" dirty="0" err="1"/>
              <a:t>denominatore</a:t>
            </a:r>
            <a:r>
              <a:rPr lang="en-US" sz="2400" dirty="0"/>
              <a:t> del secondo </a:t>
            </a:r>
            <a:r>
              <a:rPr lang="en-US" sz="2400" dirty="0" err="1"/>
              <a:t>rapporto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Il </a:t>
            </a:r>
            <a:r>
              <a:rPr lang="en-US" sz="2400" dirty="0" err="1"/>
              <a:t>numeratore</a:t>
            </a:r>
            <a:r>
              <a:rPr lang="en-US" sz="2400" dirty="0"/>
              <a:t> e il </a:t>
            </a:r>
            <a:r>
              <a:rPr lang="en-US" sz="2400" dirty="0" err="1"/>
              <a:t>denominatore</a:t>
            </a:r>
            <a:r>
              <a:rPr lang="en-US" sz="2400" dirty="0"/>
              <a:t> del secondo </a:t>
            </a:r>
            <a:r>
              <a:rPr lang="en-US" sz="2400" dirty="0" err="1"/>
              <a:t>rapporto</a:t>
            </a:r>
            <a:r>
              <a:rPr lang="en-US" sz="2400" dirty="0"/>
              <a:t> </a:t>
            </a:r>
            <a:r>
              <a:rPr lang="en-US" sz="2400" dirty="0" err="1"/>
              <a:t>vengono</a:t>
            </a:r>
            <a:r>
              <a:rPr lang="en-US" sz="2400" dirty="0"/>
              <a:t> </a:t>
            </a:r>
            <a:r>
              <a:rPr lang="en-US" sz="2400" dirty="0" err="1"/>
              <a:t>sottratti</a:t>
            </a:r>
            <a:r>
              <a:rPr lang="en-US" sz="2400" dirty="0"/>
              <a:t> dal </a:t>
            </a:r>
            <a:r>
              <a:rPr lang="en-US" sz="2400" dirty="0" err="1"/>
              <a:t>numeratore</a:t>
            </a:r>
            <a:r>
              <a:rPr lang="en-US" sz="2400" dirty="0"/>
              <a:t> e dal </a:t>
            </a:r>
            <a:r>
              <a:rPr lang="en-US" sz="2400" dirty="0" err="1"/>
              <a:t>denominatore</a:t>
            </a:r>
            <a:r>
              <a:rPr lang="en-US" sz="2400" dirty="0"/>
              <a:t> del primo </a:t>
            </a:r>
            <a:r>
              <a:rPr lang="en-US" sz="2400" dirty="0" err="1"/>
              <a:t>rapporto</a:t>
            </a:r>
            <a:r>
              <a:rPr lang="en-US" sz="2400" dirty="0"/>
              <a:t>.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5261" y="1805224"/>
            <a:ext cx="1571626" cy="6250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61" y="3052762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5607" y="4476749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9073" y="5802312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15.0.1028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</TotalTime>
  <Words>418</Words>
  <Application>Microsoft Office PowerPoint</Application>
  <PresentationFormat>Widescreen</PresentationFormat>
  <Paragraphs>49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Rapporti e proporzioni</vt:lpstr>
      <vt:lpstr>Rapporti e proporzioni</vt:lpstr>
      <vt:lpstr>Rapporti e proporzioni</vt:lpstr>
      <vt:lpstr>Rapporti e proporzioni</vt:lpstr>
      <vt:lpstr>Rapporti e proporzioni</vt:lpstr>
      <vt:lpstr>Rapporti e proporzioni</vt:lpstr>
      <vt:lpstr>Rapporti e proporzioni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keywords>, docId:5AD7B08A98861102913A0C5CD3FA8A60</cp:keywords>
  <cp:lastModifiedBy>Vanessa Pitrella</cp:lastModifiedBy>
  <cp:revision>8</cp:revision>
  <dcterms:created xsi:type="dcterms:W3CDTF">2022-06-19T19:37:49Z</dcterms:created>
  <dcterms:modified xsi:type="dcterms:W3CDTF">2023-02-03T08:50:46Z</dcterms:modified>
</cp:coreProperties>
</file>