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B008-AFF0-40F7-A3E8-1CCE5AD87301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15856-AE8F-4E51-A3EA-8FF918D5A8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8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Rafae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ts val="1400"/>
              <a:buFont typeface="Arial"/>
              <a:buNone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ts val="1400"/>
              <a:buNone/>
            </a:pPr>
            <a:r>
              <a:rPr lang="en-US"/>
              <a:t>Un matematico greco del 3° secolo, immaginato da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Rafael</a:t>
            </a:r>
            <a:r>
              <a:rPr lang="en-US"/>
              <a:t>, è un dettaglio al lucrării "Şcoala ateniană"!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7456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1615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256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9520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652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0181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63359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8970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0405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1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ct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697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</p:spTree>
    <p:extLst>
      <p:ext uri="{BB962C8B-B14F-4D97-AF65-F5344CB8AC3E}">
        <p14:creationId xmlns:p14="http://schemas.microsoft.com/office/powerpoint/2010/main" val="24708320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458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584687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60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</p:sldLayoutIdLst>
  <p:transition/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366808"/>
            <a:ext cx="10363200" cy="1470025"/>
          </a:xfrm>
        </p:spPr>
        <p:txBody>
          <a:bodyPr/>
          <a:lstStyle/>
          <a:p>
            <a:pPr algn="ctr"/>
            <a:r>
              <a:rPr lang="ro-RO" b="1"/>
              <a:t>Funzione di primo grado</a:t>
            </a:r>
          </a:p>
        </p:txBody>
      </p:sp>
    </p:spTree>
    <p:extLst>
      <p:ext uri="{BB962C8B-B14F-4D97-AF65-F5344CB8AC3E}">
        <p14:creationId xmlns:p14="http://schemas.microsoft.com/office/powerpoint/2010/main" val="379002961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Esempi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o-RO" sz="2000">
                <a:solidFill>
                  <a:schemeClr val="tx1"/>
                </a:solidFill>
              </a:rPr>
              <a:t>1) f(x)=3x+2 </a:t>
            </a:r>
          </a:p>
          <a:p>
            <a:r>
              <a:rPr lang="en-US" sz="2000">
                <a:solidFill>
                  <a:schemeClr val="tx1"/>
                </a:solidFill>
              </a:rPr>
              <a:t>R: prima di tutto dobbiamo calcolare il punto in cui cambia il segno della funzione, cioè quando f(x)=0 =&gt; x=-3/2.</a:t>
            </a:r>
          </a:p>
          <a:p>
            <a:endParaRPr lang="en-US" sz="2000">
              <a:solidFill>
                <a:schemeClr val="tx1"/>
              </a:solidFill>
            </a:endParaRPr>
          </a:p>
          <a:p>
            <a:endParaRPr lang="en-US" sz="2000">
              <a:solidFill>
                <a:schemeClr val="tx1"/>
              </a:solidFill>
            </a:endParaRPr>
          </a:p>
          <a:p>
            <a:endParaRPr lang="en-US" sz="2000">
              <a:solidFill>
                <a:schemeClr val="tx1"/>
              </a:solidFill>
            </a:endParaRPr>
          </a:p>
          <a:p>
            <a:endParaRPr lang="en-US" sz="2000">
              <a:solidFill>
                <a:schemeClr val="tx1"/>
              </a:solidFill>
            </a:endParaRPr>
          </a:p>
          <a:p>
            <a:endParaRPr lang="en-US" sz="2000">
              <a:solidFill>
                <a:schemeClr val="tx1"/>
              </a:solidFill>
            </a:endParaRPr>
          </a:p>
          <a:p>
            <a:endParaRPr lang="ro-RO" sz="2000">
              <a:solidFill>
                <a:schemeClr val="tx1"/>
              </a:solidFill>
            </a:endParaRPr>
          </a:p>
          <a:p>
            <a:endParaRPr lang="ro-RO" sz="200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955960" y="3358253"/>
            <a:ext cx="3181350" cy="81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318" y="3732873"/>
            <a:ext cx="8195062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2) </a:t>
            </a:r>
            <a:r>
              <a:rPr lang="ro-RO">
                <a:solidFill>
                  <a:prstClr val="black">
                    <a:lumMod val="75000"/>
                    <a:lumOff val="25000"/>
                  </a:prstClr>
                </a:solidFill>
              </a:rPr>
              <a:t>f(x)=4-5⋅x</a:t>
            </a:r>
          </a:p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A: calcoleremo il punto in cui il segno cambia</a:t>
            </a:r>
            <a:r>
              <a:rPr lang="ro-RO">
                <a:solidFill>
                  <a:prstClr val="black">
                    <a:lumMod val="75000"/>
                    <a:lumOff val="25000"/>
                  </a:prstClr>
                </a:solidFill>
              </a:rPr>
              <a:t>: 4-5⋅x=0 ⇒ -5⋅x=-4 ⇒ x= </a:t>
            </a:r>
            <a:r>
              <a:rPr lang="en-US">
                <a:solidFill>
                  <a:prstClr val="black">
                    <a:lumMod val="75000"/>
                    <a:lumOff val="25000"/>
                  </a:prstClr>
                </a:solidFill>
              </a:rPr>
              <a:t>4/5</a:t>
            </a:r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01634" y="4965401"/>
            <a:ext cx="2819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4558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601" y="737844"/>
            <a:ext cx="10363200" cy="1470025"/>
          </a:xfrm>
        </p:spPr>
        <p:txBody>
          <a:bodyPr/>
          <a:lstStyle/>
          <a:p>
            <a:r>
              <a:rPr lang="en-US" b="1"/>
              <a:t>Disuguaglianze di primo grado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9" y="1946570"/>
            <a:ext cx="10650430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Per una funzione di primo grado come f(x)=7⋅x+8, possiamo creare una disuguaglianza della forma 7⋅x+8≥0 (o ≤0).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Questa disuguaglianza non è altro che l'espressione della funzione per la quale vogliamo calcolare i valori di x, che ci dicono i punti in cui la funzione è minore o maggiore di 0. E quando diciamo che la funzione è maggiore di 0, significa che restituisce </a:t>
            </a:r>
            <a:r>
              <a:rPr lang="en-US" sz="1800" b="1">
                <a:solidFill>
                  <a:schemeClr val="tx1"/>
                </a:solidFill>
              </a:rPr>
              <a:t>numeri positivi</a:t>
            </a:r>
            <a:r>
              <a:rPr lang="en-US" sz="180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Perché?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La ragione principale per creare una disuguaglianza da un'espressione di funzione è quella di imparare di più sulla funzione. In particolare, è possibile scoprire per quali valori di x la funzione sarà maggiore o minore di 0.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Non dobbiamo necessariamente farlo, ma solo se ci viene richiesto o se siamo particolarmente interessati a scoprire su quale intervallo la funzione restituisce valori positivi o negativi.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Possiamo infatti immaginare che qualsiasi disuguaglianza (della forma a⋅x+b≥0) abbia una funzione annessa e che, quando la risolviamo, impariamo qualcosa sulla funzione che ha la stessa espressione.</a:t>
            </a:r>
            <a:endParaRPr lang="ro-RO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2868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706706"/>
            <a:ext cx="10363200" cy="1470025"/>
          </a:xfrm>
        </p:spPr>
        <p:txBody>
          <a:bodyPr/>
          <a:lstStyle/>
          <a:p>
            <a:r>
              <a:rPr lang="en-US" b="1"/>
              <a:t>Disuguaglianze di primo grado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744021"/>
            <a:ext cx="8534400" cy="2645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Come si calcola?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La soluzione avviene nel modo normale di calcolare una disuguaglianza. L'interpretazione è quindi più interessante.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Ad esempio, supponiamo di avere una funzione: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e calcoleremo per questa funzione, quando la sua equazione è maggiore di 0, cioè:</a:t>
            </a: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E si scopre che la funzione f(x) è sempre maggiore di 0 quando x appartiene all'intervallo [8/15;+∞].</a:t>
            </a:r>
            <a:endParaRPr lang="ro-RO" sz="180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5101062" y="2581418"/>
            <a:ext cx="1790700" cy="5143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9026463" y="2209800"/>
            <a:ext cx="1952625" cy="2438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3417458" y="5355374"/>
            <a:ext cx="43910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2245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628843"/>
            <a:ext cx="10363200" cy="1470025"/>
          </a:xfrm>
        </p:spPr>
        <p:txBody>
          <a:bodyPr/>
          <a:lstStyle/>
          <a:p>
            <a:r>
              <a:rPr lang="en-US"/>
              <a:t>Disuguaglianze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980191"/>
            <a:ext cx="8534400" cy="2409321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La soluzione di una disequazione della forma a⋅x+b≥0a⋅x+b≥0 (o ≤0≤0) è l'intervallo che inizia (o finisce) con -b/a ma dipende da a, come segue:</a:t>
            </a:r>
            <a:endParaRPr lang="ro-RO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707971" y="3901883"/>
            <a:ext cx="381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5967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9990" y="653066"/>
            <a:ext cx="10363200" cy="1470025"/>
          </a:xfrm>
        </p:spPr>
        <p:txBody>
          <a:bodyPr/>
          <a:lstStyle/>
          <a:p>
            <a:pPr algn="ctr"/>
            <a:r>
              <a:rPr lang="en-US"/>
              <a:t>Fonti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09990" y="1946570"/>
            <a:ext cx="8534400" cy="1752600"/>
          </a:xfrm>
        </p:spPr>
        <p:txBody>
          <a:bodyPr/>
          <a:lstStyle/>
          <a:p>
            <a:pPr marL="0" indent="0">
              <a:buNone/>
            </a:pPr>
            <a:endParaRPr lang="ro-RO" sz="1800">
              <a:solidFill>
                <a:schemeClr val="tx1"/>
              </a:solidFill>
            </a:endParaRPr>
          </a:p>
          <a:p>
            <a:r>
              <a:rPr lang="ro-RO" sz="1800">
                <a:solidFill>
                  <a:schemeClr val="tx1"/>
                </a:solidFill>
              </a:rPr>
              <a:t>https://matematic.eu/LectiaDeMatematica/FunctiaDeGradul1.html</a:t>
            </a:r>
          </a:p>
          <a:p>
            <a:r>
              <a:rPr lang="ro-RO" sz="1800">
                <a:solidFill>
                  <a:schemeClr val="tx1"/>
                </a:solidFill>
              </a:rPr>
              <a:t>https://www.edumo.org/lectie/6401139935281152 - fctie de gr I</a:t>
            </a:r>
          </a:p>
          <a:p>
            <a:r>
              <a:rPr lang="ro-RO" sz="1800">
                <a:solidFill>
                  <a:schemeClr val="tx1"/>
                </a:solidFill>
              </a:rPr>
              <a:t>https://www.edumo.org/lectie/6086439091568640 - propr fct gr I</a:t>
            </a:r>
          </a:p>
          <a:p>
            <a:r>
              <a:rPr lang="ro-RO" sz="1800">
                <a:solidFill>
                  <a:schemeClr val="tx1"/>
                </a:solidFill>
              </a:rPr>
              <a:t>https://www.edumo.org/lectie/5551744788463616 - monotonie</a:t>
            </a:r>
          </a:p>
          <a:p>
            <a:r>
              <a:rPr lang="ro-RO" sz="1800">
                <a:solidFill>
                  <a:schemeClr val="tx1"/>
                </a:solidFill>
              </a:rPr>
              <a:t>https://www.edumo.org/lectie/5345009758896128 - semnul fctiei de gr I</a:t>
            </a:r>
          </a:p>
          <a:p>
            <a:r>
              <a:rPr lang="ro-RO" sz="1800">
                <a:solidFill>
                  <a:schemeClr val="tx1"/>
                </a:solidFill>
              </a:rPr>
              <a:t>https://www.edumo.org/lectie/5037387289722880 - inecuatii</a:t>
            </a:r>
          </a:p>
          <a:p>
            <a:r>
              <a:rPr lang="ro-RO" sz="1800">
                <a:solidFill>
                  <a:schemeClr val="tx1"/>
                </a:solidFill>
              </a:rPr>
              <a:t>https://ro.wikipedia.org/wiki/Func%C8%9Bie_algebric%C4%83_de_gradul_%C3%AEnt%C3%A2i</a:t>
            </a:r>
          </a:p>
          <a:p>
            <a:endParaRPr lang="ro-RO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9354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 descr="Marmură albă"/>
          <p:cNvSpPr/>
          <p:nvPr/>
        </p:nvSpPr>
        <p:spPr>
          <a:xfrm>
            <a:off x="3810000" y="5486400"/>
            <a:ext cx="6515100" cy="6096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>
              <a:buClr>
                <a:srgbClr val="000000"/>
              </a:buClr>
            </a:pPr>
            <a:r>
              <a:rPr sz="1400" b="1" kern="0">
                <a:noFill/>
                <a:latin typeface="Arial"/>
                <a:cs typeface="Arial"/>
                <a:sym typeface="Arial"/>
              </a:rPr>
              <a:t>FUNZIONE DI GRADUL 2</a:t>
            </a:r>
          </a:p>
        </p:txBody>
      </p:sp>
      <p:sp>
        <p:nvSpPr>
          <p:cNvPr id="85" name="Google Shape;85;p1"/>
          <p:cNvSpPr txBox="1"/>
          <p:nvPr/>
        </p:nvSpPr>
        <p:spPr>
          <a:xfrm>
            <a:off x="2678219" y="2395000"/>
            <a:ext cx="7900963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1800"/>
            </a:pPr>
            <a:r>
              <a:rPr lang="en-US" sz="4400" b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Funzione di secondo grado</a:t>
            </a:r>
            <a:endParaRPr sz="4400" b="1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/>
          <p:nvPr/>
        </p:nvSpPr>
        <p:spPr>
          <a:xfrm>
            <a:off x="1153092" y="435502"/>
            <a:ext cx="3249349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kern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Definizione: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153093" y="1370013"/>
            <a:ext cx="6934200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Funzione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ƒ: R→R, ƒ(x)= ax</a:t>
            </a:r>
            <a:r>
              <a:rPr lang="en-US" kern="0" baseline="30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2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+ bx + c,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a,b,c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є R a≠0, è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detta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i="1" kern="0" dirty="0" err="1">
                <a:solidFill>
                  <a:srgbClr val="CC3300"/>
                </a:solidFill>
                <a:ea typeface="Arial"/>
                <a:cs typeface="Arial"/>
                <a:sym typeface="Arial"/>
              </a:rPr>
              <a:t>Funzione</a:t>
            </a: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 di secondo </a:t>
            </a:r>
            <a:r>
              <a:rPr lang="en-US" i="1" kern="0" dirty="0" err="1">
                <a:solidFill>
                  <a:srgbClr val="CC3300"/>
                </a:solidFill>
                <a:ea typeface="Arial"/>
                <a:cs typeface="Arial"/>
                <a:sym typeface="Arial"/>
              </a:rPr>
              <a:t>grado</a:t>
            </a: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(</a:t>
            </a:r>
            <a:r>
              <a:rPr lang="en-US" i="1" kern="0" dirty="0" err="1">
                <a:solidFill>
                  <a:srgbClr val="CC3300"/>
                </a:solidFill>
                <a:ea typeface="Arial"/>
                <a:cs typeface="Arial"/>
                <a:sym typeface="Arial"/>
              </a:rPr>
              <a:t>funzione</a:t>
            </a: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sau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i="1" kern="0" dirty="0" err="1">
                <a:solidFill>
                  <a:srgbClr val="CC3300"/>
                </a:solidFill>
                <a:ea typeface="Arial"/>
                <a:cs typeface="Arial"/>
                <a:sym typeface="Arial"/>
              </a:rPr>
              <a:t>quadratica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) con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i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coefficienti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a, b, c</a:t>
            </a:r>
            <a:endParaRPr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1153093" y="2514599"/>
            <a:ext cx="4327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Per la funzione di secondo grado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733800" y="3159500"/>
            <a:ext cx="693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ax</a:t>
            </a:r>
            <a:r>
              <a:rPr lang="en-US" sz="2400" kern="0" baseline="300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en-US" sz="2400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- </a:t>
            </a:r>
            <a:r>
              <a:rPr lang="en-US" i="1" kern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è chiamato termine di secondo grado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3733800" y="3505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bx - </a:t>
            </a:r>
            <a:r>
              <a:rPr lang="en-US" i="1" kern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è chiamato termine di primo grado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657600" y="3886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c - </a:t>
            </a:r>
            <a:r>
              <a:rPr lang="en-US" i="1" kern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è chiamato termine libero</a:t>
            </a:r>
            <a:endParaRPr kern="0">
              <a:solidFill>
                <a:srgbClr val="000000"/>
              </a:solidFill>
              <a:latin typeface="Bodoni"/>
              <a:ea typeface="Bodoni"/>
              <a:cs typeface="Bodoni"/>
              <a:sym typeface="Bodon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3179205" y="4490199"/>
            <a:ext cx="6781800" cy="201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r>
              <a:rPr lang="en-US" sz="1600" i="1" kern="0">
                <a:solidFill>
                  <a:srgbClr val="FF0000"/>
                </a:solidFill>
                <a:ea typeface="Arial"/>
                <a:cs typeface="Arial"/>
                <a:sym typeface="Arial"/>
              </a:rPr>
              <a:t>Una funzione di secondo grado f : R-&gt;R, f(x) = ax²+bx +c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è perfettamente determinato quando sono noti a, b, c (a‡0).</a:t>
            </a:r>
          </a:p>
          <a:p>
            <a:pPr>
              <a:buClr>
                <a:srgbClr val="000000"/>
              </a:buClr>
              <a:buSzPts val="800"/>
            </a:pPr>
            <a:endParaRPr lang="en-US" sz="1600" i="1" kern="0">
              <a:solidFill>
                <a:srgbClr val="FF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>
                <a:solidFill>
                  <a:srgbClr val="FF0000"/>
                </a:solidFill>
                <a:ea typeface="Arial"/>
                <a:cs typeface="Arial"/>
                <a:sym typeface="Arial"/>
              </a:rPr>
              <a:t>  Nella definizione della funzione di secondo grado, la condizione a‡0 è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essenziale nel senso che l'ipotesi a=0 porta alla funzione di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primo grado.</a:t>
            </a:r>
            <a:endParaRPr sz="1600" i="1" kern="0">
              <a:solidFill>
                <a:srgbClr val="FF0000"/>
              </a:solidFill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17" presetID="10" presetClass="entr" presetSubtype="0" dur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2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80"/>
                            </p:stCondLst>
                            <p:childTnLst>
                              <p:par>
                                <p:cTn id="25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80"/>
                            </p:stCondLst>
                            <p:childTnLst>
                              <p:par>
                                <p:cTn id="29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/>
          <p:nvPr/>
        </p:nvSpPr>
        <p:spPr>
          <a:xfrm>
            <a:off x="1524000" y="368458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1716832" y="1150496"/>
            <a:ext cx="8178066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lnSpc>
                <a:spcPct val="85000"/>
              </a:lnSpc>
              <a:buClr>
                <a:srgbClr val="000000"/>
              </a:buClr>
              <a:buSzPts val="3600"/>
            </a:pPr>
            <a:r>
              <a:rPr lang="en-US" sz="3600" b="1" kern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Esempi di funzioni di secondo grado</a:t>
            </a:r>
            <a:r>
              <a:rPr lang="en-US" sz="4400" b="1" kern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...</a:t>
            </a:r>
            <a:endParaRPr sz="4400" b="1" kern="0">
              <a:solidFill>
                <a:srgbClr val="000000"/>
              </a:solidFill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9" name="Google Shape;109;p3"/>
          <p:cNvSpPr/>
          <p:nvPr/>
        </p:nvSpPr>
        <p:spPr>
          <a:xfrm>
            <a:off x="968901" y="2364723"/>
            <a:ext cx="6705600" cy="24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endParaRPr sz="8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000"/>
              <a:buFont typeface="Times New Roman"/>
              <a:buChar char="•"/>
            </a:pP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 f</a:t>
            </a:r>
            <a:r>
              <a:rPr lang="en-US" sz="2400" kern="0" baseline="-2500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7x²-9x +10, (a=7, b=-9, c= 10); 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0,51x²-2x , (a=0,51; b=-2, c= 0); 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x²+0,31, (a=1, b=0, c= 0,31); 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kern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-x²-5x -0,3, (a=-1, b=-5, c=-0,3); 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2400"/>
            </a:pPr>
            <a:endParaRPr sz="2400" kern="0">
              <a:solidFill>
                <a:srgbClr val="000000"/>
              </a:solidFill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dur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5"/>
          <p:cNvCxnSpPr/>
          <p:nvPr/>
        </p:nvCxnSpPr>
        <p:spPr>
          <a:xfrm>
            <a:off x="9296400" y="0"/>
            <a:ext cx="1588" cy="1588"/>
          </a:xfrm>
          <a:prstGeom prst="straightConnector1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5"/>
          <p:cNvSpPr/>
          <p:nvPr/>
        </p:nvSpPr>
        <p:spPr>
          <a:xfrm>
            <a:off x="9296401" y="1"/>
            <a:ext cx="15875" cy="15875"/>
          </a:xfrm>
          <a:prstGeom prst="rect">
            <a:avLst/>
          </a:prstGeom>
          <a:solidFill>
            <a:srgbClr val="C0C0C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569912" y="266700"/>
            <a:ext cx="7318375" cy="6715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Monotonia della funzione di secondo grado</a:t>
            </a:r>
            <a:endParaRPr sz="10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69912" y="869157"/>
            <a:ext cx="10233329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700"/>
            </a:pPr>
            <a:r>
              <a:rPr lang="en-US" sz="1700" i="1" kern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Lo studio della monotonicità della funzione si riduce a specificare gli intervalli su cui la funzione è strettamente crescente (crescente) o strettamente decrescente (decrescente).e functia este strict crescatoare(crescatoare) sau strict descrescatoare (descrescatoare).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62127" y="1514000"/>
            <a:ext cx="9658045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Dalla monotonicità della funzione si deduce il valore estremo della funzione.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585914" y="1852614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Teorema: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592932" y="2290001"/>
            <a:ext cx="6221412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Sia la funzione di secondo grado 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f:R →R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(x) = ax²+bx +c , a≠ 0.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3505201" y="2774950"/>
            <a:ext cx="2784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1.  </a:t>
            </a:r>
            <a:r>
              <a:rPr lang="en-US" sz="2000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a &gt;0, allora: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5" name="Google Shape;125;p5"/>
          <p:cNvSpPr/>
          <p:nvPr/>
        </p:nvSpPr>
        <p:spPr>
          <a:xfrm>
            <a:off x="6142038" y="2819400"/>
            <a:ext cx="4525962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è strettamente decrescente su (-∞, </a:t>
            </a: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2a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5913438" y="3352800"/>
            <a:ext cx="42481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e 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strettamente crescente su [</a:t>
            </a: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∞].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2a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611188" y="3787775"/>
            <a:ext cx="3852862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La tabella di variazione delle funzioni è: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28" name="Google Shape;128;p5"/>
          <p:cNvCxnSpPr/>
          <p:nvPr/>
        </p:nvCxnSpPr>
        <p:spPr>
          <a:xfrm>
            <a:off x="3703638" y="4876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9" name="Google Shape;129;p5"/>
          <p:cNvCxnSpPr/>
          <p:nvPr/>
        </p:nvCxnSpPr>
        <p:spPr>
          <a:xfrm flipH="1">
            <a:off x="4770438" y="4343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5"/>
          <p:cNvSpPr/>
          <p:nvPr/>
        </p:nvSpPr>
        <p:spPr>
          <a:xfrm>
            <a:off x="4084638" y="4343400"/>
            <a:ext cx="3794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3856039" y="5029200"/>
            <a:ext cx="8143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47704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97996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4" name="Google Shape;134;p5"/>
          <p:cNvSpPr/>
          <p:nvPr/>
        </p:nvSpPr>
        <p:spPr>
          <a:xfrm>
            <a:off x="4735514" y="4840822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9799638" y="48768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6" name="Google Shape;136;p5"/>
          <p:cNvSpPr/>
          <p:nvPr/>
        </p:nvSpPr>
        <p:spPr>
          <a:xfrm>
            <a:off x="7132639" y="4267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37" name="Google Shape;137;p5"/>
          <p:cNvGrpSpPr/>
          <p:nvPr/>
        </p:nvGrpSpPr>
        <p:grpSpPr>
          <a:xfrm>
            <a:off x="7132638" y="5105400"/>
            <a:ext cx="755650" cy="641350"/>
            <a:chOff x="3312" y="3504"/>
            <a:chExt cx="476" cy="404"/>
          </a:xfrm>
        </p:grpSpPr>
        <p:sp>
          <p:nvSpPr>
            <p:cNvPr id="138" name="Google Shape;138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 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39" name="Google Shape;139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40" name="Google Shape;140;p5"/>
          <p:cNvCxnSpPr/>
          <p:nvPr/>
        </p:nvCxnSpPr>
        <p:spPr>
          <a:xfrm>
            <a:off x="5684838" y="5181600"/>
            <a:ext cx="12192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41" name="Google Shape;141;p5"/>
          <p:cNvCxnSpPr/>
          <p:nvPr/>
        </p:nvCxnSpPr>
        <p:spPr>
          <a:xfrm rot="10800000" flipH="1">
            <a:off x="7818438" y="5181600"/>
            <a:ext cx="1295400" cy="457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42" name="Google Shape;142;p5"/>
          <p:cNvSpPr/>
          <p:nvPr/>
        </p:nvSpPr>
        <p:spPr>
          <a:xfrm>
            <a:off x="3429000" y="5791201"/>
            <a:ext cx="9398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3" name="Google Shape;143;p5"/>
          <p:cNvSpPr/>
          <p:nvPr/>
        </p:nvSpPr>
        <p:spPr>
          <a:xfrm>
            <a:off x="4343400" y="5683250"/>
            <a:ext cx="5905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 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4" name="Google Shape;144;p5"/>
          <p:cNvSpPr/>
          <p:nvPr/>
        </p:nvSpPr>
        <p:spPr>
          <a:xfrm>
            <a:off x="5029200" y="5715001"/>
            <a:ext cx="2533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È il punto minimo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3429000" y="6324601"/>
            <a:ext cx="977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ƒ 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46" name="Google Shape;146;p5"/>
          <p:cNvGrpSpPr/>
          <p:nvPr/>
        </p:nvGrpSpPr>
        <p:grpSpPr>
          <a:xfrm>
            <a:off x="4343400" y="6216650"/>
            <a:ext cx="755650" cy="641350"/>
            <a:chOff x="3312" y="3504"/>
            <a:chExt cx="476" cy="404"/>
          </a:xfrm>
        </p:grpSpPr>
        <p:sp>
          <p:nvSpPr>
            <p:cNvPr id="147" name="Google Shape;147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48" name="Google Shape;148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9" name="Google Shape;149;p5"/>
          <p:cNvSpPr/>
          <p:nvPr/>
        </p:nvSpPr>
        <p:spPr>
          <a:xfrm>
            <a:off x="5029200" y="6248400"/>
            <a:ext cx="41442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È il valore minimo di </a:t>
            </a:r>
            <a:r>
              <a:rPr lang="en-US" i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1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660"/>
                            </p:stCondLst>
                            <p:childTnLst>
                              <p:par>
                                <p:cTn id="21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40"/>
                            </p:stCondLst>
                            <p:childTnLst>
                              <p:par>
                                <p:cTn id="2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40"/>
                            </p:stCondLst>
                            <p:childTnLst>
                              <p:par>
                                <p:cTn id="29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33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40"/>
                            </p:stCondLst>
                            <p:childTnLst>
                              <p:par>
                                <p:cTn id="3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740"/>
                            </p:stCondLst>
                            <p:childTnLst>
                              <p:par>
                                <p:cTn id="41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41"/>
                            </p:stCondLst>
                            <p:childTnLst>
                              <p:par>
                                <p:cTn id="45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42"/>
                            </p:stCondLst>
                            <p:childTnLst>
                              <p:par>
                                <p:cTn id="49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742"/>
                            </p:stCondLst>
                            <p:childTnLst>
                              <p:par>
                                <p:cTn id="53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742"/>
                            </p:stCondLst>
                            <p:childTnLst>
                              <p:par>
                                <p:cTn id="63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742"/>
                            </p:stCondLst>
                            <p:childTnLst>
                              <p:par>
                                <p:cTn id="6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42"/>
                            </p:stCondLst>
                            <p:childTnLst>
                              <p:par>
                                <p:cTn id="77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742"/>
                            </p:stCondLst>
                            <p:childTnLst>
                              <p:par>
                                <p:cTn id="8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  <p:cond evt="onBegin" delay="0">
                          <p:tn val="83"/>
                        </p:cond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080"/>
                            </p:stCondLst>
                            <p:childTnLst>
                              <p:par>
                                <p:cTn id="98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4080"/>
                            </p:stCondLst>
                            <p:childTnLst>
                              <p:par>
                                <p:cTn id="10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580"/>
                            </p:stCondLst>
                            <p:childTnLst>
                              <p:par>
                                <p:cTn id="106" presetID="10" presetClass="entr" presetSubtype="0" dur="8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881858" y="333376"/>
            <a:ext cx="6767512" cy="134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</a:t>
            </a: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a&lt;0, allora: 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strettamente decrescente su (-∞, </a:t>
            </a: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   2a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sz="16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e </a:t>
            </a: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strettamente crescente su [</a:t>
            </a: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∞].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2a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3352801" y="1524001"/>
            <a:ext cx="38528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La tabella di variazione delle funzioni è: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58" name="Google Shape;158;p6"/>
          <p:cNvCxnSpPr/>
          <p:nvPr/>
        </p:nvCxnSpPr>
        <p:spPr>
          <a:xfrm>
            <a:off x="3505200" y="2590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9" name="Google Shape;159;p6"/>
          <p:cNvCxnSpPr/>
          <p:nvPr/>
        </p:nvCxnSpPr>
        <p:spPr>
          <a:xfrm flipH="1">
            <a:off x="4572000" y="2057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6"/>
          <p:cNvSpPr/>
          <p:nvPr/>
        </p:nvSpPr>
        <p:spPr>
          <a:xfrm>
            <a:off x="3886201" y="2057400"/>
            <a:ext cx="3794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3657600" y="2743200"/>
            <a:ext cx="8143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2" name="Google Shape;162;p6"/>
          <p:cNvSpPr/>
          <p:nvPr/>
        </p:nvSpPr>
        <p:spPr>
          <a:xfrm>
            <a:off x="45720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3" name="Google Shape;163;p6"/>
          <p:cNvSpPr/>
          <p:nvPr/>
        </p:nvSpPr>
        <p:spPr>
          <a:xfrm>
            <a:off x="96012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45720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96012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6934201" y="1981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67" name="Google Shape;167;p6"/>
          <p:cNvGrpSpPr/>
          <p:nvPr/>
        </p:nvGrpSpPr>
        <p:grpSpPr>
          <a:xfrm>
            <a:off x="6934200" y="2819400"/>
            <a:ext cx="755650" cy="641350"/>
            <a:chOff x="3312" y="3504"/>
            <a:chExt cx="476" cy="404"/>
          </a:xfrm>
        </p:grpSpPr>
        <p:sp>
          <p:nvSpPr>
            <p:cNvPr id="168" name="Google Shape;168;p6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69" name="Google Shape;169;p6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70" name="Google Shape;170;p6"/>
          <p:cNvCxnSpPr/>
          <p:nvPr/>
        </p:nvCxnSpPr>
        <p:spPr>
          <a:xfrm rot="10800000" flipH="1">
            <a:off x="5334000" y="2895600"/>
            <a:ext cx="13716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71" name="Google Shape;171;p6"/>
          <p:cNvCxnSpPr/>
          <p:nvPr/>
        </p:nvCxnSpPr>
        <p:spPr>
          <a:xfrm>
            <a:off x="7696200" y="2895600"/>
            <a:ext cx="15240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72" name="Google Shape;172;p6"/>
          <p:cNvSpPr/>
          <p:nvPr/>
        </p:nvSpPr>
        <p:spPr>
          <a:xfrm>
            <a:off x="3352800" y="3276601"/>
            <a:ext cx="7086600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b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xmax= </a:t>
            </a: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un punto di massimo; </a:t>
            </a:r>
            <a:r>
              <a:rPr lang="en-US" i="1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fmax 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= </a:t>
            </a:r>
            <a:r>
              <a:rPr lang="en-US" i="1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(xmax)= </a:t>
            </a: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-Δ 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2a 4a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3352801" y="4191001"/>
            <a:ext cx="18843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Osservazione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: 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3276599" y="4572000"/>
            <a:ext cx="694531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Gli intervalli (-∞, </a:t>
            </a:r>
            <a:r>
              <a:rPr lang="en-US" u="sng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] , [</a:t>
            </a:r>
            <a:r>
              <a:rPr lang="en-US" u="sng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, ∞)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sono detti intervalli di monotonicità di </a:t>
            </a: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2a  </a:t>
            </a:r>
            <a:b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la funzione di secondo grado. 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3128964" y="5486401"/>
            <a:ext cx="7539037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u="sng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x=-b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si chiama </a:t>
            </a:r>
            <a:r>
              <a:rPr lang="en-US" i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Book Antiqua"/>
              </a:rPr>
              <a:t>punto estremo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della funzione, e </a:t>
            </a:r>
            <a:r>
              <a:rPr lang="en-US" i="1" kern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(</a:t>
            </a: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)= </a:t>
            </a: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-Δ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      2a </a:t>
            </a:r>
            <a:r>
              <a:rPr lang="en-US" kern="0" err="1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4a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è chiamato </a:t>
            </a:r>
            <a:r>
              <a:rPr lang="en-US" kern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valore estremo della funzione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3128963" y="6491288"/>
            <a:ext cx="6767511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La natura dell'estremo dà il segno di un.</a:t>
            </a:r>
            <a:endParaRPr i="1" kern="0">
              <a:solidFill>
                <a:srgbClr val="FFFF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17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2"/>
                            </p:stCondLst>
                            <p:childTnLst>
                              <p:par>
                                <p:cTn id="21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2"/>
                            </p:stCondLst>
                            <p:childTnLst>
                              <p:par>
                                <p:cTn id="2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2"/>
                            </p:stCondLst>
                            <p:childTnLst>
                              <p:par>
                                <p:cTn id="35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2"/>
                            </p:stCondLst>
                            <p:childTnLst>
                              <p:par>
                                <p:cTn id="3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2"/>
                            </p:stCondLst>
                            <p:childTnLst>
                              <p:par>
                                <p:cTn id="4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2"/>
                            </p:stCondLst>
                            <p:childTnLst>
                              <p:par>
                                <p:cTn id="5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2"/>
                            </p:stCondLst>
                            <p:childTnLst>
                              <p:par>
                                <p:cTn id="57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2"/>
                            </p:stCondLst>
                            <p:childTnLst>
                              <p:par>
                                <p:cTn id="61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02"/>
                            </p:stCondLst>
                            <p:childTnLst>
                              <p:par>
                                <p:cTn id="6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2002"/>
                            </p:stCondLst>
                            <p:childTnLst>
                              <p:par>
                                <p:cTn id="69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  <p:cond evt="onBegin" delay="0">
                          <p:tn val="71"/>
                        </p:cond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048" y="525487"/>
            <a:ext cx="10363200" cy="1470025"/>
          </a:xfrm>
        </p:spPr>
        <p:txBody>
          <a:bodyPr/>
          <a:lstStyle/>
          <a:p>
            <a:r>
              <a:rPr lang="ro-RO"/>
              <a:t>Rappresentazione geometrica</a:t>
            </a:r>
          </a:p>
        </p:txBody>
      </p:sp>
      <p:sp>
        <p:nvSpPr>
          <p:cNvPr id="7" name="Rectangle 6"/>
          <p:cNvSpPr/>
          <p:nvPr/>
        </p:nvSpPr>
        <p:spPr>
          <a:xfrm>
            <a:off x="534317" y="1417886"/>
            <a:ext cx="9789814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Definizione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funzione f:R→R,f(x)=ax+b,a,b∈R,a≠0 è detta funzione di grado I. La rappresentazione geometrica del grafico della funzione di grado I è una retta.</a:t>
            </a:r>
            <a:endParaRPr lang="ro-RO" sz="16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786" y="2330082"/>
            <a:ext cx="19050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04" y="2330082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048" y="3665853"/>
            <a:ext cx="88008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Se a&gt;0 la funzione è strettamente crescente, e se a&lt;0 la funzione è</a:t>
            </a:r>
          </a:p>
          <a:p>
            <a:r>
              <a:rPr lang="en-US" sz="1600"/>
              <a:t>strettamente decrescente.</a:t>
            </a:r>
          </a:p>
          <a:p>
            <a:endParaRPr lang="en-US" sz="1600"/>
          </a:p>
          <a:p>
            <a:r>
              <a:rPr lang="en-US" sz="1600"/>
              <a:t>Una funzione di primo grado è solo una funzione ordinaria che ha la forma:</a:t>
            </a:r>
          </a:p>
          <a:p>
            <a:r>
              <a:rPr lang="en-US" sz="1600"/>
              <a:t>f(x)=a⋅x+bf(x)=a⋅x+b, dove a e b sono due numeri reali.</a:t>
            </a:r>
          </a:p>
          <a:p>
            <a:endParaRPr lang="en-US" sz="1600"/>
          </a:p>
          <a:p>
            <a:r>
              <a:rPr lang="en-US" sz="1600"/>
              <a:t>Ora, sarebbe bello se avessimo un≠0a≠0, perché se fosse 00,</a:t>
            </a:r>
          </a:p>
          <a:p>
            <a:r>
              <a:rPr lang="en-US" sz="1600"/>
              <a:t>allora avremmo solo una funzione costante, della forma f(x)=bf(x)=b,</a:t>
            </a:r>
          </a:p>
          <a:p>
            <a:r>
              <a:rPr lang="en-US" sz="1600"/>
              <a:t>che restituisce sempre lo stesso valore.</a:t>
            </a:r>
            <a:endParaRPr lang="ro-RO" sz="1600"/>
          </a:p>
        </p:txBody>
      </p:sp>
    </p:spTree>
    <p:extLst>
      <p:ext uri="{BB962C8B-B14F-4D97-AF65-F5344CB8AC3E}">
        <p14:creationId xmlns:p14="http://schemas.microsoft.com/office/powerpoint/2010/main" val="126968732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/>
          <p:nvPr/>
        </p:nvSpPr>
        <p:spPr>
          <a:xfrm>
            <a:off x="620713" y="61119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US" sz="3600" b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Passi per trovare la monotonicità della funzione di</a:t>
            </a:r>
          </a:p>
          <a:p>
            <a:pPr>
              <a:buClr>
                <a:srgbClr val="000000"/>
              </a:buClr>
              <a:buSzPts val="3600"/>
            </a:pPr>
            <a:r>
              <a:rPr lang="en-US" sz="3600" b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grado II</a:t>
            </a:r>
            <a:endParaRPr sz="3600" b="1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4" name="Google Shape;184;p7"/>
          <p:cNvSpPr/>
          <p:nvPr/>
        </p:nvSpPr>
        <p:spPr>
          <a:xfrm>
            <a:off x="3505199" y="1143001"/>
            <a:ext cx="7328321" cy="241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FASE 1: calcolare le coordinate del picco V(Xv,Yv):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endParaRPr lang="en-US" kern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                                         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FASE 2: compilare una delle seguenti tabelle: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  <p:grpSp>
        <p:nvGrpSpPr>
          <p:cNvPr id="185" name="Google Shape;185;p7"/>
          <p:cNvGrpSpPr/>
          <p:nvPr/>
        </p:nvGrpSpPr>
        <p:grpSpPr>
          <a:xfrm>
            <a:off x="4343400" y="1676400"/>
            <a:ext cx="4953000" cy="990600"/>
            <a:chOff x="1776" y="1872"/>
            <a:chExt cx="3120" cy="624"/>
          </a:xfrm>
        </p:grpSpPr>
        <p:cxnSp>
          <p:nvCxnSpPr>
            <p:cNvPr id="186" name="Google Shape;186;p7"/>
            <p:cNvCxnSpPr/>
            <p:nvPr/>
          </p:nvCxnSpPr>
          <p:spPr>
            <a:xfrm>
              <a:off x="2412" y="2208"/>
              <a:ext cx="577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" name="Google Shape;187;p7"/>
            <p:cNvCxnSpPr/>
            <p:nvPr/>
          </p:nvCxnSpPr>
          <p:spPr>
            <a:xfrm>
              <a:off x="4260" y="2208"/>
              <a:ext cx="636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8" name="Google Shape;188;p7"/>
            <p:cNvSpPr/>
            <p:nvPr/>
          </p:nvSpPr>
          <p:spPr>
            <a:xfrm>
              <a:off x="1776" y="2016"/>
              <a:ext cx="542" cy="31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Xv =</a:t>
              </a: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567" y="2016"/>
              <a:ext cx="578" cy="336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 err="1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Yv =</a:t>
              </a: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4376" y="1968"/>
              <a:ext cx="404" cy="48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- Δ</a:t>
              </a:r>
              <a:b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4a</a:t>
              </a: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527" y="1872"/>
              <a:ext cx="289" cy="624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-b</a:t>
              </a:r>
              <a:b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2a</a:t>
              </a:r>
            </a:p>
          </p:txBody>
        </p:sp>
      </p:grpSp>
      <p:pic>
        <p:nvPicPr>
          <p:cNvPr id="192" name="Google Shape;192;p7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3962400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93" name="Google Shape;193;p7"/>
          <p:cNvSpPr/>
          <p:nvPr/>
        </p:nvSpPr>
        <p:spPr>
          <a:xfrm>
            <a:off x="3657600" y="3505201"/>
            <a:ext cx="2120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a &gt;0, allora: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94" name="Google Shape;194;p7"/>
          <p:cNvCxnSpPr/>
          <p:nvPr/>
        </p:nvCxnSpPr>
        <p:spPr>
          <a:xfrm>
            <a:off x="3733800" y="449738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5" name="Google Shape;195;p7"/>
          <p:cNvCxnSpPr/>
          <p:nvPr/>
        </p:nvCxnSpPr>
        <p:spPr>
          <a:xfrm flipH="1">
            <a:off x="4800600" y="3963988"/>
            <a:ext cx="0" cy="106521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6" name="Google Shape;196;p7"/>
          <p:cNvSpPr/>
          <p:nvPr/>
        </p:nvSpPr>
        <p:spPr>
          <a:xfrm>
            <a:off x="4114801" y="3952875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3886201" y="44958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4800600" y="39544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9" name="Google Shape;199;p7"/>
          <p:cNvSpPr/>
          <p:nvPr/>
        </p:nvSpPr>
        <p:spPr>
          <a:xfrm>
            <a:off x="9829800" y="395446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0" name="Google Shape;200;p7"/>
          <p:cNvSpPr/>
          <p:nvPr/>
        </p:nvSpPr>
        <p:spPr>
          <a:xfrm>
            <a:off x="4832350" y="4553744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1" name="Google Shape;201;p7"/>
          <p:cNvSpPr/>
          <p:nvPr/>
        </p:nvSpPr>
        <p:spPr>
          <a:xfrm>
            <a:off x="9829800" y="44878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7162801" y="388620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>
            <a:off x="7086600" y="4419600"/>
            <a:ext cx="755650" cy="641350"/>
            <a:chOff x="3312" y="3504"/>
            <a:chExt cx="476" cy="404"/>
          </a:xfrm>
        </p:grpSpPr>
        <p:sp>
          <p:nvSpPr>
            <p:cNvPr id="204" name="Google Shape;204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05" name="Google Shape;205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06" name="Google Shape;206;p7"/>
          <p:cNvCxnSpPr/>
          <p:nvPr/>
        </p:nvCxnSpPr>
        <p:spPr>
          <a:xfrm>
            <a:off x="5562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07" name="Google Shape;207;p7"/>
          <p:cNvCxnSpPr/>
          <p:nvPr/>
        </p:nvCxnSpPr>
        <p:spPr>
          <a:xfrm rot="10800000" flipH="1">
            <a:off x="7848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08" name="Google Shape;208;p7"/>
          <p:cNvSpPr/>
          <p:nvPr/>
        </p:nvSpPr>
        <p:spPr>
          <a:xfrm>
            <a:off x="3657600" y="5181601"/>
            <a:ext cx="20574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a&lt;0, allora: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09" name="Google Shape;209;p7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9650" y="5593705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10" name="Google Shape;210;p7"/>
          <p:cNvCxnSpPr/>
          <p:nvPr/>
        </p:nvCxnSpPr>
        <p:spPr>
          <a:xfrm>
            <a:off x="3657600" y="614203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7"/>
          <p:cNvCxnSpPr/>
          <p:nvPr/>
        </p:nvCxnSpPr>
        <p:spPr>
          <a:xfrm flipH="1">
            <a:off x="4724400" y="5608638"/>
            <a:ext cx="0" cy="102076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" name="Google Shape;212;p7"/>
          <p:cNvSpPr/>
          <p:nvPr/>
        </p:nvSpPr>
        <p:spPr>
          <a:xfrm>
            <a:off x="4038601" y="5562600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3810001" y="614045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4724400" y="55991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5" name="Google Shape;215;p7"/>
          <p:cNvSpPr/>
          <p:nvPr/>
        </p:nvSpPr>
        <p:spPr>
          <a:xfrm>
            <a:off x="9753600" y="559911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4724400" y="6154129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7" name="Google Shape;217;p7"/>
          <p:cNvSpPr/>
          <p:nvPr/>
        </p:nvSpPr>
        <p:spPr>
          <a:xfrm>
            <a:off x="9753600" y="61325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8" name="Google Shape;218;p7"/>
          <p:cNvSpPr/>
          <p:nvPr/>
        </p:nvSpPr>
        <p:spPr>
          <a:xfrm>
            <a:off x="7086601" y="553085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7010400" y="6064250"/>
            <a:ext cx="755650" cy="641350"/>
            <a:chOff x="3312" y="3504"/>
            <a:chExt cx="476" cy="404"/>
          </a:xfrm>
        </p:grpSpPr>
        <p:sp>
          <p:nvSpPr>
            <p:cNvPr id="220" name="Google Shape;220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 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21" name="Google Shape;221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22" name="Google Shape;222;p7"/>
          <p:cNvCxnSpPr/>
          <p:nvPr/>
        </p:nvCxnSpPr>
        <p:spPr>
          <a:xfrm rot="10800000" flipH="1">
            <a:off x="5334000" y="6248400"/>
            <a:ext cx="152400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23" name="Google Shape;223;p7"/>
          <p:cNvCxnSpPr/>
          <p:nvPr/>
        </p:nvCxnSpPr>
        <p:spPr>
          <a:xfrm>
            <a:off x="7772400" y="6248400"/>
            <a:ext cx="14478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17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2"/>
                            </p:stCondLst>
                            <p:childTnLst>
                              <p:par>
                                <p:cTn id="21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2"/>
                            </p:stCondLst>
                            <p:childTnLst>
                              <p:par>
                                <p:cTn id="25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2"/>
                            </p:stCondLst>
                            <p:childTnLst>
                              <p:par>
                                <p:cTn id="35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2"/>
                            </p:stCondLst>
                            <p:childTnLst>
                              <p:par>
                                <p:cTn id="3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2"/>
                            </p:stCondLst>
                            <p:childTnLst>
                              <p:par>
                                <p:cTn id="4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2"/>
                            </p:stCondLst>
                            <p:childTnLst>
                              <p:par>
                                <p:cTn id="5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70" presetID="10" presetClass="entr" presetSubtype="0" dur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2"/>
                            </p:stCondLst>
                            <p:childTnLst>
                              <p:par>
                                <p:cTn id="74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002"/>
                            </p:stCondLst>
                            <p:childTnLst>
                              <p:par>
                                <p:cTn id="78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4002"/>
                            </p:stCondLst>
                            <p:childTnLst>
                              <p:par>
                                <p:cTn id="88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6002"/>
                            </p:stCondLst>
                            <p:childTnLst>
                              <p:par>
                                <p:cTn id="9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6502"/>
                            </p:stCondLst>
                            <p:childTnLst>
                              <p:par>
                                <p:cTn id="102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7002"/>
                            </p:stCondLst>
                            <p:childTnLst>
                              <p:par>
                                <p:cTn id="106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/>
          <p:nvPr/>
        </p:nvSpPr>
        <p:spPr>
          <a:xfrm>
            <a:off x="2390998" y="903502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US" sz="3600" b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Passi per trovare il segno della funzione di secondo grado</a:t>
            </a:r>
            <a:endParaRPr sz="3600" b="1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8"/>
          <p:cNvSpPr/>
          <p:nvPr/>
        </p:nvSpPr>
        <p:spPr>
          <a:xfrm>
            <a:off x="3610198" y="3277047"/>
            <a:ext cx="58674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CC3300"/>
                </a:solidFill>
                <a:ea typeface="Arial"/>
                <a:cs typeface="Arial"/>
                <a:sym typeface="Arial"/>
              </a:rPr>
              <a:t>FASE 1 </a:t>
            </a:r>
            <a:r>
              <a:rPr lang="en-US" kern="0">
                <a:solidFill>
                  <a:srgbClr val="000000"/>
                </a:solidFill>
                <a:ea typeface="Arial"/>
                <a:cs typeface="Arial"/>
                <a:sym typeface="Arial"/>
              </a:rPr>
              <a:t>: </a:t>
            </a:r>
            <a:r>
              <a:rPr lang="en-US" kern="0">
                <a:solidFill>
                  <a:srgbClr val="0000FF"/>
                </a:solidFill>
                <a:ea typeface="Arial"/>
                <a:cs typeface="Arial"/>
                <a:sym typeface="Arial"/>
              </a:rPr>
              <a:t>calcolare</a:t>
            </a:r>
            <a:r>
              <a:rPr lang="en-US" kern="0">
                <a:solidFill>
                  <a:srgbClr val="000000"/>
                </a:solidFill>
                <a:ea typeface="Arial"/>
                <a:cs typeface="Arial"/>
                <a:sym typeface="Arial"/>
              </a:rPr>
              <a:t>:</a:t>
            </a:r>
            <a:r>
              <a:rPr lang="en-US" sz="2400" kern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 Δ = b2-4ac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cs typeface="Arial"/>
                <a:sym typeface="Arial"/>
              </a:rPr>
              <a:t>E risolvere il seguente problema: </a:t>
            </a:r>
            <a:r>
              <a:rPr lang="en-US" sz="2400" kern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ax2+bx+c=0</a:t>
            </a:r>
            <a:endParaRPr sz="1400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8"/>
          <p:cNvSpPr/>
          <p:nvPr/>
        </p:nvSpPr>
        <p:spPr>
          <a:xfrm>
            <a:off x="3751968" y="4278099"/>
            <a:ext cx="65325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CC3300"/>
                </a:solidFill>
                <a:ea typeface="Arial"/>
                <a:cs typeface="Arial"/>
                <a:sym typeface="Arial"/>
              </a:rPr>
              <a:t>FASE 2: </a:t>
            </a:r>
            <a:r>
              <a:rPr lang="en-US" kern="0">
                <a:solidFill>
                  <a:srgbClr val="0000FF"/>
                </a:solidFill>
                <a:cs typeface="Arial"/>
                <a:sym typeface="Arial"/>
              </a:rPr>
              <a:t>compilare una delle seguenti tabelle:</a:t>
            </a:r>
            <a:endParaRPr kern="0">
              <a:solidFill>
                <a:srgbClr val="0000FF"/>
              </a:solidFill>
              <a:cs typeface="Arial"/>
              <a:sym typeface="Arial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"/>
          <p:cNvSpPr/>
          <p:nvPr/>
        </p:nvSpPr>
        <p:spPr>
          <a:xfrm>
            <a:off x="697650" y="426299"/>
            <a:ext cx="6529500" cy="671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kern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Segno della funzione di 2° grado</a:t>
            </a:r>
            <a:endParaRPr sz="1000" b="1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1" name="Google Shape;241;p9"/>
          <p:cNvSpPr/>
          <p:nvPr/>
        </p:nvSpPr>
        <p:spPr>
          <a:xfrm>
            <a:off x="3429001" y="2209800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Teorema: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2" name="Google Shape;242;p9"/>
          <p:cNvSpPr/>
          <p:nvPr/>
        </p:nvSpPr>
        <p:spPr>
          <a:xfrm>
            <a:off x="3657601" y="2667000"/>
            <a:ext cx="67929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Sia la funzione di secondo grado, </a:t>
            </a:r>
            <a:r>
              <a:rPr lang="en-US" sz="2000" i="1" ker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f:R →R, f(x) = ax²+bx +c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a≠ 0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e l'equazione allegata </a:t>
            </a:r>
            <a:r>
              <a:rPr lang="en-US" sz="2000" i="1" ker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ax²+bx +c=0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3" name="Google Shape;243;p9"/>
          <p:cNvSpPr/>
          <p:nvPr/>
        </p:nvSpPr>
        <p:spPr>
          <a:xfrm>
            <a:off x="2997535" y="838200"/>
            <a:ext cx="83507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Il segno di</a:t>
            </a:r>
            <a:r>
              <a:rPr lang="en-US" kern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Δ=b2-4ac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insieme al segno di a specifica il segno della funzione f.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4" name="Google Shape;244;p9"/>
          <p:cNvSpPr/>
          <p:nvPr/>
        </p:nvSpPr>
        <p:spPr>
          <a:xfrm>
            <a:off x="3505200" y="1524000"/>
            <a:ext cx="7162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Determinare il segno di f significa trovare i valori di x per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che f(x)&gt;0 o f(x)&lt;0.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3276601" y="3276600"/>
            <a:ext cx="714057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Clr>
                <a:srgbClr val="CC3300"/>
              </a:buClr>
              <a:buSzPts val="1800"/>
              <a:buFont typeface="Arial"/>
              <a:buAutoNum type="arabicPeriod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Δ&gt;0, </a:t>
            </a:r>
            <a:r>
              <a:rPr lang="en-US" kern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allora l'equazione legata a f ha due radici reali distinte x1&lt;x2, e il segno di f è quello di a fuori dalle radici e il suo segno tra le radici:</a:t>
            </a:r>
            <a:endParaRPr sz="1400" kern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46" name="Google Shape;246;p9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400" y="4648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47" name="Google Shape;247;p9"/>
          <p:cNvCxnSpPr/>
          <p:nvPr/>
        </p:nvCxnSpPr>
        <p:spPr>
          <a:xfrm>
            <a:off x="3581400" y="49530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9"/>
          <p:cNvCxnSpPr/>
          <p:nvPr/>
        </p:nvCxnSpPr>
        <p:spPr>
          <a:xfrm flipH="1">
            <a:off x="45720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" name="Google Shape;249;p9"/>
          <p:cNvSpPr/>
          <p:nvPr/>
        </p:nvSpPr>
        <p:spPr>
          <a:xfrm>
            <a:off x="3962400" y="45720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0" name="Google Shape;250;p9"/>
          <p:cNvSpPr/>
          <p:nvPr/>
        </p:nvSpPr>
        <p:spPr>
          <a:xfrm>
            <a:off x="3810001" y="49530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1" name="Google Shape;251;p9"/>
          <p:cNvSpPr/>
          <p:nvPr/>
        </p:nvSpPr>
        <p:spPr>
          <a:xfrm>
            <a:off x="4572000" y="45720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9677400" y="45720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64008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82296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5" name="Google Shape;255;p9"/>
          <p:cNvSpPr/>
          <p:nvPr/>
        </p:nvSpPr>
        <p:spPr>
          <a:xfrm>
            <a:off x="64008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82296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>
            <a:off x="464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845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9" name="Google Shape;259;p9"/>
          <p:cNvSpPr/>
          <p:nvPr/>
        </p:nvSpPr>
        <p:spPr>
          <a:xfrm>
            <a:off x="6629400" y="49530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0" name="Google Shape;260;p9"/>
          <p:cNvSpPr/>
          <p:nvPr/>
        </p:nvSpPr>
        <p:spPr>
          <a:xfrm>
            <a:off x="3657601" y="4252914"/>
            <a:ext cx="1533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a&gt;0  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1" name="Google Shape;261;p9"/>
          <p:cNvSpPr/>
          <p:nvPr/>
        </p:nvSpPr>
        <p:spPr>
          <a:xfrm>
            <a:off x="3657601" y="5410201"/>
            <a:ext cx="160337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Se a&lt; 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62" name="Google Shape;262;p9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9500" y="5921376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63" name="Google Shape;263;p9"/>
          <p:cNvCxnSpPr/>
          <p:nvPr/>
        </p:nvCxnSpPr>
        <p:spPr>
          <a:xfrm>
            <a:off x="3581400" y="62484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4" name="Google Shape;264;p9"/>
          <p:cNvCxnSpPr/>
          <p:nvPr/>
        </p:nvCxnSpPr>
        <p:spPr>
          <a:xfrm flipH="1">
            <a:off x="4572000" y="59436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" name="Google Shape;265;p9"/>
          <p:cNvSpPr/>
          <p:nvPr/>
        </p:nvSpPr>
        <p:spPr>
          <a:xfrm>
            <a:off x="3962400" y="58674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6" name="Google Shape;266;p9"/>
          <p:cNvSpPr/>
          <p:nvPr/>
        </p:nvSpPr>
        <p:spPr>
          <a:xfrm>
            <a:off x="3810001" y="62484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7" name="Google Shape;267;p9"/>
          <p:cNvSpPr/>
          <p:nvPr/>
        </p:nvSpPr>
        <p:spPr>
          <a:xfrm>
            <a:off x="4572000" y="5867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8" name="Google Shape;268;p9"/>
          <p:cNvSpPr/>
          <p:nvPr/>
        </p:nvSpPr>
        <p:spPr>
          <a:xfrm>
            <a:off x="9677400" y="5867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9" name="Google Shape;269;p9"/>
          <p:cNvSpPr/>
          <p:nvPr/>
        </p:nvSpPr>
        <p:spPr>
          <a:xfrm>
            <a:off x="64008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0" name="Google Shape;270;p9"/>
          <p:cNvSpPr/>
          <p:nvPr/>
        </p:nvSpPr>
        <p:spPr>
          <a:xfrm>
            <a:off x="82296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1" name="Google Shape;271;p9"/>
          <p:cNvSpPr/>
          <p:nvPr/>
        </p:nvSpPr>
        <p:spPr>
          <a:xfrm>
            <a:off x="64008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2" name="Google Shape;272;p9"/>
          <p:cNvSpPr/>
          <p:nvPr/>
        </p:nvSpPr>
        <p:spPr>
          <a:xfrm>
            <a:off x="82296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3" name="Google Shape;273;p9"/>
          <p:cNvSpPr/>
          <p:nvPr/>
        </p:nvSpPr>
        <p:spPr>
          <a:xfrm>
            <a:off x="6629400" y="6248401"/>
            <a:ext cx="16510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4" name="Google Shape;274;p9"/>
          <p:cNvSpPr/>
          <p:nvPr/>
        </p:nvSpPr>
        <p:spPr>
          <a:xfrm>
            <a:off x="46482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5" name="Google Shape;275;p9"/>
          <p:cNvSpPr/>
          <p:nvPr/>
        </p:nvSpPr>
        <p:spPr>
          <a:xfrm>
            <a:off x="85344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"/>
          <p:cNvSpPr/>
          <p:nvPr/>
        </p:nvSpPr>
        <p:spPr>
          <a:xfrm>
            <a:off x="3508376" y="533400"/>
            <a:ext cx="7159625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2. </a:t>
            </a:r>
            <a:r>
              <a:rPr lang="en-US" sz="2000" kern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Se Δ=0</a:t>
            </a: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, </a:t>
            </a:r>
            <a:r>
              <a:rPr lang="en-US" sz="1600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allora l'equazione legata a f ha due radici reali uguali x1=x2 = -b/2a e il segno della funzione f è quello di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10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5200" y="1981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84" name="Google Shape;284;p10"/>
          <p:cNvCxnSpPr/>
          <p:nvPr/>
        </p:nvCxnSpPr>
        <p:spPr>
          <a:xfrm>
            <a:off x="3505200" y="2286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5" name="Google Shape;285;p10"/>
          <p:cNvCxnSpPr/>
          <p:nvPr/>
        </p:nvCxnSpPr>
        <p:spPr>
          <a:xfrm flipH="1">
            <a:off x="4648200" y="1981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6" name="Google Shape;286;p10"/>
          <p:cNvSpPr/>
          <p:nvPr/>
        </p:nvSpPr>
        <p:spPr>
          <a:xfrm>
            <a:off x="3505200" y="1981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segno a 0 segno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0"/>
          <p:cNvSpPr/>
          <p:nvPr/>
        </p:nvSpPr>
        <p:spPr>
          <a:xfrm>
            <a:off x="74676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0"/>
          <p:cNvSpPr/>
          <p:nvPr/>
        </p:nvSpPr>
        <p:spPr>
          <a:xfrm>
            <a:off x="67818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0"/>
          <p:cNvSpPr/>
          <p:nvPr/>
        </p:nvSpPr>
        <p:spPr>
          <a:xfrm>
            <a:off x="7086600" y="1905001"/>
            <a:ext cx="4445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=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0"/>
          <p:cNvSpPr/>
          <p:nvPr/>
        </p:nvSpPr>
        <p:spPr>
          <a:xfrm>
            <a:off x="3505201" y="3276600"/>
            <a:ext cx="6346825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3. </a:t>
            </a:r>
            <a:r>
              <a:rPr lang="en-US" sz="2000" kern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Se Δ&lt;0, </a:t>
            </a:r>
            <a:r>
              <a:rPr lang="en-US" sz="1600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l'equazione legata a f non ha radici reali,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sz="1600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 e il segno della funzione f è il segno di a su R.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10"/>
          <p:cNvCxnSpPr/>
          <p:nvPr/>
        </p:nvCxnSpPr>
        <p:spPr>
          <a:xfrm>
            <a:off x="3581400" y="4953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2" name="Google Shape;292;p10"/>
          <p:cNvSpPr/>
          <p:nvPr/>
        </p:nvSpPr>
        <p:spPr>
          <a:xfrm>
            <a:off x="3581400" y="4648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semn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10" descr="TitleSlideBorder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5200" y="4648200"/>
            <a:ext cx="68580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94" name="Google Shape;294;p10"/>
          <p:cNvCxnSpPr/>
          <p:nvPr/>
        </p:nvCxnSpPr>
        <p:spPr>
          <a:xfrm flipH="1">
            <a:off x="47244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5" name="Google Shape;295;p10"/>
          <p:cNvSpPr/>
          <p:nvPr/>
        </p:nvSpPr>
        <p:spPr>
          <a:xfrm>
            <a:off x="3505200" y="5791201"/>
            <a:ext cx="7162800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2000"/>
            </a:pPr>
            <a:r>
              <a:rPr lang="en-US" sz="2000" u="sng" kern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Nota: la prova viene eseguita utilizzando la forma canonica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1"/>
          <p:cNvSpPr/>
          <p:nvPr/>
        </p:nvSpPr>
        <p:spPr>
          <a:xfrm>
            <a:off x="858838" y="334962"/>
            <a:ext cx="4070350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Grafico della funzione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1"/>
          <p:cNvSpPr/>
          <p:nvPr/>
        </p:nvSpPr>
        <p:spPr>
          <a:xfrm>
            <a:off x="6524826" y="718298"/>
            <a:ext cx="4146600" cy="5190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2800"/>
            </a:pPr>
            <a:r>
              <a:rPr lang="en-US" sz="2800" b="1" i="1" kern="0" dirty="0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La </a:t>
            </a:r>
            <a:r>
              <a:rPr lang="en-US" sz="2800" b="1" i="1" kern="0" dirty="0" err="1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tabella</a:t>
            </a:r>
            <a:r>
              <a:rPr lang="en-US" sz="2800" b="1" i="1" kern="0" dirty="0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-US" sz="2800" b="1" i="1" kern="0" dirty="0" err="1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delle</a:t>
            </a:r>
            <a:r>
              <a:rPr lang="en-US" sz="2800" b="1" i="1" kern="0" dirty="0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-US" sz="2800" b="1" i="1" kern="0" dirty="0" err="1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variazioni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/>
          <p:nvPr/>
        </p:nvSpPr>
        <p:spPr>
          <a:xfrm>
            <a:off x="3505201" y="1295401"/>
            <a:ext cx="8937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2000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 &gt; 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11" descr="TitleSlideBord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5200" y="1752600"/>
            <a:ext cx="7010400" cy="838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306" name="Google Shape;306;p11"/>
          <p:cNvCxnSpPr/>
          <p:nvPr/>
        </p:nvCxnSpPr>
        <p:spPr>
          <a:xfrm>
            <a:off x="3505200" y="2133600"/>
            <a:ext cx="69342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11"/>
          <p:cNvCxnSpPr/>
          <p:nvPr/>
        </p:nvCxnSpPr>
        <p:spPr>
          <a:xfrm flipH="1">
            <a:off x="4419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11"/>
          <p:cNvSpPr/>
          <p:nvPr/>
        </p:nvSpPr>
        <p:spPr>
          <a:xfrm>
            <a:off x="7924800" y="1752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"/>
          <p:cNvSpPr/>
          <p:nvPr/>
        </p:nvSpPr>
        <p:spPr>
          <a:xfrm>
            <a:off x="56388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1"/>
          <p:cNvCxnSpPr/>
          <p:nvPr/>
        </p:nvCxnSpPr>
        <p:spPr>
          <a:xfrm flipH="1">
            <a:off x="5029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1" name="Google Shape;311;p11"/>
          <p:cNvCxnSpPr/>
          <p:nvPr/>
        </p:nvCxnSpPr>
        <p:spPr>
          <a:xfrm flipH="1">
            <a:off x="563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2" name="Google Shape;312;p11"/>
          <p:cNvCxnSpPr/>
          <p:nvPr/>
        </p:nvCxnSpPr>
        <p:spPr>
          <a:xfrm flipH="1">
            <a:off x="6248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3" name="Google Shape;313;p11"/>
          <p:cNvCxnSpPr/>
          <p:nvPr/>
        </p:nvCxnSpPr>
        <p:spPr>
          <a:xfrm flipH="1">
            <a:off x="6781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4" name="Google Shape;314;p11"/>
          <p:cNvCxnSpPr/>
          <p:nvPr/>
        </p:nvCxnSpPr>
        <p:spPr>
          <a:xfrm flipH="1">
            <a:off x="8382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5" name="Google Shape;315;p11"/>
          <p:cNvCxnSpPr/>
          <p:nvPr/>
        </p:nvCxnSpPr>
        <p:spPr>
          <a:xfrm flipH="1">
            <a:off x="8915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11"/>
          <p:cNvCxnSpPr/>
          <p:nvPr/>
        </p:nvCxnSpPr>
        <p:spPr>
          <a:xfrm flipH="1">
            <a:off x="7315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7" name="Google Shape;317;p11"/>
          <p:cNvCxnSpPr/>
          <p:nvPr/>
        </p:nvCxnSpPr>
        <p:spPr>
          <a:xfrm flipH="1">
            <a:off x="7848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11"/>
          <p:cNvCxnSpPr/>
          <p:nvPr/>
        </p:nvCxnSpPr>
        <p:spPr>
          <a:xfrm flipH="1">
            <a:off x="944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11"/>
          <p:cNvSpPr/>
          <p:nvPr/>
        </p:nvSpPr>
        <p:spPr>
          <a:xfrm>
            <a:off x="89154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1"/>
          <p:cNvSpPr/>
          <p:nvPr/>
        </p:nvSpPr>
        <p:spPr>
          <a:xfrm>
            <a:off x="6858000" y="1676401"/>
            <a:ext cx="41433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-b  </a:t>
            </a:r>
            <a:b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4419600" y="1676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11"/>
          <p:cNvCxnSpPr/>
          <p:nvPr/>
        </p:nvCxnSpPr>
        <p:spPr>
          <a:xfrm flipH="1">
            <a:off x="9906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11"/>
          <p:cNvSpPr/>
          <p:nvPr/>
        </p:nvSpPr>
        <p:spPr>
          <a:xfrm>
            <a:off x="9906000" y="1676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1"/>
          <p:cNvSpPr/>
          <p:nvPr/>
        </p:nvSpPr>
        <p:spPr>
          <a:xfrm>
            <a:off x="4419601" y="2057400"/>
            <a:ext cx="474663" cy="5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US" sz="3200" b="1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5" name="Google Shape;325;p11"/>
          <p:cNvCxnSpPr/>
          <p:nvPr/>
        </p:nvCxnSpPr>
        <p:spPr>
          <a:xfrm>
            <a:off x="5105400" y="2209800"/>
            <a:ext cx="3810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6" name="Google Shape;326;p11"/>
          <p:cNvSpPr/>
          <p:nvPr/>
        </p:nvSpPr>
        <p:spPr>
          <a:xfrm>
            <a:off x="5715000" y="2133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11"/>
          <p:cNvCxnSpPr/>
          <p:nvPr/>
        </p:nvCxnSpPr>
        <p:spPr>
          <a:xfrm>
            <a:off x="6324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328" name="Google Shape;328;p11"/>
          <p:cNvGrpSpPr/>
          <p:nvPr/>
        </p:nvGrpSpPr>
        <p:grpSpPr>
          <a:xfrm>
            <a:off x="6781800" y="2057400"/>
            <a:ext cx="609600" cy="579438"/>
            <a:chOff x="3312" y="3504"/>
            <a:chExt cx="476" cy="365"/>
          </a:xfrm>
        </p:grpSpPr>
        <p:sp>
          <p:nvSpPr>
            <p:cNvPr id="329" name="Google Shape;329;p11"/>
            <p:cNvSpPr/>
            <p:nvPr/>
          </p:nvSpPr>
          <p:spPr>
            <a:xfrm>
              <a:off x="3312" y="3504"/>
              <a:ext cx="476" cy="3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-Δ ]</a:t>
              </a:r>
              <a:b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</a:b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" name="Google Shape;330;p11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31" name="Google Shape;331;p11"/>
          <p:cNvCxnSpPr/>
          <p:nvPr/>
        </p:nvCxnSpPr>
        <p:spPr>
          <a:xfrm rot="10800000" flipH="1">
            <a:off x="7467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2" name="Google Shape;332;p11"/>
          <p:cNvCxnSpPr/>
          <p:nvPr/>
        </p:nvCxnSpPr>
        <p:spPr>
          <a:xfrm rot="10800000" flipH="1">
            <a:off x="8534400" y="22860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3" name="Google Shape;333;p11"/>
          <p:cNvSpPr/>
          <p:nvPr/>
        </p:nvSpPr>
        <p:spPr>
          <a:xfrm>
            <a:off x="7924800" y="2209801"/>
            <a:ext cx="3111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1"/>
          <p:cNvSpPr/>
          <p:nvPr/>
        </p:nvSpPr>
        <p:spPr>
          <a:xfrm>
            <a:off x="8991600" y="22098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1"/>
          <p:cNvCxnSpPr/>
          <p:nvPr/>
        </p:nvCxnSpPr>
        <p:spPr>
          <a:xfrm rot="10800000" flipH="1">
            <a:off x="95250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6" name="Google Shape;336;p11"/>
          <p:cNvSpPr/>
          <p:nvPr/>
        </p:nvSpPr>
        <p:spPr>
          <a:xfrm>
            <a:off x="9906000" y="21336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1"/>
          <p:cNvSpPr/>
          <p:nvPr/>
        </p:nvSpPr>
        <p:spPr>
          <a:xfrm>
            <a:off x="3429000" y="2819401"/>
            <a:ext cx="387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b="1" kern="0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1"/>
          <p:cNvSpPr/>
          <p:nvPr/>
        </p:nvSpPr>
        <p:spPr>
          <a:xfrm>
            <a:off x="38100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Δ&gt;0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0" y="3200400"/>
            <a:ext cx="24384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cxnSp>
        <p:nvCxnSpPr>
          <p:cNvPr id="340" name="Google Shape;340;p11"/>
          <p:cNvCxnSpPr/>
          <p:nvPr/>
        </p:nvCxnSpPr>
        <p:spPr>
          <a:xfrm flipH="1">
            <a:off x="4267200" y="31242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1" name="Google Shape;341;p11"/>
          <p:cNvCxnSpPr/>
          <p:nvPr/>
        </p:nvCxnSpPr>
        <p:spPr>
          <a:xfrm>
            <a:off x="3505200" y="4495800"/>
            <a:ext cx="2438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342" name="Google Shape;342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3600" y="3200400"/>
            <a:ext cx="22860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343" name="Google Shape;343;p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05800" y="3200400"/>
            <a:ext cx="22098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344" name="Google Shape;344;p11"/>
          <p:cNvSpPr/>
          <p:nvPr/>
        </p:nvSpPr>
        <p:spPr>
          <a:xfrm>
            <a:off x="67056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Δ=0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1"/>
          <p:cNvSpPr/>
          <p:nvPr/>
        </p:nvSpPr>
        <p:spPr>
          <a:xfrm>
            <a:off x="90678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Δ&lt;0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11"/>
          <p:cNvCxnSpPr/>
          <p:nvPr/>
        </p:nvCxnSpPr>
        <p:spPr>
          <a:xfrm flipH="1">
            <a:off x="7315200" y="32004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7" name="Google Shape;347;p11"/>
          <p:cNvCxnSpPr/>
          <p:nvPr/>
        </p:nvCxnSpPr>
        <p:spPr>
          <a:xfrm>
            <a:off x="5943600" y="4495800"/>
            <a:ext cx="22860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8" name="Google Shape;348;p11"/>
          <p:cNvCxnSpPr/>
          <p:nvPr/>
        </p:nvCxnSpPr>
        <p:spPr>
          <a:xfrm>
            <a:off x="8382000" y="4495800"/>
            <a:ext cx="2057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9" name="Google Shape;349;p11"/>
          <p:cNvCxnSpPr/>
          <p:nvPr/>
        </p:nvCxnSpPr>
        <p:spPr>
          <a:xfrm flipH="1">
            <a:off x="9144000" y="3124200"/>
            <a:ext cx="33338" cy="26670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4191000" y="3657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1"/>
          <p:cNvSpPr/>
          <p:nvPr/>
        </p:nvSpPr>
        <p:spPr>
          <a:xfrm>
            <a:off x="4648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1"/>
          <p:cNvSpPr/>
          <p:nvPr/>
        </p:nvSpPr>
        <p:spPr>
          <a:xfrm>
            <a:off x="52578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1"/>
          <p:cNvSpPr/>
          <p:nvPr/>
        </p:nvSpPr>
        <p:spPr>
          <a:xfrm>
            <a:off x="3810000" y="35814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1"/>
          <p:cNvSpPr/>
          <p:nvPr/>
        </p:nvSpPr>
        <p:spPr>
          <a:xfrm>
            <a:off x="44196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1"/>
          <p:cNvSpPr/>
          <p:nvPr/>
        </p:nvSpPr>
        <p:spPr>
          <a:xfrm>
            <a:off x="52578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1"/>
          <p:cNvSpPr/>
          <p:nvPr/>
        </p:nvSpPr>
        <p:spPr>
          <a:xfrm>
            <a:off x="4876801" y="49530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1"/>
          <p:cNvSpPr/>
          <p:nvPr/>
        </p:nvSpPr>
        <p:spPr>
          <a:xfrm>
            <a:off x="37338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1"/>
          <p:cNvSpPr/>
          <p:nvPr/>
        </p:nvSpPr>
        <p:spPr>
          <a:xfrm>
            <a:off x="6553201" y="46482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1"/>
          <p:cNvSpPr/>
          <p:nvPr/>
        </p:nvSpPr>
        <p:spPr>
          <a:xfrm>
            <a:off x="6934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1"/>
          <p:cNvSpPr/>
          <p:nvPr/>
        </p:nvSpPr>
        <p:spPr>
          <a:xfrm flipH="1">
            <a:off x="7239000" y="3810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1"/>
          <p:cNvSpPr/>
          <p:nvPr/>
        </p:nvSpPr>
        <p:spPr>
          <a:xfrm>
            <a:off x="73152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1"/>
          <p:cNvSpPr/>
          <p:nvPr/>
        </p:nvSpPr>
        <p:spPr>
          <a:xfrm>
            <a:off x="92964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1"/>
          <p:cNvSpPr/>
          <p:nvPr/>
        </p:nvSpPr>
        <p:spPr>
          <a:xfrm>
            <a:off x="7391400" y="38100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"/>
          <p:cNvSpPr/>
          <p:nvPr/>
        </p:nvSpPr>
        <p:spPr>
          <a:xfrm>
            <a:off x="9144000" y="3429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"/>
          <p:cNvSpPr/>
          <p:nvPr/>
        </p:nvSpPr>
        <p:spPr>
          <a:xfrm>
            <a:off x="8763000" y="35052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"/>
          <p:cNvSpPr/>
          <p:nvPr/>
        </p:nvSpPr>
        <p:spPr>
          <a:xfrm>
            <a:off x="9601200" y="4038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1"/>
          <p:cNvSpPr/>
          <p:nvPr/>
        </p:nvSpPr>
        <p:spPr>
          <a:xfrm>
            <a:off x="96012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p11"/>
          <p:cNvCxnSpPr/>
          <p:nvPr/>
        </p:nvCxnSpPr>
        <p:spPr>
          <a:xfrm flipH="1">
            <a:off x="9677400" y="4038600"/>
            <a:ext cx="0" cy="4572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9" name="Google Shape;369;p11"/>
          <p:cNvSpPr/>
          <p:nvPr/>
        </p:nvSpPr>
        <p:spPr>
          <a:xfrm>
            <a:off x="4114800" y="3429000"/>
            <a:ext cx="1371600" cy="1536700"/>
          </a:xfrm>
          <a:custGeom>
            <a:avLst/>
            <a:gdLst/>
            <a:ahLst/>
            <a:cxnLst/>
            <a:rect l="l" t="t" r="r" b="b"/>
            <a:pathLst>
              <a:path w="912" h="967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1"/>
          <p:cNvSpPr/>
          <p:nvPr/>
        </p:nvSpPr>
        <p:spPr>
          <a:xfrm rot="331658">
            <a:off x="6243638" y="3351213"/>
            <a:ext cx="1149350" cy="1092200"/>
          </a:xfrm>
          <a:custGeom>
            <a:avLst/>
            <a:gdLst/>
            <a:ahLst/>
            <a:cxnLst/>
            <a:rect l="l" t="t" r="r" b="b"/>
            <a:pathLst>
              <a:path w="912" h="967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1"/>
          <p:cNvSpPr/>
          <p:nvPr/>
        </p:nvSpPr>
        <p:spPr>
          <a:xfrm rot="331658">
            <a:off x="8990014" y="3276600"/>
            <a:ext cx="1074737" cy="793750"/>
          </a:xfrm>
          <a:custGeom>
            <a:avLst/>
            <a:gdLst/>
            <a:ahLst/>
            <a:cxnLst/>
            <a:rect l="l" t="t" r="r" b="b"/>
            <a:pathLst>
              <a:path w="912" h="967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"/>
          <p:cNvSpPr/>
          <p:nvPr/>
        </p:nvSpPr>
        <p:spPr>
          <a:xfrm>
            <a:off x="3739750" y="1319850"/>
            <a:ext cx="3686100" cy="701700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>
                <a:solidFill>
                  <a:srgbClr val="000000"/>
                </a:solidFill>
                <a:latin typeface="Calibri" panose="020F0502020204030204" pitchFamily="34" charset="0"/>
                <a:ea typeface="Libre Baskerville"/>
                <a:cs typeface="Calibri" panose="020F0502020204030204" pitchFamily="34" charset="0"/>
                <a:sym typeface="Libre Baskerville"/>
              </a:rPr>
              <a:t>PARITA' ....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379" name="Google Shape;379;p12"/>
          <p:cNvSpPr/>
          <p:nvPr/>
        </p:nvSpPr>
        <p:spPr>
          <a:xfrm>
            <a:off x="3581400" y="1524000"/>
            <a:ext cx="6934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lnSpc>
                <a:spcPct val="80000"/>
              </a:lnSpc>
              <a:buClr>
                <a:srgbClr val="000000"/>
              </a:buClr>
              <a:buSzPts val="2800"/>
            </a:pPr>
            <a:r>
              <a:rPr lang="en-US" sz="28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780"/>
              <a:buFont typeface="Noto Sans Symbols"/>
              <a:buChar char="🖝"/>
            </a:pPr>
            <a:r>
              <a:rPr lang="en-US" sz="2800" kern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La funzione è anche se...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f(x) = f(-x)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3200"/>
            </a:pPr>
            <a:endParaRPr sz="3200" b="1" kern="0">
              <a:solidFill>
                <a:srgbClr val="CC33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80"/>
              </a:spcBef>
              <a:buClr>
                <a:srgbClr val="000000"/>
              </a:buClr>
              <a:buSzPts val="2400"/>
            </a:pPr>
            <a:endParaRPr sz="2400" b="1" kern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r>
              <a:rPr lang="en-US" sz="2800" kern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 La funzione è dispari se...</a:t>
            </a:r>
            <a:endParaRPr lang="en-US"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f(-x) = -f(x)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endParaRPr b="1" kern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ts val="1800"/>
            </a:pPr>
            <a:r>
              <a:rPr lang="en-US" sz="2000" b="1" i="1" kern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* Se nessuna di queste varianti è valida, non c'è parità.</a:t>
            </a:r>
            <a:endParaRPr sz="2000" b="1" i="1" kern="0">
              <a:solidFill>
                <a:srgbClr val="0000FF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784" y="465211"/>
            <a:ext cx="10363200" cy="1470025"/>
          </a:xfrm>
        </p:spPr>
        <p:txBody>
          <a:bodyPr/>
          <a:lstStyle/>
          <a:p>
            <a:r>
              <a:rPr lang="ro-RO">
                <a:latin typeface="+mn-lt"/>
              </a:rPr>
              <a:t>Esempio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042910" y="3108954"/>
            <a:ext cx="2600325" cy="293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20784" y="1280184"/>
            <a:ext cx="812397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Bef>
                <a:spcPts val="3000"/>
              </a:spcBef>
              <a:spcAft>
                <a:spcPct val="0"/>
              </a:spcAft>
            </a:pPr>
            <a:r>
              <a:rPr lang="en-US" b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Perché "funzione di primo grado"?</a:t>
            </a:r>
          </a:p>
          <a:p>
            <a:pPr>
              <a:lnSpc>
                <a:spcPts val="2250"/>
              </a:lnSpc>
              <a:spcBef>
                <a:spcPts val="3000"/>
              </a:spcBef>
              <a:spcAft>
                <a:spcPct val="0"/>
              </a:spcAft>
            </a:pPr>
            <a:r>
              <a:rPr lang="en-US" b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Tutto dipende da quale sia la potenza di x. Nel nostro caso è la potenza di 1, ossia</a:t>
            </a:r>
            <a:endParaRPr lang="ro-RO">
              <a:effectLst/>
              <a:ea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12" y="5053639"/>
            <a:ext cx="2333625" cy="685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910" y="1834740"/>
            <a:ext cx="2400300" cy="60007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396" y="3214935"/>
            <a:ext cx="7181850" cy="149542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587396" y="2733402"/>
            <a:ext cx="6719212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 esempio, le seguenti funzioni hanno ciascuna un'equazione allegata:</a:t>
            </a:r>
            <a:endParaRPr lang="ro-RO" sz="16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193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>
                <a:latin typeface="+mn-lt"/>
              </a:rPr>
              <a:t>Proprietà della funzione di primo grado</a:t>
            </a:r>
            <a:endParaRPr lang="ro-RO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2636911"/>
            <a:ext cx="8534400" cy="2188035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Una funzione di primo grado è in definitiva una funzione lineare. Ciò significa che è rappresentata da una linea retta e che prende anche in prestito le proprietà di una funzione di questo tipo. Tra cui:</a:t>
            </a:r>
          </a:p>
          <a:p>
            <a:r>
              <a:rPr lang="en-US" sz="2000">
                <a:solidFill>
                  <a:schemeClr val="tx1"/>
                </a:solidFill>
              </a:rPr>
              <a:t>Il grafico della funzione di primo grado è una retta, che ha una pendenza che possiamo calcolare</a:t>
            </a:r>
            <a:endParaRPr lang="ro-RO" sz="2000">
              <a:solidFill>
                <a:schemeClr val="tx1"/>
              </a:solidFill>
            </a:endParaRP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5866" y="2149092"/>
            <a:ext cx="1409700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0716" y="4051814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0598" y="2011773"/>
            <a:ext cx="1447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371" y="2092757"/>
            <a:ext cx="1842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 un'ecuazione</a:t>
            </a:r>
            <a:endParaRPr kumimoji="0" lang="ro-RO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79375" y="2058273"/>
            <a:ext cx="420920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sz="12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formula per la pendenza della retta è:</a:t>
            </a:r>
            <a:endParaRPr kumimoji="0" lang="ro-RO" sz="105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o-R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51025" y="298284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308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29275" y="4184175"/>
            <a:ext cx="1439863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485357" y="4304707"/>
            <a:ext cx="69350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 nel caso di una funzione, non faremo altro che sostituire quella y, con f(x), =</a:t>
            </a:r>
            <a:endParaRPr kumimoji="0" lang="ro-RO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85357" y="4902548"/>
            <a:ext cx="64583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1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Pertanto, l'equazione della retta per una funzione di primo grado diventa:</a:t>
            </a:r>
            <a:endParaRPr kumimoji="0" lang="ro-R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892304" y="602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25" name="Picture 24"/>
          <p:cNvPicPr/>
          <p:nvPr/>
        </p:nvPicPr>
        <p:blipFill>
          <a:blip r:embed="rId6"/>
          <a:stretch>
            <a:fillRect/>
          </a:stretch>
        </p:blipFill>
        <p:spPr>
          <a:xfrm>
            <a:off x="7001407" y="4902548"/>
            <a:ext cx="1600200" cy="295275"/>
          </a:xfrm>
          <a:prstGeom prst="rect">
            <a:avLst/>
          </a:prstGeom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0598" y="4346491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6939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652" y="1046681"/>
            <a:ext cx="10363200" cy="1470025"/>
          </a:xfrm>
        </p:spPr>
        <p:txBody>
          <a:bodyPr/>
          <a:lstStyle/>
          <a:p>
            <a:r>
              <a:rPr lang="en-US" sz="3200" b="1"/>
              <a:t>Monotonia della funzione di primo grado</a:t>
            </a:r>
            <a:endParaRPr lang="ro-RO" sz="320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79652" y="2309908"/>
            <a:ext cx="8534400" cy="1752600"/>
          </a:xfrm>
        </p:spPr>
        <p:txBody>
          <a:bodyPr>
            <a:no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È importante, quando vogliamo saperne di più su una funzione, notare la sua monotonia.</a:t>
            </a:r>
          </a:p>
          <a:p>
            <a:r>
              <a:rPr lang="en-US" sz="1600">
                <a:solidFill>
                  <a:schemeClr val="tx1"/>
                </a:solidFill>
              </a:rPr>
              <a:t>Ovvero, se una funzione è crescente o decrescente.</a:t>
            </a:r>
          </a:p>
          <a:p>
            <a:endParaRPr lang="en-US" sz="1600">
              <a:solidFill>
                <a:schemeClr val="tx1"/>
              </a:solidFill>
            </a:endParaRPr>
          </a:p>
          <a:p>
            <a:r>
              <a:rPr lang="en-US" sz="1600">
                <a:solidFill>
                  <a:schemeClr val="tx1"/>
                </a:solidFill>
              </a:rPr>
              <a:t>La monotonicità della funzione di primo grado è data da a, il coefficiente di x, cioè:</a:t>
            </a:r>
          </a:p>
          <a:p>
            <a:r>
              <a:rPr lang="en-US" sz="1600">
                <a:solidFill>
                  <a:schemeClr val="tx1"/>
                </a:solidFill>
              </a:rPr>
              <a:t>quando a&gt;0 allora la funzione è crescente</a:t>
            </a:r>
          </a:p>
          <a:p>
            <a:r>
              <a:rPr lang="en-US" sz="1600">
                <a:solidFill>
                  <a:schemeClr val="tx1"/>
                </a:solidFill>
              </a:rPr>
              <a:t>o quando a&lt;0 la funzione è decrescente ↘</a:t>
            </a:r>
          </a:p>
          <a:p>
            <a:r>
              <a:rPr lang="en-US" sz="1600">
                <a:solidFill>
                  <a:schemeClr val="tx1"/>
                </a:solidFill>
              </a:rPr>
              <a:t>Se pensiamo a f(x) come all'equazione di una retta, allora aa sarà la pendenza della retta. Più precisamente, a è quella m nella forma generale dell'equazione di una retta:</a:t>
            </a:r>
            <a:endParaRPr lang="ro-RO" sz="160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91877" y="4801905"/>
            <a:ext cx="1909950" cy="3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0090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3600" b="1"/>
              <a:t>Monotonia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>
                <a:solidFill>
                  <a:schemeClr val="tx1"/>
                </a:solidFill>
              </a:rPr>
              <a:t>Per testare la monotonicità della funzione si utilizzerà il tasso di incremento (decremento) di f,</a:t>
            </a:r>
            <a:endParaRPr lang="ro-RO" sz="240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818755" y="4585524"/>
            <a:ext cx="4829175" cy="438150"/>
          </a:xfrm>
          <a:prstGeom prst="rect">
            <a:avLst/>
          </a:prstGeom>
        </p:spPr>
      </p:pic>
      <p:pic>
        <p:nvPicPr>
          <p:cNvPr id="4099" name="Picture 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15009" y="2725032"/>
            <a:ext cx="1035966" cy="30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32509" y="3688389"/>
            <a:ext cx="75184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-Per x1 diverso da x2, se a&gt;0, allora f è strettamente crescente,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-per x1 diverso da x2, se a&lt;0, allora f è strettamente decrescente</a:t>
            </a:r>
            <a:endParaRPr kumimoji="0" lang="ro-RO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037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591" y="586453"/>
            <a:ext cx="10363200" cy="1470025"/>
          </a:xfrm>
        </p:spPr>
        <p:txBody>
          <a:bodyPr/>
          <a:lstStyle/>
          <a:p>
            <a:r>
              <a:rPr lang="en-US" sz="3600" b="1"/>
              <a:t>Il segno della funzione di primo grado</a:t>
            </a:r>
            <a:endParaRPr lang="ro-RO" sz="360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8" y="1525010"/>
            <a:ext cx="8534400" cy="1752600"/>
          </a:xfrm>
        </p:spPr>
        <p:txBody>
          <a:bodyPr>
            <a:noAutofit/>
          </a:bodyPr>
          <a:lstStyle/>
          <a:p>
            <a:r>
              <a:rPr lang="en-US" sz="1600">
                <a:solidFill>
                  <a:schemeClr val="tx1"/>
                </a:solidFill>
              </a:rPr>
              <a:t>Di solito la funzione di primo grado è definita su ℝ, cioè si estende da -∞ a +∞.</a:t>
            </a:r>
          </a:p>
          <a:p>
            <a:r>
              <a:rPr lang="en-US" sz="1600">
                <a:solidFill>
                  <a:schemeClr val="tx1"/>
                </a:solidFill>
              </a:rPr>
              <a:t>Poiché la funzione è rappresentata da una retta, e la maggior parte delle volte la retta è obliqua, il grafico della funzione intersecherà l'asse Ox in un punto che ci dirà che metà del grafico è sopra l'asse e metà sotto.</a:t>
            </a:r>
          </a:p>
          <a:p>
            <a:endParaRPr lang="en-US" sz="1600">
              <a:solidFill>
                <a:schemeClr val="tx1"/>
              </a:solidFill>
            </a:endParaRPr>
          </a:p>
          <a:p>
            <a:pPr algn="ctr"/>
            <a:r>
              <a:rPr lang="en-US" sz="1600" b="1">
                <a:solidFill>
                  <a:schemeClr val="tx1"/>
                </a:solidFill>
              </a:rPr>
              <a:t>I valori della funzione di primo grado</a:t>
            </a:r>
          </a:p>
          <a:p>
            <a:r>
              <a:rPr lang="en-US" sz="1600">
                <a:solidFill>
                  <a:schemeClr val="tx1"/>
                </a:solidFill>
              </a:rPr>
              <a:t>Se vogliamo sapere che tipo di numero restituirà la funzione, cioè se è positivo o negativo, possiamo innanzitutto osservare la monotonia della funzione.</a:t>
            </a:r>
          </a:p>
          <a:p>
            <a:r>
              <a:rPr lang="en-US" sz="1600">
                <a:solidFill>
                  <a:schemeClr val="tx1"/>
                </a:solidFill>
              </a:rPr>
              <a:t>Se a, il coefficiente di x, è positivo, il grafico della funzione è una retta crescente, come questa:</a:t>
            </a:r>
            <a:endParaRPr lang="ro-RO" sz="160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crescatoa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0540" y="4056412"/>
            <a:ext cx="2537092" cy="2448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4341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324" y="713622"/>
            <a:ext cx="10363200" cy="1470025"/>
          </a:xfrm>
        </p:spPr>
        <p:txBody>
          <a:bodyPr/>
          <a:lstStyle/>
          <a:p>
            <a:r>
              <a:rPr lang="en-US" sz="3600" b="1"/>
              <a:t>Il segno della funzione di primo grado</a:t>
            </a:r>
            <a:endParaRPr lang="ro-RO" sz="360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79816" y="1964737"/>
            <a:ext cx="8534400" cy="1752600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</a:rPr>
              <a:t>In questo caso, si osserva che fino al punto in cui x=-6, la funzione restituisce valori negativi (cioè, y&lt;0). Dopo di che, restituisce solo valori positivi.</a:t>
            </a:r>
          </a:p>
          <a:p>
            <a:r>
              <a:rPr lang="en-US" sz="2800">
                <a:solidFill>
                  <a:schemeClr val="tx1"/>
                </a:solidFill>
              </a:rPr>
              <a:t>Se a&lt;0 allora il grafico della funzione sarà una retta decrescente:</a:t>
            </a:r>
            <a:endParaRPr lang="ro-RO" sz="280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descrescatoar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14216" y="2112223"/>
            <a:ext cx="2393887" cy="2562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74771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437" y="630216"/>
            <a:ext cx="10363200" cy="1470025"/>
          </a:xfrm>
        </p:spPr>
        <p:txBody>
          <a:bodyPr/>
          <a:lstStyle/>
          <a:p>
            <a:r>
              <a:rPr lang="ro-RO" b="1"/>
              <a:t>Punto di scambio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19260" y="1365229"/>
            <a:ext cx="8534400" cy="1752600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</a:rPr>
              <a:t>In entrambi i casi, abbiamo visto che la funzione restituirà valori di segno opposto ad a fino a un certo punto, e dopo di esso, con il segno di a.</a:t>
            </a:r>
          </a:p>
          <a:p>
            <a:r>
              <a:rPr lang="en-US" sz="2800">
                <a:solidFill>
                  <a:schemeClr val="tx1"/>
                </a:solidFill>
              </a:rPr>
              <a:t>Questo punto è anche chiamato radice dell'equazione perché in quel momento y=0.</a:t>
            </a:r>
          </a:p>
          <a:p>
            <a:r>
              <a:rPr lang="en-US" sz="2800">
                <a:solidFill>
                  <a:schemeClr val="tx1"/>
                </a:solidFill>
              </a:rPr>
              <a:t>Quindi per trovare quel punto dobbiamo avere f(x)=0 e se prendiamo la forma generale della funzione: ax+b=0, allora il valore di x=-b/a.</a:t>
            </a:r>
          </a:p>
          <a:p>
            <a:r>
              <a:rPr lang="en-US" sz="2800">
                <a:solidFill>
                  <a:schemeClr val="tx1"/>
                </a:solidFill>
              </a:rPr>
              <a:t>Tavolo per le firme:</a:t>
            </a:r>
            <a:endParaRPr lang="ro-RO" sz="280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4038683" y="4986176"/>
            <a:ext cx="45910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420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15.0.1020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2453</Words>
  <Application>Microsoft Office PowerPoint</Application>
  <PresentationFormat>Widescreen</PresentationFormat>
  <Paragraphs>270</Paragraphs>
  <Slides>25</Slides>
  <Notes>11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7" baseType="lpstr">
      <vt:lpstr>Adobe Heiti Std R</vt:lpstr>
      <vt:lpstr>Arial</vt:lpstr>
      <vt:lpstr>Arial Narrow</vt:lpstr>
      <vt:lpstr>Bodoni</vt:lpstr>
      <vt:lpstr>Calibri</vt:lpstr>
      <vt:lpstr>Century</vt:lpstr>
      <vt:lpstr>Comic Sans MS</vt:lpstr>
      <vt:lpstr>Libre Baskerville</vt:lpstr>
      <vt:lpstr>Noto Sans Symbols</vt:lpstr>
      <vt:lpstr>Times New Roman</vt:lpstr>
      <vt:lpstr>Wingdings 3</vt:lpstr>
      <vt:lpstr>Office Theme</vt:lpstr>
      <vt:lpstr>Funzione di primo grado</vt:lpstr>
      <vt:lpstr>Rappresentazione geometrica</vt:lpstr>
      <vt:lpstr>Esempio</vt:lpstr>
      <vt:lpstr>Proprietà della funzione di primo grado</vt:lpstr>
      <vt:lpstr>Monotonia della funzione di primo grado</vt:lpstr>
      <vt:lpstr>Monotonia</vt:lpstr>
      <vt:lpstr>Il segno della funzione di primo grado</vt:lpstr>
      <vt:lpstr>Il segno della funzione di primo grado</vt:lpstr>
      <vt:lpstr>Punto di scambio</vt:lpstr>
      <vt:lpstr>Esempi</vt:lpstr>
      <vt:lpstr>Disuguaglianze di primo grado</vt:lpstr>
      <vt:lpstr>Disuguaglianze di primo grado</vt:lpstr>
      <vt:lpstr>Disuguaglianze</vt:lpstr>
      <vt:lpstr>Fonti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Funcția de gradul I</dc:title>
  <dc:creator>Microsoft account</dc:creator>
  <cp:keywords>, docId:40142E8CAB48FD4D2F9A3EAC3EFF46B6</cp:keywords>
  <cp:lastModifiedBy>Vanessa Pitrella</cp:lastModifiedBy>
  <cp:revision>12</cp:revision>
  <dcterms:created xsi:type="dcterms:W3CDTF">2022-06-19T16:12:53Z</dcterms:created>
  <dcterms:modified xsi:type="dcterms:W3CDTF">2023-02-03T08:53:39Z</dcterms:modified>
</cp:coreProperties>
</file>