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8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di testo Master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Corretto:  A</a:t>
            </a:r>
            <a:endParaRPr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/>
              <a:t>Corretto: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/>
              <a:t>Corretto: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t>‹N›</a:t>
            </a:fld>
            <a:endParaRPr lang="el-GR" sz="105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t>‹N›</a:t>
            </a:fld>
            <a:endParaRPr lang="el-GR" sz="105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20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ransition/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32.bin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38.wmf"/><Relationship Id="rId2" Type="http://schemas.openxmlformats.org/officeDocument/2006/relationships/oleObject" Target="../embeddings/oleObject24.bin"/><Relationship Id="rId16" Type="http://schemas.openxmlformats.org/officeDocument/2006/relationships/oleObject" Target="../embeddings/oleObject3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5.wmf"/><Relationship Id="rId5" Type="http://schemas.openxmlformats.org/officeDocument/2006/relationships/image" Target="../media/image30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3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0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26" Type="http://schemas.openxmlformats.org/officeDocument/2006/relationships/oleObject" Target="../embeddings/oleObject23.bin"/><Relationship Id="rId3" Type="http://schemas.openxmlformats.org/officeDocument/2006/relationships/image" Target="../media/image21.wmf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oleObject" Target="../embeddings/oleObject11.bin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2.bin"/><Relationship Id="rId5" Type="http://schemas.openxmlformats.org/officeDocument/2006/relationships/image" Target="../media/image15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Relationship Id="rId27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z="4400" b="1"/>
              <a:t>Integrali indefiniti</a:t>
            </a:r>
            <a:endParaRPr lang="en-US" sz="4400" b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1" y="832647"/>
            <a:ext cx="7020272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II° </a:t>
            </a:r>
            <a:r>
              <a:rPr lang="en-US" sz="2000" b="1" dirty="0" err="1"/>
              <a:t>significato</a:t>
            </a:r>
            <a:r>
              <a:rPr lang="en-US" sz="2000" b="1" dirty="0"/>
              <a:t> </a:t>
            </a:r>
            <a:r>
              <a:rPr lang="en-US" sz="2000" b="1" dirty="0" err="1"/>
              <a:t>fisico</a:t>
            </a:r>
            <a:r>
              <a:rPr lang="en-US" sz="2000" b="1" dirty="0"/>
              <a:t> </a:t>
            </a:r>
            <a:r>
              <a:rPr lang="en-US" sz="2000" b="1" dirty="0" err="1"/>
              <a:t>dell'integrale</a:t>
            </a:r>
            <a:r>
              <a:rPr lang="en-US" sz="2000" b="1" dirty="0"/>
              <a:t> </a:t>
            </a:r>
            <a:r>
              <a:rPr lang="en-US" sz="2000" b="1" dirty="0" err="1"/>
              <a:t>indefinito</a:t>
            </a:r>
            <a:r>
              <a:rPr lang="en-US" sz="2000" b="1" dirty="0"/>
              <a:t>:</a:t>
            </a:r>
          </a:p>
          <a:p>
            <a:pPr marL="0" indent="0">
              <a:buNone/>
            </a:pPr>
            <a:r>
              <a:rPr lang="en-US" sz="2000" dirty="0"/>
              <a:t>- Se un mobile (punto </a:t>
            </a:r>
            <a:r>
              <a:rPr lang="en-US" sz="2000" dirty="0" err="1"/>
              <a:t>materiale</a:t>
            </a:r>
            <a:r>
              <a:rPr lang="en-US" sz="2000" dirty="0"/>
              <a:t>)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muove</a:t>
            </a:r>
            <a:r>
              <a:rPr lang="en-US" sz="2000" dirty="0"/>
              <a:t> in modo non </a:t>
            </a:r>
            <a:r>
              <a:rPr lang="en-US" sz="2000" dirty="0" err="1"/>
              <a:t>uniforme</a:t>
            </a:r>
            <a:r>
              <a:rPr lang="en-US" sz="2000" dirty="0"/>
              <a:t> e la </a:t>
            </a:r>
            <a:r>
              <a:rPr lang="en-US" sz="2000" dirty="0" err="1"/>
              <a:t>legge</a:t>
            </a:r>
            <a:r>
              <a:rPr lang="en-US" sz="2000" dirty="0"/>
              <a:t> del </a:t>
            </a:r>
            <a:r>
              <a:rPr lang="en-US" sz="2000" dirty="0" err="1"/>
              <a:t>suo</a:t>
            </a:r>
            <a:r>
              <a:rPr lang="en-US" sz="2000" dirty="0"/>
              <a:t> </a:t>
            </a:r>
            <a:r>
              <a:rPr lang="en-US" sz="2000" dirty="0" err="1"/>
              <a:t>spostamento</a:t>
            </a:r>
            <a:r>
              <a:rPr lang="en-US" sz="2000" dirty="0"/>
              <a:t> è              , la </a:t>
            </a:r>
            <a:r>
              <a:rPr lang="en-US" sz="2000" dirty="0" err="1"/>
              <a:t>legge</a:t>
            </a:r>
            <a:r>
              <a:rPr lang="en-US" sz="2000" dirty="0"/>
              <a:t> di </a:t>
            </a:r>
            <a:r>
              <a:rPr lang="en-US" sz="2000" dirty="0" err="1"/>
              <a:t>variazione</a:t>
            </a:r>
            <a:r>
              <a:rPr lang="en-US" sz="2000" dirty="0"/>
              <a:t> </a:t>
            </a:r>
            <a:r>
              <a:rPr lang="en-US" sz="2000" dirty="0" err="1"/>
              <a:t>della</a:t>
            </a:r>
            <a:r>
              <a:rPr lang="en-US" sz="2000" dirty="0"/>
              <a:t> </a:t>
            </a:r>
            <a:r>
              <a:rPr lang="en-US" sz="2000" dirty="0" err="1"/>
              <a:t>sua</a:t>
            </a:r>
            <a:r>
              <a:rPr lang="en-US" sz="2000" dirty="0"/>
              <a:t> </a:t>
            </a:r>
            <a:r>
              <a:rPr lang="en-US" sz="2000" dirty="0" err="1"/>
              <a:t>velocità</a:t>
            </a:r>
            <a:r>
              <a:rPr lang="en-US" sz="2000" dirty="0"/>
              <a:t> è</a:t>
            </a:r>
          </a:p>
          <a:p>
            <a:pPr marL="0" indent="0">
              <a:buNone/>
            </a:pPr>
            <a:r>
              <a:rPr lang="en-US" sz="2000" dirty="0"/>
              <a:t>e la </a:t>
            </a:r>
            <a:r>
              <a:rPr lang="en-US" sz="2000" dirty="0" err="1"/>
              <a:t>legge</a:t>
            </a:r>
            <a:r>
              <a:rPr lang="en-US" sz="2000" dirty="0"/>
              <a:t> di </a:t>
            </a:r>
            <a:r>
              <a:rPr lang="en-US" sz="2000" dirty="0" err="1"/>
              <a:t>variazione</a:t>
            </a:r>
            <a:r>
              <a:rPr lang="en-US" sz="2000" dirty="0"/>
              <a:t> </a:t>
            </a:r>
            <a:r>
              <a:rPr lang="en-US" sz="2000" dirty="0" err="1"/>
              <a:t>della</a:t>
            </a:r>
            <a:r>
              <a:rPr lang="en-US" sz="2000" dirty="0"/>
              <a:t> </a:t>
            </a:r>
            <a:r>
              <a:rPr lang="en-US" sz="2000" dirty="0" err="1"/>
              <a:t>sua</a:t>
            </a:r>
            <a:r>
              <a:rPr lang="en-US" sz="2000" dirty="0"/>
              <a:t> </a:t>
            </a:r>
            <a:r>
              <a:rPr lang="en-US" sz="2000" dirty="0" err="1"/>
              <a:t>accelerazione</a:t>
            </a:r>
            <a:r>
              <a:rPr lang="en-US" sz="2000" dirty="0"/>
              <a:t> è, </a:t>
            </a:r>
            <a:r>
              <a:rPr lang="en-US" sz="2000" dirty="0" err="1"/>
              <a:t>quindi</a:t>
            </a:r>
            <a:r>
              <a:rPr lang="en-US" sz="2000" dirty="0"/>
              <a:t>, la </a:t>
            </a:r>
            <a:r>
              <a:rPr lang="en-US" sz="2000" dirty="0" err="1"/>
              <a:t>seguente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en-US" sz="2000" dirty="0"/>
              <a:t>Dal </a:t>
            </a:r>
            <a:r>
              <a:rPr lang="en-US" sz="2000" dirty="0" err="1"/>
              <a:t>significato</a:t>
            </a:r>
            <a:r>
              <a:rPr lang="en-US" sz="2000" dirty="0"/>
              <a:t> </a:t>
            </a:r>
            <a:r>
              <a:rPr lang="en-US" sz="2000" dirty="0" err="1"/>
              <a:t>fisico</a:t>
            </a:r>
            <a:r>
              <a:rPr lang="en-US" sz="2000" dirty="0"/>
              <a:t> </a:t>
            </a:r>
            <a:r>
              <a:rPr lang="en-US" sz="2000" dirty="0" err="1"/>
              <a:t>della</a:t>
            </a:r>
            <a:r>
              <a:rPr lang="en-US" sz="2000" dirty="0"/>
              <a:t> </a:t>
            </a:r>
            <a:r>
              <a:rPr lang="en-US" sz="2000" dirty="0" err="1"/>
              <a:t>derivata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ha:</a:t>
            </a:r>
          </a:p>
          <a:p>
            <a:pPr marL="0" indent="0">
              <a:buNone/>
            </a:pPr>
            <a:r>
              <a:rPr lang="en-US" sz="2000" dirty="0"/>
              <a:t>Dal </a:t>
            </a:r>
            <a:r>
              <a:rPr lang="en-US" sz="2000" dirty="0" err="1"/>
              <a:t>significato</a:t>
            </a:r>
            <a:r>
              <a:rPr lang="en-US" sz="2000" dirty="0"/>
              <a:t> </a:t>
            </a:r>
            <a:r>
              <a:rPr lang="en-US" sz="2000" dirty="0" err="1"/>
              <a:t>fisico</a:t>
            </a:r>
            <a:r>
              <a:rPr lang="en-US" sz="2000" dirty="0"/>
              <a:t> </a:t>
            </a:r>
            <a:r>
              <a:rPr lang="en-US" sz="2000" dirty="0" err="1"/>
              <a:t>dell'integrale</a:t>
            </a:r>
            <a:r>
              <a:rPr lang="en-US" sz="2000" dirty="0"/>
              <a:t> </a:t>
            </a:r>
            <a:r>
              <a:rPr lang="en-US" sz="2000" dirty="0" err="1"/>
              <a:t>indefinito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ha:</a:t>
            </a:r>
          </a:p>
          <a:p>
            <a:pPr marL="0" indent="0">
              <a:buNone/>
            </a:pPr>
            <a:r>
              <a:rPr lang="en-US" sz="2000" dirty="0"/>
              <a:t>Dal </a:t>
            </a:r>
            <a:r>
              <a:rPr lang="en-US" sz="2000" dirty="0" err="1"/>
              <a:t>significato</a:t>
            </a:r>
            <a:r>
              <a:rPr lang="en-US" sz="2000" dirty="0"/>
              <a:t> </a:t>
            </a:r>
            <a:r>
              <a:rPr lang="en-US" sz="2000" dirty="0" err="1"/>
              <a:t>fisico</a:t>
            </a:r>
            <a:r>
              <a:rPr lang="en-US" sz="2000" dirty="0"/>
              <a:t> </a:t>
            </a:r>
            <a:r>
              <a:rPr lang="en-US" sz="2000" dirty="0" err="1"/>
              <a:t>dell'integrale</a:t>
            </a:r>
            <a:r>
              <a:rPr lang="en-US" sz="2000" dirty="0"/>
              <a:t> </a:t>
            </a:r>
            <a:r>
              <a:rPr lang="en-US" sz="2000" dirty="0" err="1"/>
              <a:t>indefinito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ha: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496336"/>
              </p:ext>
            </p:extLst>
          </p:nvPr>
        </p:nvGraphicFramePr>
        <p:xfrm>
          <a:off x="4957797" y="1530983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4870" imgH="203024" progId="Equation.3">
                  <p:embed/>
                </p:oleObj>
              </mc:Choice>
              <mc:Fallback>
                <p:oleObj name="Equation" r:id="rId2" imgW="494870" imgH="203024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957797" y="1530983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252077"/>
              </p:ext>
            </p:extLst>
          </p:nvPr>
        </p:nvGraphicFramePr>
        <p:xfrm>
          <a:off x="3644683" y="1822499"/>
          <a:ext cx="864096" cy="348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7780" imgH="203112" progId="Equation.3">
                  <p:embed/>
                </p:oleObj>
              </mc:Choice>
              <mc:Fallback>
                <p:oleObj name="Equation" r:id="rId4" imgW="507780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644683" y="1822499"/>
                        <a:ext cx="864096" cy="348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393484"/>
              </p:ext>
            </p:extLst>
          </p:nvPr>
        </p:nvGraphicFramePr>
        <p:xfrm>
          <a:off x="2628227" y="2511410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474" imgH="203112" progId="Equation.3">
                  <p:embed/>
                </p:oleObj>
              </mc:Choice>
              <mc:Fallback>
                <p:oleObj name="Equation" r:id="rId6" imgW="520474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28227" y="2511410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567606"/>
              </p:ext>
            </p:extLst>
          </p:nvPr>
        </p:nvGraphicFramePr>
        <p:xfrm>
          <a:off x="5756318" y="2906190"/>
          <a:ext cx="1029135" cy="29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203112" progId="Equation.3">
                  <p:embed/>
                </p:oleObj>
              </mc:Choice>
              <mc:Fallback>
                <p:oleObj name="Equation" r:id="rId8" imgW="710891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756318" y="2906190"/>
                        <a:ext cx="1029135" cy="299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678111"/>
              </p:ext>
            </p:extLst>
          </p:nvPr>
        </p:nvGraphicFramePr>
        <p:xfrm>
          <a:off x="6931077" y="3262084"/>
          <a:ext cx="1029135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23586" imgH="203112" progId="Equation.3">
                  <p:embed/>
                </p:oleObj>
              </mc:Choice>
              <mc:Fallback>
                <p:oleObj name="Equation" r:id="rId10" imgW="723586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931077" y="3262084"/>
                        <a:ext cx="1029135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7163561"/>
              </p:ext>
            </p:extLst>
          </p:nvPr>
        </p:nvGraphicFramePr>
        <p:xfrm>
          <a:off x="6763115" y="3565380"/>
          <a:ext cx="1345625" cy="42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9000" imgH="279400" progId="Equation.3">
                  <p:embed/>
                </p:oleObj>
              </mc:Choice>
              <mc:Fallback>
                <p:oleObj name="Equation" r:id="rId12" imgW="8890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763115" y="3565380"/>
                        <a:ext cx="1345625" cy="426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32714"/>
              </p:ext>
            </p:extLst>
          </p:nvPr>
        </p:nvGraphicFramePr>
        <p:xfrm>
          <a:off x="6763115" y="4036105"/>
          <a:ext cx="1565084" cy="40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79500" imgH="279400" progId="Equation.3">
                  <p:embed/>
                </p:oleObj>
              </mc:Choice>
              <mc:Fallback>
                <p:oleObj name="Equation" r:id="rId14" imgW="10795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763115" y="4036105"/>
                        <a:ext cx="1565084" cy="408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06977" y="4492754"/>
            <a:ext cx="73502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III° </a:t>
            </a:r>
            <a:r>
              <a:rPr lang="en-US" sz="2000" b="1" dirty="0" err="1"/>
              <a:t>significato</a:t>
            </a:r>
            <a:r>
              <a:rPr lang="en-US" sz="2000" b="1" dirty="0"/>
              <a:t> </a:t>
            </a:r>
            <a:r>
              <a:rPr lang="en-US" sz="2000" b="1" dirty="0" err="1"/>
              <a:t>fisico</a:t>
            </a:r>
            <a:r>
              <a:rPr lang="en-US" sz="2000" b="1" dirty="0"/>
              <a:t> </a:t>
            </a:r>
            <a:r>
              <a:rPr lang="en-US" sz="2000" b="1" dirty="0" err="1"/>
              <a:t>dell'integrale</a:t>
            </a:r>
            <a:r>
              <a:rPr lang="en-US" sz="2000" b="1" dirty="0"/>
              <a:t> </a:t>
            </a:r>
            <a:r>
              <a:rPr lang="en-US" sz="2000" b="1" dirty="0" err="1"/>
              <a:t>indefinito</a:t>
            </a:r>
            <a:r>
              <a:rPr lang="en-US" sz="2000" b="1" dirty="0"/>
              <a:t>:</a:t>
            </a:r>
          </a:p>
          <a:p>
            <a:r>
              <a:rPr lang="en-US" sz="2000" dirty="0"/>
              <a:t>Se un punto </a:t>
            </a:r>
            <a:r>
              <a:rPr lang="en-US" sz="2000" dirty="0" err="1"/>
              <a:t>materiale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muove</a:t>
            </a:r>
            <a:r>
              <a:rPr lang="en-US" sz="2000" dirty="0"/>
              <a:t> </a:t>
            </a:r>
            <a:r>
              <a:rPr lang="en-US" sz="2000" dirty="0" err="1"/>
              <a:t>lungo</a:t>
            </a:r>
            <a:r>
              <a:rPr lang="en-US" sz="2000" dirty="0"/>
              <a:t> </a:t>
            </a:r>
            <a:r>
              <a:rPr lang="en-US" sz="2000" dirty="0" err="1"/>
              <a:t>l'asse</a:t>
            </a:r>
            <a:r>
              <a:rPr lang="en-US" sz="2000" dirty="0"/>
              <a:t> Ox sotto </a:t>
            </a:r>
            <a:r>
              <a:rPr lang="en-US" sz="2000" dirty="0" err="1"/>
              <a:t>l'azione</a:t>
            </a:r>
            <a:r>
              <a:rPr lang="en-US" sz="2000" dirty="0"/>
              <a:t> di</a:t>
            </a:r>
          </a:p>
          <a:p>
            <a:r>
              <a:rPr lang="en-US" sz="2000" dirty="0"/>
              <a:t>  forza                , </a:t>
            </a:r>
            <a:r>
              <a:rPr lang="en-US" sz="2000" dirty="0" err="1"/>
              <a:t>allora</a:t>
            </a:r>
            <a:r>
              <a:rPr lang="en-US" sz="2000" dirty="0"/>
              <a:t> la </a:t>
            </a:r>
            <a:r>
              <a:rPr lang="en-US" sz="2000" dirty="0" err="1"/>
              <a:t>legge</a:t>
            </a:r>
            <a:r>
              <a:rPr lang="en-US" sz="2000" dirty="0"/>
              <a:t> di </a:t>
            </a:r>
            <a:r>
              <a:rPr lang="en-US" sz="2000" dirty="0" err="1"/>
              <a:t>variazione</a:t>
            </a:r>
            <a:r>
              <a:rPr lang="en-US" sz="2000" dirty="0"/>
              <a:t> del </a:t>
            </a:r>
            <a:r>
              <a:rPr lang="en-US" sz="2000" dirty="0" err="1"/>
              <a:t>lavoro</a:t>
            </a:r>
            <a:r>
              <a:rPr lang="en-US" sz="2000" dirty="0"/>
              <a:t> </a:t>
            </a:r>
            <a:r>
              <a:rPr lang="en-US" sz="2000" dirty="0" err="1"/>
              <a:t>compiuto</a:t>
            </a:r>
            <a:r>
              <a:rPr lang="en-US" sz="2000" dirty="0"/>
              <a:t> sotto</a:t>
            </a:r>
          </a:p>
          <a:p>
            <a:r>
              <a:rPr lang="en-US" sz="2000" dirty="0"/>
              <a:t>  </a:t>
            </a:r>
            <a:r>
              <a:rPr lang="en-US" sz="2000" dirty="0" err="1"/>
              <a:t>l'azione</a:t>
            </a:r>
            <a:r>
              <a:rPr lang="en-US" sz="2000" dirty="0"/>
              <a:t> </a:t>
            </a:r>
            <a:r>
              <a:rPr lang="en-US" sz="2000" dirty="0" err="1"/>
              <a:t>della</a:t>
            </a:r>
            <a:r>
              <a:rPr lang="en-US" sz="2000" dirty="0"/>
              <a:t> forza F è:</a:t>
            </a:r>
            <a:endParaRPr lang="ro-RO" sz="2000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303313"/>
              </p:ext>
            </p:extLst>
          </p:nvPr>
        </p:nvGraphicFramePr>
        <p:xfrm>
          <a:off x="2274648" y="5156011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22030" imgH="203112" progId="Equation.3">
                  <p:embed/>
                </p:oleObj>
              </mc:Choice>
              <mc:Fallback>
                <p:oleObj name="Equation" r:id="rId16" imgW="622030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274648" y="5156011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821873"/>
              </p:ext>
            </p:extLst>
          </p:nvPr>
        </p:nvGraphicFramePr>
        <p:xfrm>
          <a:off x="4175442" y="5465685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50531" imgH="279279" progId="Equation.3">
                  <p:embed/>
                </p:oleObj>
              </mc:Choice>
              <mc:Fallback>
                <p:oleObj name="Equation" r:id="rId18" imgW="850531" imgH="279279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175442" y="5465685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ln(x2)+C</a:t>
            </a:r>
            <a:endParaRPr sz="1050" kern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393700" progId="Equation.3">
                  <p:embed/>
                </p:oleObj>
              </mc:Choice>
              <mc:Fallback>
                <p:oleObj name="Equation" r:id="rId4" imgW="914400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855640" y="99488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latin typeface="Calibri" panose="020F0502020204030204" pitchFamily="34" charset="0"/>
                <a:cs typeface="Calibri" panose="020F0502020204030204" pitchFamily="34" charset="0"/>
              </a:rPr>
              <a:t>Esercizi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/>
                <a:cs typeface="Calibri"/>
                <a:sym typeface="Calibri"/>
              </a:rPr>
              <a:t>xsin+cosx+C</a:t>
            </a:r>
            <a:endParaRPr sz="1050" kern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/>
                <a:cs typeface="Calibri"/>
                <a:sym typeface="Calibri"/>
              </a:rPr>
              <a:t>-xcosx+sinx+C</a:t>
            </a:r>
            <a:endParaRPr sz="1050" kern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279360" progId="Equation.3">
                  <p:embed/>
                </p:oleObj>
              </mc:Choice>
              <mc:Fallback>
                <p:oleObj name="Equation" r:id="rId4" imgW="660240" imgH="27936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/>
                <a:cs typeface="Calibri"/>
                <a:sym typeface="Calibri"/>
              </a:rPr>
              <a:t>ln(lnx)+C</a:t>
            </a:r>
            <a:endParaRPr sz="1050" kern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err="1">
                <a:latin typeface="Calibri"/>
                <a:cs typeface="Calibri"/>
                <a:sym typeface="Calibri"/>
              </a:rPr>
              <a:t>ln(lnx+7)+C</a:t>
            </a:r>
            <a:endParaRPr sz="1050" kern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>
                <a:latin typeface="Calibri"/>
                <a:cs typeface="Calibri"/>
                <a:sym typeface="Calibri"/>
              </a:rPr>
              <a:t>Lnx+7+C</a:t>
            </a:r>
            <a:endParaRPr sz="1050" kern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/>
            </a:br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1. Alcune proprietà dell'integrale indefinito</a:t>
            </a:r>
          </a:p>
          <a:p>
            <a:endParaRPr lang="en-US"/>
          </a:p>
          <a:p>
            <a:r>
              <a:rPr lang="en-US" b="1"/>
              <a:t>Teorema 9: </a:t>
            </a:r>
            <a:r>
              <a:rPr lang="en-US"/>
              <a:t>Se le funzioni f: I</a:t>
            </a:r>
            <a:r>
              <a:rPr lang="ro-RO">
                <a:sym typeface="Wingdings" panose="05000000000000000000" pitchFamily="2" charset="2"/>
              </a:rPr>
              <a:t>  </a:t>
            </a:r>
            <a:r>
              <a:rPr lang="en-US"/>
              <a:t>R e φ : I</a:t>
            </a:r>
            <a:r>
              <a:rPr lang="ro-RO">
                <a:sym typeface="Wingdings" panose="05000000000000000000" pitchFamily="2" charset="2"/>
              </a:rPr>
              <a:t>  </a:t>
            </a:r>
            <a:r>
              <a:rPr lang="en-US"/>
              <a:t>R ammettono primitive sull'intervallo I e la funzione f ha una derivata continua sull'intervallo I, allora valgono le seguenti proprietà:</a:t>
            </a:r>
            <a:endParaRPr lang="ro-RO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en-US" b="1"/>
              <a:t>2. Tabella degli integrali indefiniti (primitive immediate)</a:t>
            </a:r>
            <a:endParaRPr lang="ro-RO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504" y="168813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31) Integrali di funzioni iperboliche:</a:t>
            </a:r>
            <a:endParaRPr lang="ro-RO"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50" y="620688"/>
            <a:ext cx="7273900" cy="323691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/>
              <a:t>3. Il teorema e le formule per l'integrazione per parti</a:t>
            </a:r>
          </a:p>
          <a:p>
            <a:pPr marL="0" indent="0">
              <a:buNone/>
            </a:pPr>
            <a:r>
              <a:rPr lang="en-US"/>
              <a:t>Teorema 10: Se le funzioni f:I R e g:I R sono differenziabili e hanno una derivata continua sull'intervallo I, allora le funzioni e ammettono primitive sull'intervallo I e la formula vale:</a:t>
            </a:r>
          </a:p>
          <a:p>
            <a:pPr marL="0" indent="0">
              <a:buNone/>
            </a:pPr>
            <a:r>
              <a:rPr lang="en-US"/>
              <a:t>Nota: se si nota anche , la formula (1) assume una forma più utile:</a:t>
            </a:r>
          </a:p>
          <a:p>
            <a:pPr marL="0" indent="0">
              <a:buNone/>
            </a:pPr>
            <a:r>
              <a:rPr lang="en-US"/>
              <a:t>(2)</a:t>
            </a:r>
          </a:p>
          <a:p>
            <a:pPr marL="0" indent="0">
              <a:buNone/>
            </a:pPr>
            <a:r>
              <a:rPr lang="en-US" b="1"/>
              <a:t>  Le formule (1) e (2) sono chiamate formule di integrazione per parti per l'integrale indefinito.</a:t>
            </a:r>
            <a:endParaRPr lang="ro-RO" b="1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189834"/>
              </p:ext>
            </p:extLst>
          </p:nvPr>
        </p:nvGraphicFramePr>
        <p:xfrm>
          <a:off x="5355131" y="2197714"/>
          <a:ext cx="3742036" cy="36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82900" imgH="279400" progId="Equation.3">
                  <p:embed/>
                </p:oleObj>
              </mc:Choice>
              <mc:Fallback>
                <p:oleObj name="Equation" r:id="rId2" imgW="28829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355131" y="2197714"/>
                        <a:ext cx="3742036" cy="367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681597"/>
              </p:ext>
            </p:extLst>
          </p:nvPr>
        </p:nvGraphicFramePr>
        <p:xfrm>
          <a:off x="3863752" y="2668050"/>
          <a:ext cx="936104" cy="328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83947" imgH="203112" progId="Equation.3">
                  <p:embed/>
                </p:oleObj>
              </mc:Choice>
              <mc:Fallback>
                <p:oleObj name="Equation" r:id="rId4" imgW="583947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863752" y="2668050"/>
                        <a:ext cx="936104" cy="328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255311"/>
              </p:ext>
            </p:extLst>
          </p:nvPr>
        </p:nvGraphicFramePr>
        <p:xfrm>
          <a:off x="4943872" y="2668050"/>
          <a:ext cx="936104" cy="34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558" imgH="203112" progId="Equation.3">
                  <p:embed/>
                </p:oleObj>
              </mc:Choice>
              <mc:Fallback>
                <p:oleObj name="Equation" r:id="rId6" imgW="558558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943872" y="2668050"/>
                        <a:ext cx="936104" cy="34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382460"/>
              </p:ext>
            </p:extLst>
          </p:nvPr>
        </p:nvGraphicFramePr>
        <p:xfrm>
          <a:off x="1705575" y="3406143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500" imgH="279400" progId="Equation.3">
                  <p:embed/>
                </p:oleObj>
              </mc:Choice>
              <mc:Fallback>
                <p:oleObj name="Equation" r:id="rId8" imgW="12065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705575" y="3406143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78591" y="864476"/>
            <a:ext cx="7531992" cy="3881437"/>
          </a:xfrm>
          <a:prstGeom prst="rect">
            <a:avLst/>
          </a:prstGeom>
        </p:spPr>
        <p:txBody>
          <a:bodyPr/>
          <a:lstStyle/>
          <a:p>
            <a:r>
              <a:rPr lang="en-US" sz="1800" b="1"/>
              <a:t>4. Teoremi e formule di integrazione con cambio di variabile (sostituzione) per l'integrale indefinito</a:t>
            </a:r>
          </a:p>
          <a:p>
            <a:r>
              <a:rPr lang="en-US" sz="1800" b="1"/>
              <a:t>Teorema 11 (la prima formula di cambiamento di variabile):</a:t>
            </a:r>
          </a:p>
          <a:p>
            <a:r>
              <a:rPr lang="en-US" sz="1800"/>
              <a:t>Se la funzione è differenziabile sull'intervallo I e la funzione</a:t>
            </a:r>
            <a:endParaRPr lang="ro-RO" sz="180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31911"/>
              </p:ext>
            </p:extLst>
          </p:nvPr>
        </p:nvGraphicFramePr>
        <p:xfrm>
          <a:off x="2999656" y="1835870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03040" progId="Equation.3">
                  <p:embed/>
                </p:oleObj>
              </mc:Choice>
              <mc:Fallback>
                <p:oleObj name="Equation" r:id="rId2" imgW="609480" imgH="20304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99656" y="1835870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58506"/>
              </p:ext>
            </p:extLst>
          </p:nvPr>
        </p:nvGraphicFramePr>
        <p:xfrm>
          <a:off x="1650387" y="2285311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650387" y="2285311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470367" y="2214865"/>
            <a:ext cx="3873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, ammette primitive sull'intervallo J e</a:t>
            </a:r>
            <a:endParaRPr lang="ro-RO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9272" y="2265941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4800" y="2592868"/>
            <a:ext cx="8260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 è una primitiva della funzione , allora la funzione è una primitiva della funzione e la formula è valida:</a:t>
            </a:r>
            <a:endParaRPr lang="ro-RO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519583"/>
              </p:ext>
            </p:extLst>
          </p:nvPr>
        </p:nvGraphicFramePr>
        <p:xfrm>
          <a:off x="4477410" y="2694282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72808" imgH="203112" progId="Equation.3">
                  <p:embed/>
                </p:oleObj>
              </mc:Choice>
              <mc:Fallback>
                <p:oleObj name="Equation" r:id="rId7" imgW="672808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477410" y="2694282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777329"/>
              </p:ext>
            </p:extLst>
          </p:nvPr>
        </p:nvGraphicFramePr>
        <p:xfrm>
          <a:off x="2682558" y="3233757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25" imgH="203112" progId="Equation.3">
                  <p:embed/>
                </p:oleObj>
              </mc:Choice>
              <mc:Fallback>
                <p:oleObj name="Equation" r:id="rId8" imgW="863225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82558" y="3233757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27520"/>
              </p:ext>
            </p:extLst>
          </p:nvPr>
        </p:nvGraphicFramePr>
        <p:xfrm>
          <a:off x="4829420" y="297764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82800" imgH="279400" progId="Equation.3">
                  <p:embed/>
                </p:oleObj>
              </mc:Choice>
              <mc:Fallback>
                <p:oleObj name="Equation" r:id="rId10" imgW="20828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829420" y="297764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Metodo di sostituzione per il calcolo dell'integrale indefinito (metodo del primo cambio di variabile):</a:t>
            </a:r>
          </a:p>
          <a:p>
            <a:r>
              <a:rPr lang="en-US"/>
              <a:t>     a) Se la sostituzione viene effettuata</a:t>
            </a:r>
            <a:endParaRPr lang="ro-RO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384869"/>
              </p:ext>
            </p:extLst>
          </p:nvPr>
        </p:nvGraphicFramePr>
        <p:xfrm>
          <a:off x="5498517" y="4085687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96641" imgH="203112" progId="Equation.3">
                  <p:embed/>
                </p:oleObj>
              </mc:Choice>
              <mc:Fallback>
                <p:oleObj name="Equation" r:id="rId12" imgW="596641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98517" y="4085687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9450" y="4437072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7380288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600" b="1" dirty="0" err="1"/>
              <a:t>Teorema</a:t>
            </a:r>
            <a:r>
              <a:rPr lang="en-US" sz="1600" b="1" dirty="0"/>
              <a:t> 12: (</a:t>
            </a:r>
            <a:r>
              <a:rPr lang="en-US" sz="1600" b="1" dirty="0" err="1"/>
              <a:t>seconda</a:t>
            </a:r>
            <a:r>
              <a:rPr lang="en-US" sz="1600" b="1" dirty="0"/>
              <a:t> formula di </a:t>
            </a:r>
            <a:r>
              <a:rPr lang="en-US" sz="1600" b="1" dirty="0" err="1"/>
              <a:t>cambio</a:t>
            </a:r>
            <a:r>
              <a:rPr lang="en-US" sz="1600" b="1" dirty="0"/>
              <a:t> di </a:t>
            </a:r>
            <a:r>
              <a:rPr lang="en-US" sz="1600" b="1" dirty="0" err="1"/>
              <a:t>variabile</a:t>
            </a:r>
            <a:r>
              <a:rPr lang="en-US" sz="1600" b="1" dirty="0"/>
              <a:t>):</a:t>
            </a:r>
          </a:p>
          <a:p>
            <a:pPr marL="0" indent="0">
              <a:buNone/>
            </a:pPr>
            <a:r>
              <a:rPr lang="en-US" sz="1600" dirty="0"/>
              <a:t>Se la </a:t>
            </a:r>
            <a:r>
              <a:rPr lang="en-US" sz="1600" dirty="0" err="1"/>
              <a:t>funzione</a:t>
            </a:r>
            <a:r>
              <a:rPr lang="en-US" sz="1600" dirty="0"/>
              <a:t>                , è </a:t>
            </a:r>
            <a:r>
              <a:rPr lang="en-US" sz="1600" dirty="0" err="1"/>
              <a:t>biiettiva</a:t>
            </a:r>
            <a:r>
              <a:rPr lang="en-US" sz="1600" dirty="0"/>
              <a:t> e </a:t>
            </a:r>
            <a:r>
              <a:rPr lang="en-US" sz="1600" dirty="0" err="1"/>
              <a:t>differenziabile</a:t>
            </a:r>
            <a:r>
              <a:rPr lang="en-US" sz="1600" dirty="0"/>
              <a:t> </a:t>
            </a:r>
            <a:r>
              <a:rPr lang="en-US" sz="1600" dirty="0" err="1"/>
              <a:t>sull'intervallo</a:t>
            </a:r>
            <a:r>
              <a:rPr lang="en-US" sz="1600" dirty="0"/>
              <a:t> I, la </a:t>
            </a:r>
            <a:r>
              <a:rPr lang="en-US" sz="1600" dirty="0" err="1"/>
              <a:t>funzione</a:t>
            </a:r>
            <a:r>
              <a:rPr lang="en-US" sz="1600" dirty="0"/>
              <a:t> </a:t>
            </a:r>
            <a:r>
              <a:rPr lang="en-US" sz="1600" dirty="0" err="1"/>
              <a:t>ammette</a:t>
            </a:r>
            <a:r>
              <a:rPr lang="en-US" sz="1600" dirty="0"/>
              <a:t> primitive </a:t>
            </a:r>
            <a:r>
              <a:rPr lang="en-US" sz="1600" dirty="0" err="1"/>
              <a:t>sull'intervallo</a:t>
            </a:r>
            <a:r>
              <a:rPr lang="en-US" sz="1600" dirty="0"/>
              <a:t> J e H è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primitiva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</a:t>
            </a:r>
            <a:r>
              <a:rPr lang="en-US" sz="1600" dirty="0" err="1"/>
              <a:t>funzione</a:t>
            </a:r>
            <a:r>
              <a:rPr lang="en-US" sz="1600" dirty="0"/>
              <a:t>                         , </a:t>
            </a:r>
          </a:p>
          <a:p>
            <a:pPr marL="0" indent="0">
              <a:buNone/>
            </a:pPr>
            <a:r>
              <a:rPr lang="en-US" sz="1600" dirty="0" err="1"/>
              <a:t>allora</a:t>
            </a:r>
            <a:r>
              <a:rPr lang="en-US" sz="1600" dirty="0"/>
              <a:t> la </a:t>
            </a:r>
            <a:r>
              <a:rPr lang="en-US" sz="1600" dirty="0" err="1"/>
              <a:t>funzione</a:t>
            </a:r>
            <a:r>
              <a:rPr lang="en-US" sz="1600" dirty="0"/>
              <a:t>                      </a:t>
            </a:r>
            <a:r>
              <a:rPr lang="en-US" sz="1600" dirty="0" err="1"/>
              <a:t>ammette</a:t>
            </a:r>
            <a:r>
              <a:rPr lang="en-US" sz="1600" dirty="0"/>
              <a:t> primitive e la </a:t>
            </a:r>
            <a:r>
              <a:rPr lang="en-US" sz="1600" dirty="0" err="1"/>
              <a:t>funzione</a:t>
            </a:r>
            <a:r>
              <a:rPr lang="en-US" sz="1600" dirty="0"/>
              <a:t>           è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primitiva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</a:t>
            </a:r>
            <a:r>
              <a:rPr lang="en-US" sz="1600" dirty="0" err="1"/>
              <a:t>funzione</a:t>
            </a:r>
            <a:r>
              <a:rPr lang="en-US" sz="1600" dirty="0"/>
              <a:t> f e la formula vale</a:t>
            </a:r>
          </a:p>
          <a:p>
            <a:pPr marL="0" indent="0">
              <a:buNone/>
            </a:pPr>
            <a:r>
              <a:rPr lang="en-US" sz="1600" dirty="0"/>
              <a:t>Nota: in </a:t>
            </a:r>
            <a:r>
              <a:rPr lang="en-US" sz="1600" dirty="0" err="1"/>
              <a:t>pratica</a:t>
            </a:r>
            <a:r>
              <a:rPr lang="en-US" sz="1600" dirty="0"/>
              <a:t>, </a:t>
            </a:r>
            <a:r>
              <a:rPr lang="en-US" sz="1600" dirty="0" err="1"/>
              <a:t>quando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calcola</a:t>
            </a:r>
            <a:r>
              <a:rPr lang="en-US" sz="1600" dirty="0"/>
              <a:t> </a:t>
            </a:r>
            <a:r>
              <a:rPr lang="en-US" sz="1600" dirty="0" err="1"/>
              <a:t>l'integrale</a:t>
            </a:r>
            <a:r>
              <a:rPr lang="en-US" sz="1600" dirty="0"/>
              <a:t> </a:t>
            </a:r>
            <a:r>
              <a:rPr lang="en-US" sz="1600" dirty="0" err="1"/>
              <a:t>indefinito</a:t>
            </a:r>
            <a:r>
              <a:rPr lang="en-US" sz="1600" dirty="0"/>
              <a:t> con il </a:t>
            </a:r>
            <a:r>
              <a:rPr lang="en-US" sz="1600" dirty="0" err="1"/>
              <a:t>metodo</a:t>
            </a:r>
            <a:r>
              <a:rPr lang="en-US" sz="1600" dirty="0"/>
              <a:t> del secondo </a:t>
            </a:r>
            <a:r>
              <a:rPr lang="en-US" sz="1600" dirty="0" err="1"/>
              <a:t>cambio</a:t>
            </a:r>
            <a:r>
              <a:rPr lang="en-US" sz="1600" dirty="0"/>
              <a:t> di </a:t>
            </a:r>
            <a:r>
              <a:rPr lang="en-US" sz="1600" dirty="0" err="1"/>
              <a:t>variabile</a:t>
            </a:r>
            <a:r>
              <a:rPr lang="en-US" sz="1600" dirty="0"/>
              <a:t>, </a:t>
            </a:r>
            <a:r>
              <a:rPr lang="en-US" sz="1600" dirty="0" err="1"/>
              <a:t>si</a:t>
            </a:r>
            <a:r>
              <a:rPr lang="en-US" sz="1600" dirty="0"/>
              <a:t> nota,                 da dove,                e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applica</a:t>
            </a:r>
            <a:r>
              <a:rPr lang="en-US" sz="1600" dirty="0"/>
              <a:t> la formula:</a:t>
            </a:r>
            <a:endParaRPr lang="ro-RO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873290"/>
              </p:ext>
            </p:extLst>
          </p:nvPr>
        </p:nvGraphicFramePr>
        <p:xfrm>
          <a:off x="2752340" y="1303217"/>
          <a:ext cx="799899" cy="2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725" imgH="203112" progId="Equation.3">
                  <p:embed/>
                </p:oleObj>
              </mc:Choice>
              <mc:Fallback>
                <p:oleObj name="Equation" r:id="rId2" imgW="634725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752340" y="1303217"/>
                        <a:ext cx="799899" cy="261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225028"/>
              </p:ext>
            </p:extLst>
          </p:nvPr>
        </p:nvGraphicFramePr>
        <p:xfrm>
          <a:off x="8104389" y="1352366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104389" y="1352366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284074"/>
              </p:ext>
            </p:extLst>
          </p:nvPr>
        </p:nvGraphicFramePr>
        <p:xfrm>
          <a:off x="7338748" y="1561227"/>
          <a:ext cx="998475" cy="22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6698" imgH="203112" progId="Equation.3">
                  <p:embed/>
                </p:oleObj>
              </mc:Choice>
              <mc:Fallback>
                <p:oleObj name="Equation" r:id="rId6" imgW="926698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338748" y="1561227"/>
                        <a:ext cx="998475" cy="228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362212"/>
              </p:ext>
            </p:extLst>
          </p:nvPr>
        </p:nvGraphicFramePr>
        <p:xfrm>
          <a:off x="3062097" y="1858731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47419" imgH="203112" progId="Equation.3">
                  <p:embed/>
                </p:oleObj>
              </mc:Choice>
              <mc:Fallback>
                <p:oleObj name="Equation" r:id="rId8" imgW="647419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62097" y="1858731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390634"/>
              </p:ext>
            </p:extLst>
          </p:nvPr>
        </p:nvGraphicFramePr>
        <p:xfrm>
          <a:off x="6728612" y="1855035"/>
          <a:ext cx="445527" cy="26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5085" imgH="228501" progId="Equation.3">
                  <p:embed/>
                </p:oleObj>
              </mc:Choice>
              <mc:Fallback>
                <p:oleObj name="Equation" r:id="rId10" imgW="495085" imgH="228501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728612" y="1855035"/>
                        <a:ext cx="445527" cy="263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006049"/>
              </p:ext>
            </p:extLst>
          </p:nvPr>
        </p:nvGraphicFramePr>
        <p:xfrm>
          <a:off x="4268812" y="2119687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625600" imgH="279400" progId="Equation.3">
                  <p:embed/>
                </p:oleObj>
              </mc:Choice>
              <mc:Fallback>
                <p:oleObj name="Equation" r:id="rId12" imgW="16256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268812" y="2119687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021732"/>
              </p:ext>
            </p:extLst>
          </p:nvPr>
        </p:nvGraphicFramePr>
        <p:xfrm>
          <a:off x="5404006" y="2625246"/>
          <a:ext cx="692318" cy="291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33169" imgH="203112" progId="Equation.3">
                  <p:embed/>
                </p:oleObj>
              </mc:Choice>
              <mc:Fallback>
                <p:oleObj name="Equation" r:id="rId14" imgW="533169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04006" y="2625246"/>
                        <a:ext cx="692318" cy="2919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37305"/>
              </p:ext>
            </p:extLst>
          </p:nvPr>
        </p:nvGraphicFramePr>
        <p:xfrm>
          <a:off x="3860291" y="2610927"/>
          <a:ext cx="781923" cy="269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860291" y="2610927"/>
                        <a:ext cx="781923" cy="269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714587"/>
              </p:ext>
            </p:extLst>
          </p:nvPr>
        </p:nvGraphicFramePr>
        <p:xfrm>
          <a:off x="2432321" y="2981688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492500" imgH="279400" progId="Equation.3">
                  <p:embed/>
                </p:oleObj>
              </mc:Choice>
              <mc:Fallback>
                <p:oleObj name="Equation" r:id="rId18" imgW="34925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432321" y="2981688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704090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5. Il </a:t>
            </a:r>
            <a:r>
              <a:rPr lang="en-US" sz="1600" b="1" dirty="0" err="1"/>
              <a:t>significato</a:t>
            </a:r>
            <a:r>
              <a:rPr lang="en-US" sz="1600" b="1" dirty="0"/>
              <a:t> </a:t>
            </a:r>
            <a:r>
              <a:rPr lang="en-US" sz="1600" b="1" dirty="0" err="1"/>
              <a:t>fisico</a:t>
            </a:r>
            <a:r>
              <a:rPr lang="en-US" sz="1600" b="1" dirty="0"/>
              <a:t> </a:t>
            </a:r>
            <a:r>
              <a:rPr lang="en-US" sz="1600" b="1" dirty="0" err="1"/>
              <a:t>dell'integrale</a:t>
            </a:r>
            <a:r>
              <a:rPr lang="en-US" sz="1600" b="1" dirty="0"/>
              <a:t> </a:t>
            </a:r>
            <a:r>
              <a:rPr lang="en-US" sz="1600" b="1" dirty="0" err="1"/>
              <a:t>indefinito</a:t>
            </a:r>
            <a:endParaRPr lang="en-US" sz="1600" b="1" dirty="0"/>
          </a:p>
          <a:p>
            <a:r>
              <a:rPr lang="en-US" sz="1600" dirty="0" err="1"/>
              <a:t>Significato</a:t>
            </a:r>
            <a:r>
              <a:rPr lang="en-US" sz="1600" dirty="0"/>
              <a:t> </a:t>
            </a:r>
            <a:r>
              <a:rPr lang="en-US" sz="1600" dirty="0" err="1"/>
              <a:t>fisico</a:t>
            </a:r>
            <a:r>
              <a:rPr lang="en-US" sz="1600" dirty="0"/>
              <a:t> </a:t>
            </a:r>
            <a:r>
              <a:rPr lang="en-US" sz="1600" dirty="0" err="1"/>
              <a:t>dell'integrale</a:t>
            </a:r>
            <a:r>
              <a:rPr lang="en-US" sz="1600" dirty="0"/>
              <a:t> </a:t>
            </a:r>
            <a:r>
              <a:rPr lang="en-US" sz="1600" dirty="0" err="1"/>
              <a:t>indefinito</a:t>
            </a:r>
            <a:r>
              <a:rPr lang="en-US" sz="1600" dirty="0"/>
              <a:t>:</a:t>
            </a:r>
          </a:p>
          <a:p>
            <a:r>
              <a:rPr lang="en-US" sz="1600" dirty="0"/>
              <a:t>- Se un mobile (punto </a:t>
            </a:r>
            <a:r>
              <a:rPr lang="en-US" sz="1600" dirty="0" err="1"/>
              <a:t>materiale</a:t>
            </a:r>
            <a:r>
              <a:rPr lang="en-US" sz="1600" dirty="0"/>
              <a:t>) </a:t>
            </a:r>
            <a:r>
              <a:rPr lang="en-US" sz="1600" dirty="0" err="1"/>
              <a:t>si</a:t>
            </a:r>
            <a:r>
              <a:rPr lang="en-US" sz="1600" dirty="0"/>
              <a:t> </a:t>
            </a:r>
            <a:r>
              <a:rPr lang="en-US" sz="1600" dirty="0" err="1"/>
              <a:t>muove</a:t>
            </a:r>
            <a:r>
              <a:rPr lang="en-US" sz="1600" dirty="0"/>
              <a:t> in modo </a:t>
            </a:r>
            <a:r>
              <a:rPr lang="en-US" sz="1600" dirty="0" err="1"/>
              <a:t>irregolare</a:t>
            </a:r>
            <a:r>
              <a:rPr lang="en-US" sz="1600" dirty="0"/>
              <a:t> e</a:t>
            </a:r>
          </a:p>
          <a:p>
            <a:r>
              <a:rPr lang="en-US" sz="1600" dirty="0"/>
              <a:t>la </a:t>
            </a:r>
            <a:r>
              <a:rPr lang="en-US" sz="1600" dirty="0" err="1"/>
              <a:t>legge</a:t>
            </a:r>
            <a:r>
              <a:rPr lang="en-US" sz="1600" dirty="0"/>
              <a:t> del </a:t>
            </a:r>
            <a:r>
              <a:rPr lang="en-US" sz="1600" dirty="0" err="1"/>
              <a:t>suo</a:t>
            </a:r>
            <a:r>
              <a:rPr lang="en-US" sz="1600" dirty="0"/>
              <a:t> </a:t>
            </a:r>
            <a:r>
              <a:rPr lang="en-US" sz="1600" dirty="0" err="1"/>
              <a:t>spostamento</a:t>
            </a:r>
            <a:r>
              <a:rPr lang="en-US" sz="1600" dirty="0"/>
              <a:t> è                 e la </a:t>
            </a:r>
            <a:r>
              <a:rPr lang="en-US" sz="1600" dirty="0" err="1"/>
              <a:t>legge</a:t>
            </a:r>
            <a:r>
              <a:rPr lang="en-US" sz="1600" dirty="0"/>
              <a:t> di </a:t>
            </a:r>
            <a:r>
              <a:rPr lang="en-US" sz="1600" dirty="0" err="1"/>
              <a:t>variazione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</a:t>
            </a:r>
            <a:r>
              <a:rPr lang="en-US" sz="1600" dirty="0" err="1"/>
              <a:t>sua</a:t>
            </a:r>
            <a:r>
              <a:rPr lang="en-US" sz="1600" dirty="0"/>
              <a:t> </a:t>
            </a:r>
            <a:r>
              <a:rPr lang="en-US" sz="1600" dirty="0" err="1"/>
              <a:t>velocità</a:t>
            </a:r>
            <a:r>
              <a:rPr lang="en-US" sz="1600" dirty="0"/>
              <a:t> è</a:t>
            </a:r>
          </a:p>
          <a:p>
            <a:r>
              <a:rPr lang="en-US" sz="1600" dirty="0"/>
              <a:t>                  , </a:t>
            </a:r>
            <a:r>
              <a:rPr lang="en-US" sz="1600" dirty="0" err="1"/>
              <a:t>allora</a:t>
            </a:r>
            <a:r>
              <a:rPr lang="en-US" sz="1600" dirty="0"/>
              <a:t>:</a:t>
            </a:r>
          </a:p>
          <a:p>
            <a:endParaRPr lang="en-US" sz="1600" dirty="0"/>
          </a:p>
          <a:p>
            <a:r>
              <a:rPr lang="en-US" sz="1600" dirty="0"/>
              <a:t>Dal </a:t>
            </a:r>
            <a:r>
              <a:rPr lang="en-US" sz="1600" dirty="0" err="1"/>
              <a:t>significato</a:t>
            </a:r>
            <a:r>
              <a:rPr lang="en-US" sz="1600" dirty="0"/>
              <a:t> </a:t>
            </a:r>
            <a:r>
              <a:rPr lang="en-US" sz="1600" dirty="0" err="1"/>
              <a:t>fisico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</a:t>
            </a:r>
            <a:r>
              <a:rPr lang="en-US" sz="1600" dirty="0" err="1"/>
              <a:t>derivata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ha:</a:t>
            </a:r>
          </a:p>
          <a:p>
            <a:r>
              <a:rPr lang="en-US" sz="1600" dirty="0"/>
              <a:t>Dal </a:t>
            </a:r>
            <a:r>
              <a:rPr lang="en-US" sz="1600" dirty="0" err="1"/>
              <a:t>significato</a:t>
            </a:r>
            <a:r>
              <a:rPr lang="en-US" sz="1600" dirty="0"/>
              <a:t> </a:t>
            </a:r>
            <a:r>
              <a:rPr lang="en-US" sz="1600" dirty="0" err="1"/>
              <a:t>fisico</a:t>
            </a:r>
            <a:r>
              <a:rPr lang="en-US" sz="1600" dirty="0"/>
              <a:t> </a:t>
            </a:r>
            <a:r>
              <a:rPr lang="en-US" sz="1600" dirty="0" err="1"/>
              <a:t>dell'integrale</a:t>
            </a:r>
            <a:r>
              <a:rPr lang="en-US" sz="1600" dirty="0"/>
              <a:t> </a:t>
            </a:r>
            <a:r>
              <a:rPr lang="en-US" sz="1600" dirty="0" err="1"/>
              <a:t>indefinito</a:t>
            </a:r>
            <a:r>
              <a:rPr lang="en-US" sz="1600" dirty="0"/>
              <a:t> </a:t>
            </a:r>
            <a:r>
              <a:rPr lang="en-US" sz="1600" dirty="0" err="1"/>
              <a:t>si</a:t>
            </a:r>
            <a:r>
              <a:rPr lang="en-US" sz="1600" dirty="0"/>
              <a:t> ha: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507052"/>
              </p:ext>
            </p:extLst>
          </p:nvPr>
        </p:nvGraphicFramePr>
        <p:xfrm>
          <a:off x="1714771" y="4651976"/>
          <a:ext cx="717550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494870" imgH="203024" progId="Equation.3">
                  <p:embed/>
                </p:oleObj>
              </mc:Choice>
              <mc:Fallback>
                <p:oleObj name="Equation" r:id="rId20" imgW="494870" imgH="203024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714771" y="4651976"/>
                        <a:ext cx="717550" cy="298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967271"/>
              </p:ext>
            </p:extLst>
          </p:nvPr>
        </p:nvGraphicFramePr>
        <p:xfrm>
          <a:off x="4229528" y="4388866"/>
          <a:ext cx="654050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507780" imgH="203112" progId="Equation.3">
                  <p:embed/>
                </p:oleObj>
              </mc:Choice>
              <mc:Fallback>
                <p:oleObj name="Equation" r:id="rId22" imgW="507780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229528" y="4388866"/>
                        <a:ext cx="654050" cy="263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70013"/>
              </p:ext>
            </p:extLst>
          </p:nvPr>
        </p:nvGraphicFramePr>
        <p:xfrm>
          <a:off x="6070727" y="4985675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698197" imgH="203112" progId="Equation.3">
                  <p:embed/>
                </p:oleObj>
              </mc:Choice>
              <mc:Fallback>
                <p:oleObj name="Equation" r:id="rId24" imgW="698197" imgH="203112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070727" y="4985675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6917407"/>
              </p:ext>
            </p:extLst>
          </p:nvPr>
        </p:nvGraphicFramePr>
        <p:xfrm>
          <a:off x="6121448" y="5321919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876300" imgH="279400" progId="Equation.3">
                  <p:embed/>
                </p:oleObj>
              </mc:Choice>
              <mc:Fallback>
                <p:oleObj name="Equation" r:id="rId26" imgW="876300" imgH="279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121448" y="5321919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4.0.1088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983</TotalTime>
  <Words>563</Words>
  <Application>Microsoft Office PowerPoint</Application>
  <PresentationFormat>Widescreen</PresentationFormat>
  <Paragraphs>58</Paragraphs>
  <Slides>13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Adobe Heiti Std R</vt:lpstr>
      <vt:lpstr>Arial</vt:lpstr>
      <vt:lpstr>Calibri</vt:lpstr>
      <vt:lpstr>Office Theme</vt:lpstr>
      <vt:lpstr>Equation</vt:lpstr>
      <vt:lpstr>Integrali indefiniti</vt:lpstr>
      <vt:lpstr>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keywords>, docId:7B5ECA960747513BB7F050E6858F9F71</cp:keywords>
  <cp:lastModifiedBy>Vanessa Pitrella</cp:lastModifiedBy>
  <cp:revision>23</cp:revision>
  <dcterms:created xsi:type="dcterms:W3CDTF">2016-04-10T14:09:09Z</dcterms:created>
  <dcterms:modified xsi:type="dcterms:W3CDTF">2023-02-03T10:27:41Z</dcterms:modified>
</cp:coreProperties>
</file>