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Lst>
  <p:sldSz cx="9144000" cy="6858000" type="screen4x3"/>
  <p:notesSz cx="6858000" cy="9144000"/>
  <p:defaultTextStyle>
    <a:defPPr>
      <a:defRPr lang="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64" d="100"/>
          <a:sy n="64" d="100"/>
        </p:scale>
        <p:origin x="1566"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27/01/2023</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27/1/2023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o"/>
              <a:t>Kλικ για επεξεργασία των στυλ του υποδείγματος</a:t>
            </a:r>
          </a:p>
          <a:p>
            <a:pPr lvl="1"/>
            <a:r>
              <a:rPr lang="ro"/>
              <a:t>Δεύτερου επιπέδου</a:t>
            </a:r>
          </a:p>
          <a:p>
            <a:pPr lvl="2"/>
            <a:r>
              <a:rPr lang="ro"/>
              <a:t>Τρίτου επιπέδου</a:t>
            </a:r>
          </a:p>
          <a:p>
            <a:pPr lvl="3"/>
            <a:r>
              <a:rPr lang="ro"/>
              <a:t>Τέταρτου επιπέδου</a:t>
            </a:r>
          </a:p>
          <a:p>
            <a:pPr lvl="4"/>
            <a:r>
              <a:rPr lang="ro"/>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ro" sz="1600" b="0" i="0" u="none" strike="noStrike" kern="1200" baseline="0" dirty="0">
                <a:solidFill>
                  <a:srgbClr val="003996"/>
                </a:solidFill>
                <a:latin typeface="Adobe Heiti Std R" pitchFamily="34" charset="-128"/>
                <a:ea typeface="Adobe Heiti Std R" pitchFamily="34" charset="-128"/>
                <a:cs typeface="+mn-cs"/>
              </a:rPr>
              <a:t>Erasmus </a:t>
            </a:r>
            <a:r>
              <a:rPr lang="ro"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o" sz="1600" dirty="0">
                <a:solidFill>
                  <a:schemeClr val="tx1"/>
                </a:solidFill>
              </a:rPr>
              <a:t>Mathesis - </a:t>
            </a:r>
            <a:r>
              <a:rPr lang="ro"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ro" b="1" dirty="0">
                <a:solidFill>
                  <a:srgbClr val="166C59"/>
                </a:solidFill>
              </a:rPr>
              <a:t>Construcții geometrice</a:t>
            </a: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Linii paralele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ro" sz="2400" b="1" dirty="0"/>
              <a:t>Luând X ca centru și orice rază, trageți un arc care intersectează segmentul PX în M și AB în punctul N.</a:t>
            </a:r>
            <a:endParaRPr lang="el-GR" sz="2400" b="1" dirty="0"/>
          </a:p>
        </p:txBody>
      </p:sp>
      <p:pic>
        <p:nvPicPr>
          <p:cNvPr id="5" name="Obrázok 4">
            <a:extLst>
              <a:ext uri="{FF2B5EF4-FFF2-40B4-BE49-F238E27FC236}">
                <a16:creationId xmlns:a16="http://schemas.microsoft.com/office/drawing/2014/main" id="{DF1F49D3-D182-47C5-825C-1C443197E02F}"/>
              </a:ext>
            </a:extLst>
          </p:cNvPr>
          <p:cNvPicPr>
            <a:picLocks noChangeAspect="1"/>
          </p:cNvPicPr>
          <p:nvPr/>
        </p:nvPicPr>
        <p:blipFill>
          <a:blip r:embed="rId2"/>
          <a:stretch>
            <a:fillRect/>
          </a:stretch>
        </p:blipFill>
        <p:spPr>
          <a:xfrm>
            <a:off x="2016604" y="2636912"/>
            <a:ext cx="5110791" cy="3096344"/>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Linii paralele</a:t>
            </a:r>
            <a:endParaRPr lang="el-GR" b="1" dirty="0">
              <a:solidFill>
                <a:srgbClr val="166C59"/>
              </a:solidFill>
            </a:endParaRPr>
          </a:p>
        </p:txBody>
      </p:sp>
      <p:sp>
        <p:nvSpPr>
          <p:cNvPr id="3" name="Content Placeholder 2"/>
          <p:cNvSpPr>
            <a:spLocks noGrp="1"/>
          </p:cNvSpPr>
          <p:nvPr>
            <p:ph idx="1"/>
          </p:nvPr>
        </p:nvSpPr>
        <p:spPr>
          <a:xfrm>
            <a:off x="457200" y="1600201"/>
            <a:ext cx="8229600" cy="820688"/>
          </a:xfrm>
        </p:spPr>
        <p:txBody>
          <a:bodyPr/>
          <a:lstStyle/>
          <a:p>
            <a:pPr marL="0" indent="0" algn="just">
              <a:buNone/>
            </a:pPr>
            <a:r>
              <a:rPr lang="ro" sz="2400" b="1" dirty="0"/>
              <a:t>Acum, luând P ca centru și aceeași rază, desenați un arc EF care intersectează segmentul PX la Q.</a:t>
            </a:r>
          </a:p>
        </p:txBody>
      </p:sp>
      <p:pic>
        <p:nvPicPr>
          <p:cNvPr id="4" name="Obrázok 3">
            <a:extLst>
              <a:ext uri="{FF2B5EF4-FFF2-40B4-BE49-F238E27FC236}">
                <a16:creationId xmlns:a16="http://schemas.microsoft.com/office/drawing/2014/main" id="{45C6405C-AF50-4DCF-BFF8-B5A6C64E2016}"/>
              </a:ext>
            </a:extLst>
          </p:cNvPr>
          <p:cNvPicPr>
            <a:picLocks noChangeAspect="1"/>
          </p:cNvPicPr>
          <p:nvPr/>
        </p:nvPicPr>
        <p:blipFill>
          <a:blip r:embed="rId2"/>
          <a:stretch>
            <a:fillRect/>
          </a:stretch>
        </p:blipFill>
        <p:spPr>
          <a:xfrm>
            <a:off x="1635704" y="2780928"/>
            <a:ext cx="5872591" cy="3120389"/>
          </a:xfrm>
          <a:prstGeom prst="rect">
            <a:avLst/>
          </a:prstGeom>
        </p:spPr>
      </p:pic>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Linii paralele</a:t>
            </a:r>
            <a:endParaRPr lang="el-GR" b="1" dirty="0">
              <a:solidFill>
                <a:srgbClr val="166C59"/>
              </a:solidFill>
            </a:endParaRPr>
          </a:p>
        </p:txBody>
      </p:sp>
      <p:sp>
        <p:nvSpPr>
          <p:cNvPr id="3" name="Content Placeholder 2"/>
          <p:cNvSpPr>
            <a:spLocks noGrp="1"/>
          </p:cNvSpPr>
          <p:nvPr>
            <p:ph idx="1"/>
          </p:nvPr>
        </p:nvSpPr>
        <p:spPr>
          <a:xfrm>
            <a:off x="457200" y="1600201"/>
            <a:ext cx="8229600" cy="820688"/>
          </a:xfrm>
        </p:spPr>
        <p:txBody>
          <a:bodyPr/>
          <a:lstStyle/>
          <a:p>
            <a:pPr marL="0" indent="0" algn="just">
              <a:buNone/>
            </a:pPr>
            <a:r>
              <a:rPr lang="ro" sz="2400" b="1" dirty="0"/>
              <a:t>Luând Q ca centru și aceeași rază, desenați un arc care intersectează arcul EF la R.</a:t>
            </a:r>
            <a:endParaRPr lang="el-GR" sz="2400" b="1" dirty="0"/>
          </a:p>
        </p:txBody>
      </p:sp>
      <p:pic>
        <p:nvPicPr>
          <p:cNvPr id="4" name="Obrázok 3">
            <a:extLst>
              <a:ext uri="{FF2B5EF4-FFF2-40B4-BE49-F238E27FC236}">
                <a16:creationId xmlns:a16="http://schemas.microsoft.com/office/drawing/2014/main" id="{2FAA778A-DDDD-43DE-AD54-6B8DF987D23A}"/>
              </a:ext>
            </a:extLst>
          </p:cNvPr>
          <p:cNvPicPr>
            <a:picLocks noChangeAspect="1"/>
          </p:cNvPicPr>
          <p:nvPr/>
        </p:nvPicPr>
        <p:blipFill>
          <a:blip r:embed="rId2"/>
          <a:stretch>
            <a:fillRect/>
          </a:stretch>
        </p:blipFill>
        <p:spPr>
          <a:xfrm>
            <a:off x="1686012" y="2746967"/>
            <a:ext cx="5771976" cy="338029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Linii paralele</a:t>
            </a:r>
            <a:endParaRPr lang="el-GR" b="1" dirty="0">
              <a:solidFill>
                <a:srgbClr val="166C59"/>
              </a:solidFill>
            </a:endParaRPr>
          </a:p>
        </p:txBody>
      </p:sp>
      <p:sp>
        <p:nvSpPr>
          <p:cNvPr id="3" name="Content Placeholder 2"/>
          <p:cNvSpPr>
            <a:spLocks noGrp="1"/>
          </p:cNvSpPr>
          <p:nvPr>
            <p:ph idx="1"/>
          </p:nvPr>
        </p:nvSpPr>
        <p:spPr>
          <a:xfrm>
            <a:off x="457200" y="1388821"/>
            <a:ext cx="8229600" cy="4525963"/>
          </a:xfrm>
        </p:spPr>
        <p:txBody>
          <a:bodyPr/>
          <a:lstStyle/>
          <a:p>
            <a:pPr marL="0" indent="0" algn="just">
              <a:buNone/>
            </a:pPr>
            <a:r>
              <a:rPr lang="ro" sz="2400" b="1" dirty="0"/>
              <a:t>Uniți R și P și extindeți-l pe ambele părți pentru a trage linia CD</a:t>
            </a:r>
            <a:endParaRPr lang="el-GR" sz="2400" b="1" dirty="0"/>
          </a:p>
        </p:txBody>
      </p:sp>
      <p:pic>
        <p:nvPicPr>
          <p:cNvPr id="5" name="Obrázok 4">
            <a:extLst>
              <a:ext uri="{FF2B5EF4-FFF2-40B4-BE49-F238E27FC236}">
                <a16:creationId xmlns:a16="http://schemas.microsoft.com/office/drawing/2014/main" id="{AE76EA2C-2DBD-4D14-8748-25327EFB0FF0}"/>
              </a:ext>
            </a:extLst>
          </p:cNvPr>
          <p:cNvPicPr>
            <a:picLocks noChangeAspect="1"/>
          </p:cNvPicPr>
          <p:nvPr/>
        </p:nvPicPr>
        <p:blipFill>
          <a:blip r:embed="rId2"/>
          <a:stretch>
            <a:fillRect/>
          </a:stretch>
        </p:blipFill>
        <p:spPr>
          <a:xfrm>
            <a:off x="1547664" y="2060848"/>
            <a:ext cx="5796862" cy="3254066"/>
          </a:xfrm>
          <a:prstGeom prst="rect">
            <a:avLst/>
          </a:prstGeom>
        </p:spPr>
      </p:pic>
      <p:sp>
        <p:nvSpPr>
          <p:cNvPr id="4" name="BlokTextu 3">
            <a:extLst>
              <a:ext uri="{FF2B5EF4-FFF2-40B4-BE49-F238E27FC236}">
                <a16:creationId xmlns:a16="http://schemas.microsoft.com/office/drawing/2014/main" id="{D097A416-25D9-4CD3-BA47-9BD43267BCF9}"/>
              </a:ext>
            </a:extLst>
          </p:cNvPr>
          <p:cNvSpPr txBox="1"/>
          <p:nvPr/>
        </p:nvSpPr>
        <p:spPr>
          <a:xfrm>
            <a:off x="1600566" y="5482455"/>
            <a:ext cx="5616624" cy="461665"/>
          </a:xfrm>
          <a:prstGeom prst="rect">
            <a:avLst/>
          </a:prstGeom>
          <a:noFill/>
        </p:spPr>
        <p:txBody>
          <a:bodyPr wrap="square" rtlCol="0">
            <a:spAutoFit/>
          </a:bodyPr>
          <a:lstStyle/>
          <a:p>
            <a:r>
              <a:rPr lang="ro" sz="2400" b="1" dirty="0"/>
              <a:t>Aici, linia CD este paralelă cu dreapta AB.</a:t>
            </a:r>
            <a:endParaRPr lang="sk-SK" sz="2400" b="1" dirty="0"/>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Bisectoare de unghi</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ro" sz="2400" b="1" dirty="0"/>
              <a:t>Să presupunem că avem ∠PQR și vrem să traversăm acest unghi.</a:t>
            </a:r>
            <a:endParaRPr lang="el-GR" sz="2400" b="1" dirty="0"/>
          </a:p>
        </p:txBody>
      </p:sp>
      <p:pic>
        <p:nvPicPr>
          <p:cNvPr id="5" name="Obrázok 4">
            <a:extLst>
              <a:ext uri="{FF2B5EF4-FFF2-40B4-BE49-F238E27FC236}">
                <a16:creationId xmlns:a16="http://schemas.microsoft.com/office/drawing/2014/main" id="{C4CA3915-E72B-48D0-8608-952657139A03}"/>
              </a:ext>
            </a:extLst>
          </p:cNvPr>
          <p:cNvPicPr>
            <a:picLocks noChangeAspect="1"/>
          </p:cNvPicPr>
          <p:nvPr/>
        </p:nvPicPr>
        <p:blipFill>
          <a:blip r:embed="rId2"/>
          <a:stretch>
            <a:fillRect/>
          </a:stretch>
        </p:blipFill>
        <p:spPr>
          <a:xfrm>
            <a:off x="2571477" y="2564904"/>
            <a:ext cx="4001045" cy="3189451"/>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Bisectoare de unghi</a:t>
            </a:r>
            <a:endParaRPr lang="el-GR" b="1" dirty="0">
              <a:solidFill>
                <a:srgbClr val="166C59"/>
              </a:solidFill>
            </a:endParaRPr>
          </a:p>
        </p:txBody>
      </p:sp>
      <p:sp>
        <p:nvSpPr>
          <p:cNvPr id="3" name="Content Placeholder 2"/>
          <p:cNvSpPr>
            <a:spLocks noGrp="1"/>
          </p:cNvSpPr>
          <p:nvPr>
            <p:ph idx="1"/>
          </p:nvPr>
        </p:nvSpPr>
        <p:spPr>
          <a:xfrm>
            <a:off x="395536" y="1094010"/>
            <a:ext cx="8229600" cy="4525963"/>
          </a:xfrm>
        </p:spPr>
        <p:txBody>
          <a:bodyPr/>
          <a:lstStyle/>
          <a:p>
            <a:pPr marL="0" indent="0" algn="just">
              <a:buNone/>
            </a:pPr>
            <a:r>
              <a:rPr lang="ro" sz="2400" b="1" dirty="0"/>
              <a:t>Fie Q centrul și, cu orice rază, desenați un arc care intersectează raza QP și QR, să spunem în punctele E și, respectiv, D.</a:t>
            </a:r>
          </a:p>
        </p:txBody>
      </p:sp>
      <p:pic>
        <p:nvPicPr>
          <p:cNvPr id="5" name="Obrázok 4">
            <a:extLst>
              <a:ext uri="{FF2B5EF4-FFF2-40B4-BE49-F238E27FC236}">
                <a16:creationId xmlns:a16="http://schemas.microsoft.com/office/drawing/2014/main" id="{057E5D20-7D18-43B2-8BCE-CB536A71D41D}"/>
              </a:ext>
            </a:extLst>
          </p:cNvPr>
          <p:cNvPicPr>
            <a:picLocks noChangeAspect="1"/>
          </p:cNvPicPr>
          <p:nvPr/>
        </p:nvPicPr>
        <p:blipFill>
          <a:blip r:embed="rId2"/>
          <a:stretch>
            <a:fillRect/>
          </a:stretch>
        </p:blipFill>
        <p:spPr>
          <a:xfrm>
            <a:off x="2339752" y="2564904"/>
            <a:ext cx="3888432" cy="3395965"/>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Bisectoare de unghi</a:t>
            </a:r>
            <a:endParaRPr lang="el-GR" b="1" dirty="0">
              <a:solidFill>
                <a:srgbClr val="166C59"/>
              </a:solidFill>
            </a:endParaRPr>
          </a:p>
        </p:txBody>
      </p:sp>
      <p:sp>
        <p:nvSpPr>
          <p:cNvPr id="3" name="Content Placeholder 2"/>
          <p:cNvSpPr>
            <a:spLocks noGrp="1"/>
          </p:cNvSpPr>
          <p:nvPr>
            <p:ph idx="1"/>
          </p:nvPr>
        </p:nvSpPr>
        <p:spPr>
          <a:xfrm>
            <a:off x="457200" y="1217215"/>
            <a:ext cx="8229600" cy="4525963"/>
          </a:xfrm>
        </p:spPr>
        <p:txBody>
          <a:bodyPr/>
          <a:lstStyle/>
          <a:p>
            <a:pPr marL="0" indent="0" algn="just">
              <a:buNone/>
            </a:pPr>
            <a:r>
              <a:rPr lang="ro" sz="2400" b="1" dirty="0"/>
              <a:t>Acum, luând D și E ca centre și aceeași rază, desenați arce care se intersectează, spunem la F.</a:t>
            </a:r>
          </a:p>
          <a:p>
            <a:pPr marL="0" indent="0" algn="just">
              <a:buNone/>
            </a:pPr>
            <a:r>
              <a:rPr lang="ro" sz="2400" b="1" dirty="0"/>
              <a:t>Desenați raza QF.</a:t>
            </a:r>
          </a:p>
        </p:txBody>
      </p:sp>
      <p:pic>
        <p:nvPicPr>
          <p:cNvPr id="5" name="Obrázok 4">
            <a:extLst>
              <a:ext uri="{FF2B5EF4-FFF2-40B4-BE49-F238E27FC236}">
                <a16:creationId xmlns:a16="http://schemas.microsoft.com/office/drawing/2014/main" id="{3FF89150-B74F-482B-B1AF-142337147A79}"/>
              </a:ext>
            </a:extLst>
          </p:cNvPr>
          <p:cNvPicPr>
            <a:picLocks noChangeAspect="1"/>
          </p:cNvPicPr>
          <p:nvPr/>
        </p:nvPicPr>
        <p:blipFill>
          <a:blip r:embed="rId2"/>
          <a:stretch>
            <a:fillRect/>
          </a:stretch>
        </p:blipFill>
        <p:spPr>
          <a:xfrm>
            <a:off x="3059832" y="1988840"/>
            <a:ext cx="3971640" cy="3436996"/>
          </a:xfrm>
          <a:prstGeom prst="rect">
            <a:avLst/>
          </a:prstGeom>
        </p:spPr>
      </p:pic>
      <p:sp>
        <p:nvSpPr>
          <p:cNvPr id="7" name="BlokTextu 6">
            <a:extLst>
              <a:ext uri="{FF2B5EF4-FFF2-40B4-BE49-F238E27FC236}">
                <a16:creationId xmlns:a16="http://schemas.microsoft.com/office/drawing/2014/main" id="{52FADBE5-2DAD-4BCA-AD1C-2D1DCF97BD5A}"/>
              </a:ext>
            </a:extLst>
          </p:cNvPr>
          <p:cNvSpPr txBox="1"/>
          <p:nvPr/>
        </p:nvSpPr>
        <p:spPr>
          <a:xfrm>
            <a:off x="1835696" y="5541401"/>
            <a:ext cx="5976664" cy="461665"/>
          </a:xfrm>
          <a:prstGeom prst="rect">
            <a:avLst/>
          </a:prstGeom>
          <a:noFill/>
        </p:spPr>
        <p:txBody>
          <a:bodyPr wrap="square" rtlCol="0">
            <a:spAutoFit/>
          </a:bodyPr>
          <a:lstStyle/>
          <a:p>
            <a:r>
              <a:rPr lang="ro" sz="2400" b="1" dirty="0"/>
              <a:t>Aici, QP este bisectoarea unghiului lui ∠PQR.</a:t>
            </a:r>
            <a:endParaRPr lang="sk-SK" sz="2400" b="1" dirty="0"/>
          </a:p>
        </p:txBody>
      </p:sp>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520" y="620688"/>
            <a:ext cx="9155360" cy="1325562"/>
          </a:xfrm>
        </p:spPr>
        <p:txBody>
          <a:bodyPr/>
          <a:lstStyle/>
          <a:p>
            <a:r>
              <a:rPr lang="ro" b="1" dirty="0">
                <a:solidFill>
                  <a:srgbClr val="166C59"/>
                </a:solidFill>
              </a:rPr>
              <a:t>Construirea unghiurilor cu ajutorul unui raportor</a:t>
            </a:r>
            <a:endParaRPr lang="el-GR" b="1" dirty="0">
              <a:solidFill>
                <a:srgbClr val="166C59"/>
              </a:solidFill>
            </a:endParaRPr>
          </a:p>
        </p:txBody>
      </p:sp>
      <p:sp>
        <p:nvSpPr>
          <p:cNvPr id="3" name="Content Placeholder 2"/>
          <p:cNvSpPr>
            <a:spLocks noGrp="1"/>
          </p:cNvSpPr>
          <p:nvPr>
            <p:ph idx="1"/>
          </p:nvPr>
        </p:nvSpPr>
        <p:spPr>
          <a:xfrm>
            <a:off x="464562" y="2204864"/>
            <a:ext cx="8229600" cy="4525963"/>
          </a:xfrm>
        </p:spPr>
        <p:txBody>
          <a:bodyPr/>
          <a:lstStyle/>
          <a:p>
            <a:pPr marL="0" indent="0" algn="just">
              <a:buNone/>
            </a:pPr>
            <a:r>
              <a:rPr lang="ro" sz="2400" b="1" dirty="0"/>
              <a:t>Un unghi poate fi construit fie folosind un raportor și o riglă, fie o busolă și o riglă. Să ne uităm acum la pașii construcției unui unghi de 50° folosind un raportor.</a:t>
            </a:r>
            <a:endParaRPr lang="el-GR" sz="2400" b="1" dirty="0"/>
          </a:p>
        </p:txBody>
      </p:sp>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544" y="332656"/>
            <a:ext cx="9659416" cy="1143000"/>
          </a:xfrm>
        </p:spPr>
        <p:txBody>
          <a:bodyPr/>
          <a:lstStyle/>
          <a:p>
            <a:r>
              <a:rPr lang="ro" sz="4000" b="1" dirty="0">
                <a:solidFill>
                  <a:srgbClr val="166C59"/>
                </a:solidFill>
              </a:rPr>
              <a:t>Construirea unghiurilor cu ajutorul unui raportor</a:t>
            </a:r>
            <a:endParaRPr lang="el-GR" sz="4000" b="1" dirty="0">
              <a:solidFill>
                <a:srgbClr val="166C59"/>
              </a:solidFill>
            </a:endParaRPr>
          </a:p>
        </p:txBody>
      </p:sp>
      <p:sp>
        <p:nvSpPr>
          <p:cNvPr id="3" name="Content Placeholder 2"/>
          <p:cNvSpPr>
            <a:spLocks noGrp="1"/>
          </p:cNvSpPr>
          <p:nvPr>
            <p:ph idx="1"/>
          </p:nvPr>
        </p:nvSpPr>
        <p:spPr>
          <a:xfrm>
            <a:off x="457200" y="1605850"/>
            <a:ext cx="8229600" cy="4525963"/>
          </a:xfrm>
        </p:spPr>
        <p:txBody>
          <a:bodyPr/>
          <a:lstStyle/>
          <a:p>
            <a:pPr marL="0" indent="0" algn="just">
              <a:buNone/>
            </a:pPr>
            <a:r>
              <a:rPr lang="ro" sz="2400" b="1" dirty="0"/>
              <a:t>Desenați un segment de linie OA. Plasați centrul raportorului în punctul O. Pornind de la punctul A în sensul acelor de ceasornic și marcați un punct la 50 de grade privind cercul exterior al raportorului. Etichetați acest punct ca B.</a:t>
            </a:r>
          </a:p>
        </p:txBody>
      </p:sp>
      <p:pic>
        <p:nvPicPr>
          <p:cNvPr id="5" name="Obrázok 4">
            <a:extLst>
              <a:ext uri="{FF2B5EF4-FFF2-40B4-BE49-F238E27FC236}">
                <a16:creationId xmlns:a16="http://schemas.microsoft.com/office/drawing/2014/main" id="{0BDEFD72-3517-4F7A-ABDC-90206D46FAAE}"/>
              </a:ext>
            </a:extLst>
          </p:cNvPr>
          <p:cNvPicPr>
            <a:picLocks noChangeAspect="1"/>
          </p:cNvPicPr>
          <p:nvPr/>
        </p:nvPicPr>
        <p:blipFill>
          <a:blip r:embed="rId2"/>
          <a:stretch>
            <a:fillRect/>
          </a:stretch>
        </p:blipFill>
        <p:spPr>
          <a:xfrm>
            <a:off x="2699792" y="3201686"/>
            <a:ext cx="4398105" cy="2287851"/>
          </a:xfrm>
          <a:prstGeom prst="rect">
            <a:avLst/>
          </a:prstGeom>
        </p:spPr>
      </p:pic>
      <p:sp>
        <p:nvSpPr>
          <p:cNvPr id="4" name="BlokTextu 3">
            <a:extLst>
              <a:ext uri="{FF2B5EF4-FFF2-40B4-BE49-F238E27FC236}">
                <a16:creationId xmlns:a16="http://schemas.microsoft.com/office/drawing/2014/main" id="{206F220A-D15C-4509-9703-C6191FDEBE75}"/>
              </a:ext>
            </a:extLst>
          </p:cNvPr>
          <p:cNvSpPr txBox="1"/>
          <p:nvPr/>
        </p:nvSpPr>
        <p:spPr>
          <a:xfrm>
            <a:off x="1979712" y="5666723"/>
            <a:ext cx="5760640" cy="461665"/>
          </a:xfrm>
          <a:prstGeom prst="rect">
            <a:avLst/>
          </a:prstGeom>
          <a:noFill/>
        </p:spPr>
        <p:txBody>
          <a:bodyPr wrap="square" rtlCol="0">
            <a:spAutoFit/>
          </a:bodyPr>
          <a:lstStyle/>
          <a:p>
            <a:r>
              <a:rPr lang="ro" sz="2400" b="1" dirty="0"/>
              <a:t>∠BOA este unghiul necesar de 50°.</a:t>
            </a:r>
            <a:endParaRPr lang="sk-SK" sz="2400" b="1" dirty="0"/>
          </a:p>
        </p:txBody>
      </p:sp>
    </p:spTree>
    <p:extLst>
      <p:ext uri="{BB962C8B-B14F-4D97-AF65-F5344CB8AC3E}">
        <p14:creationId xmlns:p14="http://schemas.microsoft.com/office/powerpoint/2010/main" val="3140823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Construcții geometrice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ro" sz="2400" b="1" dirty="0"/>
              <a:t>Deoarece sunteți familiarizat cu diverse forme, le puteți desena cu mâinile. </a:t>
            </a:r>
            <a:r>
              <a:rPr lang="en-US" sz="2400" b="1" dirty="0" err="1"/>
              <a:t>Sunteți</a:t>
            </a:r>
            <a:r>
              <a:rPr lang="en-US" sz="2400" b="1" dirty="0"/>
              <a:t> </a:t>
            </a:r>
            <a:r>
              <a:rPr lang="en-US" sz="2400" b="1" dirty="0" err="1"/>
              <a:t>familiarizat</a:t>
            </a:r>
            <a:r>
              <a:rPr lang="en-US" sz="2400" b="1" dirty="0"/>
              <a:t> cu </a:t>
            </a:r>
            <a:r>
              <a:rPr lang="en-US" sz="2400" b="1" dirty="0" err="1"/>
              <a:t>construcțiile</a:t>
            </a:r>
            <a:r>
              <a:rPr lang="en-US" sz="2400" b="1" dirty="0"/>
              <a:t> </a:t>
            </a:r>
            <a:r>
              <a:rPr lang="en-US" sz="2400" b="1" dirty="0" err="1"/>
              <a:t>geometrice</a:t>
            </a:r>
            <a:r>
              <a:rPr lang="en-US" sz="2400" b="1" dirty="0"/>
              <a:t> ale </a:t>
            </a:r>
            <a:r>
              <a:rPr lang="en-US" sz="2400" b="1" dirty="0" err="1"/>
              <a:t>unui</a:t>
            </a:r>
            <a:r>
              <a:rPr lang="en-US" sz="2400" b="1" dirty="0"/>
              <a:t> segment de </a:t>
            </a:r>
            <a:r>
              <a:rPr lang="en-US" sz="2400" b="1" dirty="0" err="1"/>
              <a:t>linie</a:t>
            </a:r>
            <a:r>
              <a:rPr lang="en-US" sz="2400" b="1" dirty="0"/>
              <a:t> de o </a:t>
            </a:r>
            <a:r>
              <a:rPr lang="en-US" sz="2400" b="1" dirty="0" err="1"/>
              <a:t>anumită</a:t>
            </a:r>
            <a:r>
              <a:rPr lang="en-US" sz="2400" b="1" dirty="0"/>
              <a:t> </a:t>
            </a:r>
            <a:r>
              <a:rPr lang="en-US" sz="2400" b="1" dirty="0" err="1"/>
              <a:t>măsură</a:t>
            </a:r>
            <a:r>
              <a:rPr lang="en-US" sz="2400" b="1" dirty="0"/>
              <a:t>, un </a:t>
            </a:r>
            <a:r>
              <a:rPr lang="en-US" sz="2400" b="1" dirty="0" err="1"/>
              <a:t>pătrat</a:t>
            </a:r>
            <a:r>
              <a:rPr lang="en-US" sz="2400" b="1" dirty="0"/>
              <a:t>, un </a:t>
            </a:r>
            <a:r>
              <a:rPr lang="en-US" sz="2400" b="1" dirty="0" err="1"/>
              <a:t>dreptunghi</a:t>
            </a:r>
            <a:r>
              <a:rPr lang="en-US" sz="2400" b="1" dirty="0"/>
              <a:t> </a:t>
            </a:r>
            <a:r>
              <a:rPr lang="en-US" sz="2400" b="1" dirty="0" err="1"/>
              <a:t>sau</a:t>
            </a:r>
            <a:r>
              <a:rPr lang="en-US" sz="2400" b="1" dirty="0"/>
              <a:t> un </a:t>
            </a:r>
            <a:r>
              <a:rPr lang="en-US" sz="2400" b="1" dirty="0" err="1"/>
              <a:t>triunghi</a:t>
            </a:r>
            <a:r>
              <a:rPr lang="en-US" sz="2400" b="1" dirty="0"/>
              <a:t> cu </a:t>
            </a:r>
            <a:r>
              <a:rPr lang="en-US" sz="2400" b="1" dirty="0" err="1"/>
              <a:t>ajutorul</a:t>
            </a:r>
            <a:r>
              <a:rPr lang="en-US" sz="2400" b="1" dirty="0"/>
              <a:t> </a:t>
            </a:r>
            <a:r>
              <a:rPr lang="en-US" sz="2400" b="1" dirty="0" err="1"/>
              <a:t>unei</a:t>
            </a:r>
            <a:r>
              <a:rPr lang="en-US" sz="2400" b="1" dirty="0"/>
              <a:t> </a:t>
            </a:r>
            <a:r>
              <a:rPr lang="en-US" sz="2400" b="1" dirty="0" err="1"/>
              <a:t>rigle</a:t>
            </a:r>
            <a:r>
              <a:rPr lang="en-US" sz="2400" b="1" dirty="0"/>
              <a:t>. </a:t>
            </a:r>
            <a:r>
              <a:rPr lang="en-US" sz="2400" b="1" dirty="0" err="1"/>
              <a:t>În</a:t>
            </a:r>
            <a:r>
              <a:rPr lang="en-US" sz="2400" b="1" dirty="0"/>
              <a:t> </a:t>
            </a:r>
            <a:r>
              <a:rPr lang="en-US" sz="2400" b="1" dirty="0" err="1"/>
              <a:t>această</a:t>
            </a:r>
            <a:r>
              <a:rPr lang="en-US" sz="2400" b="1" dirty="0"/>
              <a:t> </a:t>
            </a:r>
            <a:r>
              <a:rPr lang="en-US" sz="2400" b="1" dirty="0" err="1"/>
              <a:t>secțiune</a:t>
            </a:r>
            <a:r>
              <a:rPr lang="en-US" sz="2400" b="1" dirty="0"/>
              <a:t>, </a:t>
            </a:r>
            <a:r>
              <a:rPr lang="en-US" sz="2400" b="1" dirty="0" err="1"/>
              <a:t>vom</a:t>
            </a:r>
            <a:r>
              <a:rPr lang="en-US" sz="2400" b="1" dirty="0"/>
              <a:t> </a:t>
            </a:r>
            <a:r>
              <a:rPr lang="en-US" sz="2400" b="1" dirty="0" err="1"/>
              <a:t>învăța</a:t>
            </a:r>
            <a:r>
              <a:rPr lang="en-US" sz="2400" b="1" dirty="0"/>
              <a:t> </a:t>
            </a:r>
            <a:r>
              <a:rPr lang="en-US" sz="2400" b="1" dirty="0" err="1"/>
              <a:t>mai</a:t>
            </a:r>
            <a:r>
              <a:rPr lang="en-US" sz="2400" b="1" dirty="0"/>
              <a:t> </a:t>
            </a:r>
            <a:r>
              <a:rPr lang="en-US" sz="2400" b="1" dirty="0" err="1"/>
              <a:t>multe</a:t>
            </a:r>
            <a:r>
              <a:rPr lang="en-US" sz="2400" b="1" dirty="0"/>
              <a:t> </a:t>
            </a:r>
            <a:r>
              <a:rPr lang="en-US" sz="2400" b="1" dirty="0" err="1"/>
              <a:t>construcții</a:t>
            </a:r>
            <a:r>
              <a:rPr lang="en-US" sz="2400" b="1" dirty="0"/>
              <a:t> </a:t>
            </a:r>
            <a:r>
              <a:rPr lang="en-US" sz="2400" b="1" dirty="0" err="1"/>
              <a:t>geometrice</a:t>
            </a:r>
            <a:r>
              <a:rPr lang="en-US" sz="2400" b="1" dirty="0"/>
              <a:t> cu </a:t>
            </a:r>
            <a:r>
              <a:rPr lang="en-US" sz="2400" b="1" dirty="0" err="1"/>
              <a:t>ajutorul</a:t>
            </a:r>
            <a:r>
              <a:rPr lang="en-US" sz="2400" b="1" dirty="0"/>
              <a:t> </a:t>
            </a:r>
            <a:r>
              <a:rPr lang="en-US" sz="2400" b="1" dirty="0" err="1"/>
              <a:t>unei</a:t>
            </a:r>
            <a:r>
              <a:rPr lang="en-US" sz="2400" b="1" dirty="0"/>
              <a:t> </a:t>
            </a:r>
            <a:r>
              <a:rPr lang="en-US" sz="2400" b="1" dirty="0" err="1"/>
              <a:t>busole</a:t>
            </a:r>
            <a:r>
              <a:rPr lang="en-US" sz="2400" b="1" dirty="0"/>
              <a:t>, a </a:t>
            </a:r>
            <a:r>
              <a:rPr lang="en-US" sz="2400" b="1" dirty="0" err="1"/>
              <a:t>unei</a:t>
            </a:r>
            <a:r>
              <a:rPr lang="en-US" sz="2400" b="1" dirty="0"/>
              <a:t> </a:t>
            </a:r>
            <a:r>
              <a:rPr lang="en-US" sz="2400" b="1" dirty="0" err="1"/>
              <a:t>rigle</a:t>
            </a:r>
            <a:r>
              <a:rPr lang="en-US" sz="2400" b="1" dirty="0"/>
              <a:t> </a:t>
            </a:r>
            <a:r>
              <a:rPr lang="en-US" sz="2400" b="1" dirty="0" err="1"/>
              <a:t>și</a:t>
            </a:r>
            <a:r>
              <a:rPr lang="en-US" sz="2400" b="1" dirty="0"/>
              <a:t> (</a:t>
            </a:r>
            <a:r>
              <a:rPr lang="en-US" sz="2400" b="1" dirty="0" err="1"/>
              <a:t>uneori</a:t>
            </a:r>
            <a:r>
              <a:rPr lang="en-US" sz="2400" b="1" dirty="0"/>
              <a:t> a </a:t>
            </a:r>
            <a:r>
              <a:rPr lang="en-US" sz="2400" b="1" dirty="0" err="1"/>
              <a:t>unui</a:t>
            </a:r>
            <a:r>
              <a:rPr lang="en-US" sz="2400" b="1" dirty="0"/>
              <a:t> </a:t>
            </a:r>
            <a:r>
              <a:rPr lang="en-US" sz="2400" b="1" dirty="0" err="1"/>
              <a:t>raportor</a:t>
            </a:r>
            <a:r>
              <a:rPr lang="en-US" sz="2400" b="1" dirty="0"/>
              <a:t>). </a:t>
            </a:r>
            <a:r>
              <a:rPr lang="ro" sz="2400" b="1" dirty="0"/>
              <a:t>În această secțiune, vom învăța mai multe construcții geometrice cu ajutorul unei busole, a unei rigle și (uneori a unui raportor). Veți învăța despre modul de a construi bisectoare perpendiculară, bisectoare unghiulară și linii paralele.</a:t>
            </a:r>
            <a:endParaRPr lang="el-GR" sz="2400" dirty="0"/>
          </a:p>
        </p:txBody>
      </p:sp>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Instrumente</a:t>
            </a:r>
            <a:endParaRPr lang="el-GR" b="1" dirty="0">
              <a:solidFill>
                <a:srgbClr val="166C59"/>
              </a:solidFill>
            </a:endParaRPr>
          </a:p>
        </p:txBody>
      </p:sp>
      <p:pic>
        <p:nvPicPr>
          <p:cNvPr id="4" name="Obrázok 3">
            <a:extLst>
              <a:ext uri="{FF2B5EF4-FFF2-40B4-BE49-F238E27FC236}">
                <a16:creationId xmlns:a16="http://schemas.microsoft.com/office/drawing/2014/main" id="{644EC205-4201-471C-8B8D-6F9FCFBFBCB2}"/>
              </a:ext>
            </a:extLst>
          </p:cNvPr>
          <p:cNvPicPr>
            <a:picLocks noChangeAspect="1"/>
          </p:cNvPicPr>
          <p:nvPr/>
        </p:nvPicPr>
        <p:blipFill>
          <a:blip r:embed="rId2"/>
          <a:stretch>
            <a:fillRect/>
          </a:stretch>
        </p:blipFill>
        <p:spPr>
          <a:xfrm>
            <a:off x="827584" y="980728"/>
            <a:ext cx="5639435" cy="2762250"/>
          </a:xfrm>
          <a:prstGeom prst="rect">
            <a:avLst/>
          </a:prstGeom>
        </p:spPr>
      </p:pic>
      <p:pic>
        <p:nvPicPr>
          <p:cNvPr id="6" name="Obrázok 5">
            <a:extLst>
              <a:ext uri="{FF2B5EF4-FFF2-40B4-BE49-F238E27FC236}">
                <a16:creationId xmlns:a16="http://schemas.microsoft.com/office/drawing/2014/main" id="{155E5D0C-55BA-433C-8F31-BA47D5CAC381}"/>
              </a:ext>
            </a:extLst>
          </p:cNvPr>
          <p:cNvPicPr>
            <a:picLocks noChangeAspect="1"/>
          </p:cNvPicPr>
          <p:nvPr/>
        </p:nvPicPr>
        <p:blipFill>
          <a:blip r:embed="rId3"/>
          <a:stretch>
            <a:fillRect/>
          </a:stretch>
        </p:blipFill>
        <p:spPr>
          <a:xfrm>
            <a:off x="3275856" y="4005064"/>
            <a:ext cx="3955000" cy="2197222"/>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Bisectoare perpendiculară</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ro" sz="2400" b="1" dirty="0"/>
              <a:t>Pentru a realiza această construcție, vom folosi faptul că orice punct de pe bisectoarea perpendiculară a unui segment de dreaptă este echidistant de cele două puncte finale ale segmentului de dreaptă.</a:t>
            </a:r>
          </a:p>
          <a:p>
            <a:pPr marL="0" indent="0" algn="just">
              <a:buNone/>
            </a:pPr>
            <a:r>
              <a:rPr lang="ro" sz="2400" b="1" dirty="0"/>
              <a:t>Să presupunem că avem un segment de dreaptă AB</a:t>
            </a:r>
          </a:p>
        </p:txBody>
      </p:sp>
      <p:pic>
        <p:nvPicPr>
          <p:cNvPr id="5" name="Obrázok 4">
            <a:extLst>
              <a:ext uri="{FF2B5EF4-FFF2-40B4-BE49-F238E27FC236}">
                <a16:creationId xmlns:a16="http://schemas.microsoft.com/office/drawing/2014/main" id="{9ACBD289-CEE5-46A4-B7DE-91FB29DD6253}"/>
              </a:ext>
            </a:extLst>
          </p:cNvPr>
          <p:cNvPicPr>
            <a:picLocks noChangeAspect="1"/>
          </p:cNvPicPr>
          <p:nvPr/>
        </p:nvPicPr>
        <p:blipFill>
          <a:blip r:embed="rId2"/>
          <a:stretch>
            <a:fillRect/>
          </a:stretch>
        </p:blipFill>
        <p:spPr>
          <a:xfrm>
            <a:off x="2555776" y="4149080"/>
            <a:ext cx="4181475" cy="685800"/>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Bisectoare perpendiculară</a:t>
            </a:r>
            <a:endParaRPr lang="el-GR" b="1" dirty="0">
              <a:solidFill>
                <a:srgbClr val="166C59"/>
              </a:solidFill>
            </a:endParaRPr>
          </a:p>
        </p:txBody>
      </p:sp>
      <p:sp>
        <p:nvSpPr>
          <p:cNvPr id="3" name="Content Placeholder 2"/>
          <p:cNvSpPr>
            <a:spLocks noGrp="1"/>
          </p:cNvSpPr>
          <p:nvPr>
            <p:ph idx="1"/>
          </p:nvPr>
        </p:nvSpPr>
        <p:spPr>
          <a:xfrm>
            <a:off x="457199" y="1166018"/>
            <a:ext cx="8229600" cy="4525963"/>
          </a:xfrm>
        </p:spPr>
        <p:txBody>
          <a:bodyPr/>
          <a:lstStyle/>
          <a:p>
            <a:pPr marL="0" indent="0" algn="just">
              <a:buNone/>
            </a:pPr>
            <a:r>
              <a:rPr lang="ro" sz="2400" b="1" dirty="0"/>
              <a:t>Luând ca centre A și B și o rază mai mare de jumătate din AB, desenați arce de ambele părți ale lui AB, pentru a se intersecta, așa cum se arată mai jos.</a:t>
            </a:r>
            <a:endParaRPr lang="el-GR" sz="2400" dirty="0"/>
          </a:p>
        </p:txBody>
      </p:sp>
      <p:pic>
        <p:nvPicPr>
          <p:cNvPr id="5" name="Obrázok 4">
            <a:extLst>
              <a:ext uri="{FF2B5EF4-FFF2-40B4-BE49-F238E27FC236}">
                <a16:creationId xmlns:a16="http://schemas.microsoft.com/office/drawing/2014/main" id="{DB79C990-7164-4A7F-BA6D-19F94A4F1511}"/>
              </a:ext>
            </a:extLst>
          </p:cNvPr>
          <p:cNvPicPr>
            <a:picLocks noChangeAspect="1"/>
          </p:cNvPicPr>
          <p:nvPr/>
        </p:nvPicPr>
        <p:blipFill>
          <a:blip r:embed="rId2"/>
          <a:stretch>
            <a:fillRect/>
          </a:stretch>
        </p:blipFill>
        <p:spPr>
          <a:xfrm>
            <a:off x="3923928" y="2309018"/>
            <a:ext cx="3312368" cy="2589800"/>
          </a:xfrm>
          <a:prstGeom prst="rect">
            <a:avLst/>
          </a:prstGeom>
        </p:spPr>
      </p:pic>
      <p:sp>
        <p:nvSpPr>
          <p:cNvPr id="4" name="BlokTextu 3">
            <a:extLst>
              <a:ext uri="{FF2B5EF4-FFF2-40B4-BE49-F238E27FC236}">
                <a16:creationId xmlns:a16="http://schemas.microsoft.com/office/drawing/2014/main" id="{4FCF75AD-ED58-46B2-B3B6-AB7BDA86579D}"/>
              </a:ext>
            </a:extLst>
          </p:cNvPr>
          <p:cNvSpPr txBox="1"/>
          <p:nvPr/>
        </p:nvSpPr>
        <p:spPr>
          <a:xfrm>
            <a:off x="683568" y="5091816"/>
            <a:ext cx="7552444" cy="1200329"/>
          </a:xfrm>
          <a:prstGeom prst="rect">
            <a:avLst/>
          </a:prstGeom>
          <a:noFill/>
        </p:spPr>
        <p:txBody>
          <a:bodyPr wrap="square" rtlCol="0">
            <a:spAutoFit/>
          </a:bodyPr>
          <a:lstStyle/>
          <a:p>
            <a:r>
              <a:rPr lang="ro" sz="2400" b="1" dirty="0"/>
              <a:t>Motivul pentru care cereți ca raza arcelor dvs. să fie mai mare de jumătate din AB este că, dacă raza este mai mică de jumătate din AB, arcele nu se vor intersecta.</a:t>
            </a:r>
            <a:endParaRPr lang="sk-SK" sz="2400" b="1" dirty="0"/>
          </a:p>
        </p:txBody>
      </p:sp>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Bisectoare perpendiculară</a:t>
            </a:r>
            <a:endParaRPr lang="el-GR" b="1" dirty="0">
              <a:solidFill>
                <a:srgbClr val="166C59"/>
              </a:solidFill>
            </a:endParaRPr>
          </a:p>
        </p:txBody>
      </p:sp>
      <p:sp>
        <p:nvSpPr>
          <p:cNvPr id="3" name="Content Placeholder 2"/>
          <p:cNvSpPr>
            <a:spLocks noGrp="1"/>
          </p:cNvSpPr>
          <p:nvPr>
            <p:ph idx="1"/>
          </p:nvPr>
        </p:nvSpPr>
        <p:spPr>
          <a:xfrm>
            <a:off x="457200" y="1320592"/>
            <a:ext cx="8229600" cy="4525963"/>
          </a:xfrm>
        </p:spPr>
        <p:txBody>
          <a:bodyPr/>
          <a:lstStyle/>
          <a:p>
            <a:pPr marL="0" indent="0">
              <a:buNone/>
            </a:pPr>
            <a:r>
              <a:rPr lang="ro" sz="2400" b="1" dirty="0"/>
              <a:t>Fie cele două puncte de intersecție astfel obținute să fie P și Q. Trasați o dreaptă prin P și Q. Aceasta este bisectoarea perpendiculară necesară.</a:t>
            </a:r>
            <a:endParaRPr lang="it-IT" sz="2400" dirty="0"/>
          </a:p>
        </p:txBody>
      </p:sp>
      <p:pic>
        <p:nvPicPr>
          <p:cNvPr id="5" name="Obrázok 4" descr="Obrázok, na ktorom je text, lietanie, pestrofarebné, čiara&#10;&#10;Automaticky generovaný popis">
            <a:extLst>
              <a:ext uri="{FF2B5EF4-FFF2-40B4-BE49-F238E27FC236}">
                <a16:creationId xmlns:a16="http://schemas.microsoft.com/office/drawing/2014/main" id="{A31F5482-02DE-4A94-A272-4C28E352B3C6}"/>
              </a:ext>
            </a:extLst>
          </p:cNvPr>
          <p:cNvPicPr>
            <a:picLocks noChangeAspect="1"/>
          </p:cNvPicPr>
          <p:nvPr/>
        </p:nvPicPr>
        <p:blipFill>
          <a:blip r:embed="rId2"/>
          <a:stretch>
            <a:fillRect/>
          </a:stretch>
        </p:blipFill>
        <p:spPr>
          <a:xfrm>
            <a:off x="2987823" y="2654532"/>
            <a:ext cx="3385431" cy="2854955"/>
          </a:xfrm>
          <a:prstGeom prst="rect">
            <a:avLst/>
          </a:prstGeom>
        </p:spPr>
      </p:pic>
      <p:sp>
        <p:nvSpPr>
          <p:cNvPr id="4" name="BlokTextu 3">
            <a:extLst>
              <a:ext uri="{FF2B5EF4-FFF2-40B4-BE49-F238E27FC236}">
                <a16:creationId xmlns:a16="http://schemas.microsoft.com/office/drawing/2014/main" id="{556FC77D-9C1E-4D95-A3A9-54939D8FFC3C}"/>
              </a:ext>
            </a:extLst>
          </p:cNvPr>
          <p:cNvSpPr txBox="1"/>
          <p:nvPr/>
        </p:nvSpPr>
        <p:spPr>
          <a:xfrm>
            <a:off x="1295636" y="5615722"/>
            <a:ext cx="6336704" cy="461665"/>
          </a:xfrm>
          <a:prstGeom prst="rect">
            <a:avLst/>
          </a:prstGeom>
          <a:noFill/>
        </p:spPr>
        <p:txBody>
          <a:bodyPr wrap="square" rtlCol="0">
            <a:spAutoFit/>
          </a:bodyPr>
          <a:lstStyle/>
          <a:p>
            <a:r>
              <a:rPr lang="ro" sz="2400" b="1" dirty="0"/>
              <a:t>Aici, POQ este bisectoarea perpendiculară a lui AB.</a:t>
            </a:r>
            <a:endParaRPr lang="sk-SK" sz="2400" b="1" dirty="0"/>
          </a:p>
        </p:txBody>
      </p:sp>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Linii paralele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ro" sz="2400" b="1" dirty="0"/>
              <a:t>Aceste două linii sunt paralele între ele.</a:t>
            </a:r>
            <a:endParaRPr lang="el-GR" sz="2400" b="1" dirty="0"/>
          </a:p>
        </p:txBody>
      </p:sp>
      <p:pic>
        <p:nvPicPr>
          <p:cNvPr id="6" name="Obrázok 5" descr="Obrázok, na ktorom je text, anténa, zariadenie&#10;&#10;Automaticky generovaný popis">
            <a:extLst>
              <a:ext uri="{FF2B5EF4-FFF2-40B4-BE49-F238E27FC236}">
                <a16:creationId xmlns:a16="http://schemas.microsoft.com/office/drawing/2014/main" id="{9CAE4E9D-515F-4964-9FB2-4DCB179E278C}"/>
              </a:ext>
            </a:extLst>
          </p:cNvPr>
          <p:cNvPicPr>
            <a:picLocks noChangeAspect="1"/>
          </p:cNvPicPr>
          <p:nvPr/>
        </p:nvPicPr>
        <p:blipFill>
          <a:blip r:embed="rId2"/>
          <a:stretch>
            <a:fillRect/>
          </a:stretch>
        </p:blipFill>
        <p:spPr>
          <a:xfrm>
            <a:off x="2699792" y="2005564"/>
            <a:ext cx="3390900" cy="3058795"/>
          </a:xfrm>
          <a:prstGeom prst="rect">
            <a:avLst/>
          </a:prstGeom>
        </p:spPr>
      </p:pic>
      <p:sp>
        <p:nvSpPr>
          <p:cNvPr id="4" name="BlokTextu 3">
            <a:extLst>
              <a:ext uri="{FF2B5EF4-FFF2-40B4-BE49-F238E27FC236}">
                <a16:creationId xmlns:a16="http://schemas.microsoft.com/office/drawing/2014/main" id="{8BCC0997-DF6F-4CD5-9AD9-A4FDB0D199A1}"/>
              </a:ext>
            </a:extLst>
          </p:cNvPr>
          <p:cNvSpPr txBox="1"/>
          <p:nvPr/>
        </p:nvSpPr>
        <p:spPr>
          <a:xfrm>
            <a:off x="1115616" y="5050234"/>
            <a:ext cx="7344816" cy="830997"/>
          </a:xfrm>
          <a:prstGeom prst="rect">
            <a:avLst/>
          </a:prstGeom>
          <a:noFill/>
        </p:spPr>
        <p:txBody>
          <a:bodyPr wrap="square" rtlCol="0">
            <a:spAutoFit/>
          </a:bodyPr>
          <a:lstStyle/>
          <a:p>
            <a:r>
              <a:rPr lang="ro" sz="2400" b="1" dirty="0"/>
              <a:t>Vom învăța cum să construim linii paralele folosind o riglă și o busolă.</a:t>
            </a:r>
            <a:endParaRPr lang="sk-SK" sz="2400" b="1" dirty="0"/>
          </a:p>
        </p:txBody>
      </p:sp>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Linii paralele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ro" sz="2400" b="1" dirty="0"/>
              <a:t>Fie AB o dreaptă și P un punct în afara dreptei AB</a:t>
            </a:r>
            <a:endParaRPr lang="el-GR" sz="2400" b="1" dirty="0"/>
          </a:p>
        </p:txBody>
      </p:sp>
      <p:pic>
        <p:nvPicPr>
          <p:cNvPr id="5" name="Obrázok 4" descr="Obrázok, na ktorom je text, atletické hry, šport, tenis&#10;&#10;Automaticky generovaný popis">
            <a:extLst>
              <a:ext uri="{FF2B5EF4-FFF2-40B4-BE49-F238E27FC236}">
                <a16:creationId xmlns:a16="http://schemas.microsoft.com/office/drawing/2014/main" id="{40D6966C-639A-460C-BCDF-BED28329678F}"/>
              </a:ext>
            </a:extLst>
          </p:cNvPr>
          <p:cNvPicPr>
            <a:picLocks noChangeAspect="1"/>
          </p:cNvPicPr>
          <p:nvPr/>
        </p:nvPicPr>
        <p:blipFill>
          <a:blip r:embed="rId2"/>
          <a:stretch>
            <a:fillRect/>
          </a:stretch>
        </p:blipFill>
        <p:spPr>
          <a:xfrm>
            <a:off x="2074465" y="2708920"/>
            <a:ext cx="4995069" cy="2873539"/>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Linii paralele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ro" sz="2400" b="1" dirty="0"/>
              <a:t>Desenați o transversală prin punctul P care intersectează dreapta AB, să zicem la X.</a:t>
            </a:r>
            <a:endParaRPr lang="el-GR" sz="2400" b="1" dirty="0"/>
          </a:p>
        </p:txBody>
      </p:sp>
      <p:pic>
        <p:nvPicPr>
          <p:cNvPr id="5" name="Obrázok 4">
            <a:extLst>
              <a:ext uri="{FF2B5EF4-FFF2-40B4-BE49-F238E27FC236}">
                <a16:creationId xmlns:a16="http://schemas.microsoft.com/office/drawing/2014/main" id="{C7F84FA6-3384-4BD0-B265-3B50F66EB99E}"/>
              </a:ext>
            </a:extLst>
          </p:cNvPr>
          <p:cNvPicPr>
            <a:picLocks noChangeAspect="1"/>
          </p:cNvPicPr>
          <p:nvPr/>
        </p:nvPicPr>
        <p:blipFill>
          <a:blip r:embed="rId2"/>
          <a:stretch>
            <a:fillRect/>
          </a:stretch>
        </p:blipFill>
        <p:spPr>
          <a:xfrm>
            <a:off x="1946024" y="2636912"/>
            <a:ext cx="5251952" cy="3135630"/>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TotalTime>
  <Words>609</Words>
  <Application>Microsoft Office PowerPoint</Application>
  <PresentationFormat>On-screen Show (4:3)</PresentationFormat>
  <Paragraphs>42</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Adobe Heiti Std R</vt:lpstr>
      <vt:lpstr>Arial</vt:lpstr>
      <vt:lpstr>Calibri</vt:lpstr>
      <vt:lpstr>Office Theme</vt:lpstr>
      <vt:lpstr>Construcții geometrice</vt:lpstr>
      <vt:lpstr>Construcții geometrice</vt:lpstr>
      <vt:lpstr>Instrumente</vt:lpstr>
      <vt:lpstr>Bisectoare perpendiculară</vt:lpstr>
      <vt:lpstr>Bisectoare perpendiculară</vt:lpstr>
      <vt:lpstr>Bisectoare perpendiculară</vt:lpstr>
      <vt:lpstr>Linii paralele</vt:lpstr>
      <vt:lpstr>Linii paralele</vt:lpstr>
      <vt:lpstr>Linii paralele</vt:lpstr>
      <vt:lpstr>Linii paralele</vt:lpstr>
      <vt:lpstr>Linii paralele</vt:lpstr>
      <vt:lpstr>Linii paralele</vt:lpstr>
      <vt:lpstr>Linii paralele</vt:lpstr>
      <vt:lpstr>Bisectoare de unghi</vt:lpstr>
      <vt:lpstr>Bisectoare de unghi</vt:lpstr>
      <vt:lpstr>Bisectoare de unghi</vt:lpstr>
      <vt:lpstr>Construirea unghiurilor cu ajutorul unui raportor</vt:lpstr>
      <vt:lpstr>Construirea unghiurilor cu ajutorul unui raportor</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User-ITD</cp:lastModifiedBy>
  <cp:revision>28</cp:revision>
  <dcterms:created xsi:type="dcterms:W3CDTF">2016-10-07T11:12:08Z</dcterms:created>
  <dcterms:modified xsi:type="dcterms:W3CDTF">2023-01-27T13:25:17Z</dcterms:modified>
  <cp:category/>
</cp:coreProperties>
</file>