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handoutMasterIdLst>
    <p:handoutMasterId r:id="rId20"/>
  </p:handoutMasterIdLst>
  <p:sldIdLst>
    <p:sldId id="256" r:id="rId2"/>
    <p:sldId id="257" r:id="rId3"/>
    <p:sldId id="260" r:id="rId4"/>
    <p:sldId id="261" r:id="rId5"/>
    <p:sldId id="262" r:id="rId6"/>
    <p:sldId id="263" r:id="rId7"/>
    <p:sldId id="265" r:id="rId8"/>
    <p:sldId id="273" r:id="rId9"/>
    <p:sldId id="272" r:id="rId10"/>
    <p:sldId id="271" r:id="rId11"/>
    <p:sldId id="270" r:id="rId12"/>
    <p:sldId id="276" r:id="rId13"/>
    <p:sldId id="275" r:id="rId14"/>
    <p:sldId id="274" r:id="rId15"/>
    <p:sldId id="268" r:id="rId16"/>
    <p:sldId id="277" r:id="rId17"/>
    <p:sldId id="269" r:id="rId18"/>
  </p:sldIdLst>
  <p:sldSz cx="9144000" cy="6858000" type="screen4x3"/>
  <p:notesSz cx="6858000" cy="9144000"/>
  <p:defaultTextStyle>
    <a:defPPr>
      <a:defRPr lang="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6C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p:cViewPr varScale="1">
        <p:scale>
          <a:sx n="64" d="100"/>
          <a:sy n="64" d="100"/>
        </p:scale>
        <p:origin x="1566" y="4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94" d="100"/>
          <a:sy n="94" d="100"/>
        </p:scale>
        <p:origin x="4392"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D8A5AE34-1DFB-CC4D-9014-8DD2D342F1E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a:extLst>
              <a:ext uri="{FF2B5EF4-FFF2-40B4-BE49-F238E27FC236}">
                <a16:creationId xmlns:a16="http://schemas.microsoft.com/office/drawing/2014/main" id="{B4FAA0C0-042D-B049-B12E-612B6D5D919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AEA603A-52FC-A843-A4FF-78F320F77747}" type="datetimeFigureOut">
              <a:rPr lang="it-IT" smtClean="0"/>
              <a:t>27/01/2023</a:t>
            </a:fld>
            <a:endParaRPr lang="it-IT"/>
          </a:p>
        </p:txBody>
      </p:sp>
      <p:sp>
        <p:nvSpPr>
          <p:cNvPr id="4" name="Segnaposto piè di pagina 3">
            <a:extLst>
              <a:ext uri="{FF2B5EF4-FFF2-40B4-BE49-F238E27FC236}">
                <a16:creationId xmlns:a16="http://schemas.microsoft.com/office/drawing/2014/main" id="{4DA2F5DD-CDCA-5143-A4CF-4E8AD356A4A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a:extLst>
              <a:ext uri="{FF2B5EF4-FFF2-40B4-BE49-F238E27FC236}">
                <a16:creationId xmlns:a16="http://schemas.microsoft.com/office/drawing/2014/main" id="{33F48A0E-F25C-C54E-ABAA-6F7E5B2283A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34C8DB0-DDF1-1A44-A00D-86B1BC4526C7}" type="slidenum">
              <a:rPr lang="it-IT" smtClean="0"/>
              <a:t>‹#›</a:t>
            </a:fld>
            <a:endParaRPr lang="it-IT"/>
          </a:p>
        </p:txBody>
      </p:sp>
    </p:spTree>
    <p:extLst>
      <p:ext uri="{BB962C8B-B14F-4D97-AF65-F5344CB8AC3E}">
        <p14:creationId xmlns:p14="http://schemas.microsoft.com/office/powerpoint/2010/main" val="25535211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287230-FEEE-4023-9621-AC41121D7D24}" type="datetimeFigureOut">
              <a:rPr lang="el-GR" smtClean="0"/>
              <a:t>27/1/2023</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o"/>
              <a:t>Kλικ για επεξεργασία των στυλ του υποδείγματος</a:t>
            </a:r>
          </a:p>
          <a:p>
            <a:pPr lvl="1"/>
            <a:r>
              <a:rPr lang="ro"/>
              <a:t>Δεύτερου επιπέδου</a:t>
            </a:r>
          </a:p>
          <a:p>
            <a:pPr lvl="2"/>
            <a:r>
              <a:rPr lang="ro"/>
              <a:t>Τρίτου επιπέδου</a:t>
            </a:r>
          </a:p>
          <a:p>
            <a:pPr lvl="3"/>
            <a:r>
              <a:rPr lang="ro"/>
              <a:t>Τέταρτου επιπέδου</a:t>
            </a:r>
          </a:p>
          <a:p>
            <a:pPr lvl="4"/>
            <a:r>
              <a:rPr lang="ro"/>
              <a:t>Πέμπτου επιπέδου</a:t>
            </a: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FB1656-30CE-4964-8324-EF746C507530}" type="slidenum">
              <a:rPr lang="el-GR" smtClean="0"/>
              <a:t>‹#›</a:t>
            </a:fld>
            <a:endParaRPr lang="el-GR"/>
          </a:p>
        </p:txBody>
      </p:sp>
    </p:spTree>
    <p:extLst>
      <p:ext uri="{BB962C8B-B14F-4D97-AF65-F5344CB8AC3E}">
        <p14:creationId xmlns:p14="http://schemas.microsoft.com/office/powerpoint/2010/main" val="39282343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0" y="5805265"/>
            <a:ext cx="8964488"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ctrTitle"/>
          </p:nvPr>
        </p:nvSpPr>
        <p:spPr>
          <a:xfrm>
            <a:off x="327992" y="1052736"/>
            <a:ext cx="77724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323528" y="2636912"/>
            <a:ext cx="6400800" cy="1752600"/>
          </a:xfrm>
          <a:prstGeom prst="rect">
            <a:avLst/>
          </a:prstGeom>
        </p:spPr>
        <p:txBody>
          <a:bodyPr/>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p>
        </p:txBody>
      </p:sp>
    </p:spTree>
    <p:extLst>
      <p:ext uri="{BB962C8B-B14F-4D97-AF65-F5344CB8AC3E}">
        <p14:creationId xmlns:p14="http://schemas.microsoft.com/office/powerpoint/2010/main" val="19414129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457200" y="1600200"/>
            <a:ext cx="82296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2341204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38605417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000100" y="6519470"/>
            <a:ext cx="1206099" cy="338554"/>
          </a:xfrm>
          <a:prstGeom prst="rect">
            <a:avLst/>
          </a:prstGeom>
          <a:noFill/>
        </p:spPr>
        <p:txBody>
          <a:bodyPr wrap="none" rtlCol="0">
            <a:spAutoFit/>
          </a:bodyPr>
          <a:lstStyle/>
          <a:p>
            <a:r>
              <a:rPr lang="ro" sz="1600" b="0" i="0" u="none" strike="noStrike" kern="1200" baseline="0" dirty="0">
                <a:solidFill>
                  <a:srgbClr val="003996"/>
                </a:solidFill>
                <a:latin typeface="Adobe Heiti Std R" pitchFamily="34" charset="-128"/>
                <a:ea typeface="Adobe Heiti Std R" pitchFamily="34" charset="-128"/>
                <a:cs typeface="+mn-cs"/>
              </a:rPr>
              <a:t>Erasmus </a:t>
            </a:r>
            <a:r>
              <a:rPr lang="ro"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
        <p:nvSpPr>
          <p:cNvPr id="6" name="TextBox 5"/>
          <p:cNvSpPr txBox="1"/>
          <p:nvPr userDrawn="1"/>
        </p:nvSpPr>
        <p:spPr>
          <a:xfrm>
            <a:off x="5621849" y="116632"/>
            <a:ext cx="3486147" cy="338554"/>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o" sz="1600" dirty="0">
                <a:solidFill>
                  <a:schemeClr val="tx1"/>
                </a:solidFill>
              </a:rPr>
              <a:t>Mathesis - </a:t>
            </a:r>
            <a:r>
              <a:rPr lang="ro" sz="1600" b="0" i="0" u="none" strike="noStrike" kern="1200" dirty="0">
                <a:solidFill>
                  <a:schemeClr val="tx1"/>
                </a:solidFill>
                <a:effectLst/>
                <a:latin typeface="+mn-lt"/>
                <a:ea typeface="+mn-ea"/>
                <a:cs typeface="+mn-cs"/>
              </a:rPr>
              <a:t>2020-1-RO01-KA201-080410</a:t>
            </a:r>
            <a:endParaRPr lang="en-US" sz="1600" dirty="0">
              <a:solidFill>
                <a:schemeClr val="tx1"/>
              </a:solidFill>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036495" y="-1"/>
            <a:ext cx="107505" cy="6885385"/>
          </a:xfrm>
          <a:prstGeom prst="rect">
            <a:avLst/>
          </a:prstGeom>
        </p:spPr>
      </p:pic>
    </p:spTree>
    <p:extLst>
      <p:ext uri="{BB962C8B-B14F-4D97-AF65-F5344CB8AC3E}">
        <p14:creationId xmlns:p14="http://schemas.microsoft.com/office/powerpoint/2010/main" val="25116183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2636912"/>
            <a:ext cx="8276456" cy="1470025"/>
          </a:xfrm>
        </p:spPr>
        <p:txBody>
          <a:bodyPr/>
          <a:lstStyle/>
          <a:p>
            <a:pPr algn="ctr"/>
            <a:r>
              <a:rPr lang="ro" b="1" dirty="0">
                <a:solidFill>
                  <a:srgbClr val="166C59"/>
                </a:solidFill>
              </a:rPr>
              <a:t>Gândirea logică</a:t>
            </a:r>
            <a:r>
              <a:rPr lang="en-US" b="1" dirty="0">
                <a:solidFill>
                  <a:srgbClr val="166C59"/>
                </a:solidFill>
              </a:rPr>
              <a:t> –</a:t>
            </a:r>
            <a:r>
              <a:rPr lang="ro" b="1" dirty="0">
                <a:solidFill>
                  <a:srgbClr val="166C59"/>
                </a:solidFill>
              </a:rPr>
              <a:t> Măsurarea</a:t>
            </a:r>
            <a:r>
              <a:rPr lang="en-US" b="1" dirty="0">
                <a:solidFill>
                  <a:srgbClr val="166C59"/>
                </a:solidFill>
              </a:rPr>
              <a:t>-</a:t>
            </a:r>
            <a:r>
              <a:rPr lang="ro" b="1" dirty="0">
                <a:solidFill>
                  <a:srgbClr val="166C59"/>
                </a:solidFill>
              </a:rPr>
              <a:t> Comparați</a:t>
            </a:r>
            <a:r>
              <a:rPr lang="en-US" b="1" dirty="0">
                <a:solidFill>
                  <a:srgbClr val="166C59"/>
                </a:solidFill>
              </a:rPr>
              <a:t>a -</a:t>
            </a:r>
            <a:r>
              <a:rPr lang="ro" b="1" dirty="0">
                <a:solidFill>
                  <a:srgbClr val="166C59"/>
                </a:solidFill>
              </a:rPr>
              <a:t> Conversi</a:t>
            </a:r>
            <a:r>
              <a:rPr lang="en-US" b="1" dirty="0">
                <a:solidFill>
                  <a:srgbClr val="166C59"/>
                </a:solidFill>
              </a:rPr>
              <a:t>a</a:t>
            </a:r>
            <a:r>
              <a:rPr lang="ro" b="1" dirty="0">
                <a:solidFill>
                  <a:srgbClr val="166C59"/>
                </a:solidFill>
              </a:rPr>
              <a:t> 2</a:t>
            </a:r>
            <a:endParaRPr lang="it-IT" b="1" dirty="0">
              <a:solidFill>
                <a:srgbClr val="166C59"/>
              </a:solidFill>
            </a:endParaRPr>
          </a:p>
        </p:txBody>
      </p:sp>
    </p:spTree>
    <p:extLst>
      <p:ext uri="{BB962C8B-B14F-4D97-AF65-F5344CB8AC3E}">
        <p14:creationId xmlns:p14="http://schemas.microsoft.com/office/powerpoint/2010/main" val="11969167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 b="1" dirty="0">
                <a:solidFill>
                  <a:srgbClr val="166C59"/>
                </a:solidFill>
              </a:rPr>
              <a:t>Formule</a:t>
            </a:r>
            <a:endParaRPr lang="el-GR" b="1" dirty="0">
              <a:solidFill>
                <a:srgbClr val="166C59"/>
              </a:solidFill>
            </a:endParaRPr>
          </a:p>
        </p:txBody>
      </p:sp>
      <p:pic>
        <p:nvPicPr>
          <p:cNvPr id="6" name="Obrázok 5" descr="Obrázok, na ktorom je stôl&#10;&#10;Automaticky generovaný popis">
            <a:extLst>
              <a:ext uri="{FF2B5EF4-FFF2-40B4-BE49-F238E27FC236}">
                <a16:creationId xmlns:a16="http://schemas.microsoft.com/office/drawing/2014/main" id="{8779F30F-A303-444E-B55E-AE9AA05554C9}"/>
              </a:ext>
            </a:extLst>
          </p:cNvPr>
          <p:cNvPicPr>
            <a:picLocks noChangeAspect="1"/>
          </p:cNvPicPr>
          <p:nvPr/>
        </p:nvPicPr>
        <p:blipFill>
          <a:blip r:embed="rId2"/>
          <a:stretch>
            <a:fillRect/>
          </a:stretch>
        </p:blipFill>
        <p:spPr>
          <a:xfrm>
            <a:off x="1600200" y="1052736"/>
            <a:ext cx="5943600" cy="5140960"/>
          </a:xfrm>
          <a:prstGeom prst="rect">
            <a:avLst/>
          </a:prstGeom>
        </p:spPr>
      </p:pic>
    </p:spTree>
    <p:extLst>
      <p:ext uri="{BB962C8B-B14F-4D97-AF65-F5344CB8AC3E}">
        <p14:creationId xmlns:p14="http://schemas.microsoft.com/office/powerpoint/2010/main" val="8571934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4657"/>
            <a:ext cx="8229600" cy="1143000"/>
          </a:xfrm>
        </p:spPr>
        <p:txBody>
          <a:bodyPr/>
          <a:lstStyle/>
          <a:p>
            <a:r>
              <a:rPr lang="ro" b="1" dirty="0">
                <a:solidFill>
                  <a:srgbClr val="166C59"/>
                </a:solidFill>
              </a:rPr>
              <a:t>Unități de volum</a:t>
            </a:r>
            <a:endParaRPr lang="el-GR" b="1" dirty="0">
              <a:solidFill>
                <a:srgbClr val="166C59"/>
              </a:solidFill>
            </a:endParaRPr>
          </a:p>
        </p:txBody>
      </p:sp>
      <p:sp>
        <p:nvSpPr>
          <p:cNvPr id="3" name="Content Placeholder 2"/>
          <p:cNvSpPr>
            <a:spLocks noGrp="1"/>
          </p:cNvSpPr>
          <p:nvPr>
            <p:ph idx="1"/>
          </p:nvPr>
        </p:nvSpPr>
        <p:spPr>
          <a:xfrm>
            <a:off x="486076" y="1916832"/>
            <a:ext cx="8229600" cy="4525963"/>
          </a:xfrm>
        </p:spPr>
        <p:txBody>
          <a:bodyPr/>
          <a:lstStyle/>
          <a:p>
            <a:pPr marL="0" indent="0" algn="just">
              <a:buNone/>
            </a:pPr>
            <a:r>
              <a:rPr lang="ro" sz="2400" b="1" dirty="0"/>
              <a:t>Unitatea SI a volumului este metrul cub (m3), deoarece volumul este o cantitate din spațiul tridimensional ocupat de o formă sau suprafață. Cu toate acestea, cea mai frecvent utilizată unitate pentru volum este litru. În afară de aceasta, volumele mari și mici sunt măsurate în alte unități, cum ar fi mililitru (ml), decilitru (dl) și altele.</a:t>
            </a:r>
          </a:p>
        </p:txBody>
      </p:sp>
    </p:spTree>
    <p:extLst>
      <p:ext uri="{BB962C8B-B14F-4D97-AF65-F5344CB8AC3E}">
        <p14:creationId xmlns:p14="http://schemas.microsoft.com/office/powerpoint/2010/main" val="20358774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 b="1" dirty="0">
                <a:solidFill>
                  <a:srgbClr val="166C59"/>
                </a:solidFill>
              </a:rPr>
              <a:t>Unități de volum</a:t>
            </a:r>
            <a:endParaRPr lang="el-GR" b="1" dirty="0">
              <a:solidFill>
                <a:srgbClr val="166C59"/>
              </a:solidFill>
            </a:endParaRPr>
          </a:p>
        </p:txBody>
      </p:sp>
      <p:pic>
        <p:nvPicPr>
          <p:cNvPr id="5" name="Obrázok 4" descr="Obrázok, na ktorom je stôl&#10;&#10;Automaticky generovaný popis">
            <a:extLst>
              <a:ext uri="{FF2B5EF4-FFF2-40B4-BE49-F238E27FC236}">
                <a16:creationId xmlns:a16="http://schemas.microsoft.com/office/drawing/2014/main" id="{7843F96B-A2A4-4296-A268-5541A1C0AB05}"/>
              </a:ext>
            </a:extLst>
          </p:cNvPr>
          <p:cNvPicPr>
            <a:picLocks noChangeAspect="1"/>
          </p:cNvPicPr>
          <p:nvPr/>
        </p:nvPicPr>
        <p:blipFill>
          <a:blip r:embed="rId2"/>
          <a:stretch>
            <a:fillRect/>
          </a:stretch>
        </p:blipFill>
        <p:spPr>
          <a:xfrm>
            <a:off x="1259632" y="980728"/>
            <a:ext cx="6435090" cy="5387340"/>
          </a:xfrm>
          <a:prstGeom prst="rect">
            <a:avLst/>
          </a:prstGeom>
        </p:spPr>
      </p:pic>
    </p:spTree>
    <p:extLst>
      <p:ext uri="{BB962C8B-B14F-4D97-AF65-F5344CB8AC3E}">
        <p14:creationId xmlns:p14="http://schemas.microsoft.com/office/powerpoint/2010/main" val="16782238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 b="1" dirty="0">
                <a:solidFill>
                  <a:srgbClr val="166C59"/>
                </a:solidFill>
              </a:rPr>
              <a:t>Conversia unităților de volum</a:t>
            </a:r>
            <a:endParaRPr lang="el-GR" b="1" dirty="0">
              <a:solidFill>
                <a:srgbClr val="166C59"/>
              </a:solidFill>
            </a:endParaRPr>
          </a:p>
        </p:txBody>
      </p:sp>
      <p:pic>
        <p:nvPicPr>
          <p:cNvPr id="4" name="Obrázok 3">
            <a:extLst>
              <a:ext uri="{FF2B5EF4-FFF2-40B4-BE49-F238E27FC236}">
                <a16:creationId xmlns:a16="http://schemas.microsoft.com/office/drawing/2014/main" id="{2CAE2A7F-078C-4EEC-AE2F-07CCC410F478}"/>
              </a:ext>
            </a:extLst>
          </p:cNvPr>
          <p:cNvPicPr>
            <a:picLocks noChangeAspect="1"/>
          </p:cNvPicPr>
          <p:nvPr/>
        </p:nvPicPr>
        <p:blipFill>
          <a:blip r:embed="rId2"/>
          <a:stretch>
            <a:fillRect/>
          </a:stretch>
        </p:blipFill>
        <p:spPr>
          <a:xfrm>
            <a:off x="1475656" y="1085850"/>
            <a:ext cx="5906135" cy="2343150"/>
          </a:xfrm>
          <a:prstGeom prst="rect">
            <a:avLst/>
          </a:prstGeom>
        </p:spPr>
      </p:pic>
      <p:pic>
        <p:nvPicPr>
          <p:cNvPr id="5" name="Obrázok 4" descr="Obrázok, na ktorom je stôl&#10;&#10;Automaticky generovaný popis">
            <a:extLst>
              <a:ext uri="{FF2B5EF4-FFF2-40B4-BE49-F238E27FC236}">
                <a16:creationId xmlns:a16="http://schemas.microsoft.com/office/drawing/2014/main" id="{A08C73D6-8544-4F55-91BD-72774266D58A}"/>
              </a:ext>
            </a:extLst>
          </p:cNvPr>
          <p:cNvPicPr>
            <a:picLocks noChangeAspect="1"/>
          </p:cNvPicPr>
          <p:nvPr/>
        </p:nvPicPr>
        <p:blipFill rotWithShape="1">
          <a:blip r:embed="rId3"/>
          <a:srcRect r="770" b="48645"/>
          <a:stretch/>
        </p:blipFill>
        <p:spPr bwMode="auto">
          <a:xfrm>
            <a:off x="1499219" y="3455218"/>
            <a:ext cx="5897880" cy="1661160"/>
          </a:xfrm>
          <a:prstGeom prst="rect">
            <a:avLst/>
          </a:prstGeom>
          <a:ln>
            <a:noFill/>
          </a:ln>
          <a:extLst>
            <a:ext uri="{53640926-AAD7-44D8-BBD7-CCE9431645EC}">
              <a14:shadowObscured xmlns:a14="http://schemas.microsoft.com/office/drawing/2010/main"/>
            </a:ext>
          </a:extLst>
        </p:spPr>
      </p:pic>
      <p:sp>
        <p:nvSpPr>
          <p:cNvPr id="6" name="BlokTextu 5">
            <a:extLst>
              <a:ext uri="{FF2B5EF4-FFF2-40B4-BE49-F238E27FC236}">
                <a16:creationId xmlns:a16="http://schemas.microsoft.com/office/drawing/2014/main" id="{2FC233FC-5872-44C1-AE4F-B68DF23B271A}"/>
              </a:ext>
            </a:extLst>
          </p:cNvPr>
          <p:cNvSpPr txBox="1"/>
          <p:nvPr/>
        </p:nvSpPr>
        <p:spPr>
          <a:xfrm>
            <a:off x="1504799" y="5013176"/>
            <a:ext cx="5993451" cy="1200329"/>
          </a:xfrm>
          <a:prstGeom prst="rect">
            <a:avLst/>
          </a:prstGeom>
          <a:noFill/>
        </p:spPr>
        <p:txBody>
          <a:bodyPr wrap="square" rtlCol="0">
            <a:spAutoFit/>
          </a:bodyPr>
          <a:lstStyle/>
          <a:p>
            <a:r>
              <a:rPr lang="ro" sz="2400" b="1" dirty="0"/>
              <a:t>Pentru o lungime - folosiți conversia o dată</a:t>
            </a:r>
          </a:p>
          <a:p>
            <a:r>
              <a:rPr lang="ro" sz="2400" b="1" dirty="0"/>
              <a:t>Pentru o zonă - utilizați conversia de două ori</a:t>
            </a:r>
          </a:p>
          <a:p>
            <a:r>
              <a:rPr lang="ro" sz="2400" b="1" dirty="0"/>
              <a:t>Pentru un volum - folosești conversia de 3 ori</a:t>
            </a:r>
          </a:p>
        </p:txBody>
      </p:sp>
    </p:spTree>
    <p:extLst>
      <p:ext uri="{BB962C8B-B14F-4D97-AF65-F5344CB8AC3E}">
        <p14:creationId xmlns:p14="http://schemas.microsoft.com/office/powerpoint/2010/main" val="5896393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4"/>
            <a:ext cx="8229600" cy="1143000"/>
          </a:xfrm>
        </p:spPr>
        <p:txBody>
          <a:bodyPr/>
          <a:lstStyle/>
          <a:p>
            <a:r>
              <a:rPr lang="ro" b="1" dirty="0">
                <a:solidFill>
                  <a:srgbClr val="166C59"/>
                </a:solidFill>
              </a:rPr>
              <a:t>Transformarea metrilor cubi în litri</a:t>
            </a:r>
            <a:endParaRPr lang="el-GR" b="1" dirty="0">
              <a:solidFill>
                <a:srgbClr val="166C59"/>
              </a:solidFill>
            </a:endParaRPr>
          </a:p>
        </p:txBody>
      </p:sp>
      <p:sp>
        <p:nvSpPr>
          <p:cNvPr id="3" name="BlokTextu 2">
            <a:extLst>
              <a:ext uri="{FF2B5EF4-FFF2-40B4-BE49-F238E27FC236}">
                <a16:creationId xmlns:a16="http://schemas.microsoft.com/office/drawing/2014/main" id="{D3EAD5D9-32AF-46BD-AFA2-7E5F4DEA7DCA}"/>
              </a:ext>
            </a:extLst>
          </p:cNvPr>
          <p:cNvSpPr txBox="1"/>
          <p:nvPr/>
        </p:nvSpPr>
        <p:spPr>
          <a:xfrm>
            <a:off x="457200" y="1268760"/>
            <a:ext cx="8640960" cy="3046988"/>
          </a:xfrm>
          <a:prstGeom prst="rect">
            <a:avLst/>
          </a:prstGeom>
          <a:noFill/>
        </p:spPr>
        <p:txBody>
          <a:bodyPr wrap="square" rtlCol="0">
            <a:spAutoFit/>
          </a:bodyPr>
          <a:lstStyle/>
          <a:p>
            <a:r>
              <a:rPr lang="ro" sz="2400" b="1" dirty="0"/>
              <a:t>Metri cubi și litri sunt două unități metrice comune de volum.</a:t>
            </a:r>
          </a:p>
          <a:p>
            <a:r>
              <a:rPr lang="ro" sz="2400" b="1" dirty="0"/>
              <a:t>1 metru cub înseamnă 1000 de litri.</a:t>
            </a:r>
          </a:p>
          <a:p>
            <a:r>
              <a:rPr lang="ro" sz="2400" b="1" dirty="0"/>
              <a:t>Cea mai simplă modalitate de a converti metri cubi în litri este de a muta virgulă cu trei locuri la dreapta. Cu alte cuvinte, înmulțiți o valoare în metri cubi cu 1000 pentru a obține răspunsul în litri.</a:t>
            </a:r>
          </a:p>
          <a:p>
            <a:r>
              <a:rPr lang="ro" sz="2400" b="1" dirty="0"/>
              <a:t>Pentru a converti litri în metri cubi, trebuie pur și simplu să mutați virgula cu trei locuri la stânga. Cu alte cuvinte, împărțiți o valoare în litri la 1000 pentru a obține un răspuns în metri cubi.</a:t>
            </a:r>
          </a:p>
        </p:txBody>
      </p:sp>
      <p:pic>
        <p:nvPicPr>
          <p:cNvPr id="6" name="Obrázok 5">
            <a:extLst>
              <a:ext uri="{FF2B5EF4-FFF2-40B4-BE49-F238E27FC236}">
                <a16:creationId xmlns:a16="http://schemas.microsoft.com/office/drawing/2014/main" id="{F71F76B4-DD3B-4F99-B635-297FA26EE2E1}"/>
              </a:ext>
            </a:extLst>
          </p:cNvPr>
          <p:cNvPicPr>
            <a:picLocks noChangeAspect="1"/>
          </p:cNvPicPr>
          <p:nvPr/>
        </p:nvPicPr>
        <p:blipFill>
          <a:blip r:embed="rId2"/>
          <a:stretch>
            <a:fillRect/>
          </a:stretch>
        </p:blipFill>
        <p:spPr>
          <a:xfrm>
            <a:off x="1763688" y="4310884"/>
            <a:ext cx="5358712" cy="1854420"/>
          </a:xfrm>
          <a:prstGeom prst="rect">
            <a:avLst/>
          </a:prstGeom>
        </p:spPr>
      </p:pic>
    </p:spTree>
    <p:extLst>
      <p:ext uri="{BB962C8B-B14F-4D97-AF65-F5344CB8AC3E}">
        <p14:creationId xmlns:p14="http://schemas.microsoft.com/office/powerpoint/2010/main" val="24071391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5422" y="773832"/>
            <a:ext cx="8229600" cy="1143000"/>
          </a:xfrm>
        </p:spPr>
        <p:txBody>
          <a:bodyPr/>
          <a:lstStyle/>
          <a:p>
            <a:r>
              <a:rPr lang="ro" b="1" dirty="0">
                <a:solidFill>
                  <a:srgbClr val="166C59"/>
                </a:solidFill>
              </a:rPr>
              <a:t>Transformarea metrilor cubi în litri</a:t>
            </a:r>
            <a:endParaRPr lang="el-GR" b="1" dirty="0">
              <a:solidFill>
                <a:srgbClr val="166C59"/>
              </a:solidFill>
            </a:endParaRPr>
          </a:p>
        </p:txBody>
      </p:sp>
      <p:sp>
        <p:nvSpPr>
          <p:cNvPr id="3" name="Content Placeholder 2"/>
          <p:cNvSpPr>
            <a:spLocks noGrp="1"/>
          </p:cNvSpPr>
          <p:nvPr>
            <p:ph idx="1"/>
          </p:nvPr>
        </p:nvSpPr>
        <p:spPr>
          <a:xfrm>
            <a:off x="440560" y="1916832"/>
            <a:ext cx="8229600" cy="4525963"/>
          </a:xfrm>
        </p:spPr>
        <p:txBody>
          <a:bodyPr/>
          <a:lstStyle/>
          <a:p>
            <a:pPr marL="0" indent="0" algn="just">
              <a:buNone/>
            </a:pPr>
            <a:r>
              <a:rPr lang="ro" sz="2400" b="1" dirty="0"/>
              <a:t>Câți litri sunt egali cu 0,25 metri cubi?</a:t>
            </a:r>
          </a:p>
          <a:p>
            <a:pPr marL="0" indent="0" algn="just">
              <a:buNone/>
            </a:pPr>
            <a:endParaRPr lang="en-US" sz="2400" b="1" dirty="0"/>
          </a:p>
          <a:p>
            <a:pPr marL="0" indent="0" algn="just">
              <a:buNone/>
            </a:pPr>
            <a:r>
              <a:rPr lang="ro" sz="2400" b="1" dirty="0"/>
              <a:t>Sunt necesari factori de conversie</a:t>
            </a:r>
          </a:p>
          <a:p>
            <a:pPr marL="0" indent="0" algn="just">
              <a:buNone/>
            </a:pPr>
            <a:r>
              <a:rPr lang="ro" sz="2400" b="1" dirty="0"/>
              <a:t>1 cm³ = 1 ml</a:t>
            </a:r>
          </a:p>
          <a:p>
            <a:pPr marL="0" indent="0" algn="just">
              <a:buNone/>
            </a:pPr>
            <a:r>
              <a:rPr lang="ro" sz="2400" b="1" dirty="0"/>
              <a:t>100 cm = 1 m</a:t>
            </a:r>
          </a:p>
          <a:p>
            <a:pPr marL="0" indent="0" algn="just">
              <a:buNone/>
            </a:pPr>
            <a:r>
              <a:rPr lang="ro" sz="2400" b="1" dirty="0"/>
              <a:t>1000 ml = 1 L</a:t>
            </a:r>
          </a:p>
          <a:p>
            <a:pPr marL="0" indent="0" algn="just">
              <a:buNone/>
            </a:pPr>
            <a:r>
              <a:rPr lang="ro" sz="2400" b="1" dirty="0"/>
              <a:t>1 m³ = 1000 L</a:t>
            </a:r>
          </a:p>
        </p:txBody>
      </p:sp>
    </p:spTree>
    <p:extLst>
      <p:ext uri="{BB962C8B-B14F-4D97-AF65-F5344CB8AC3E}">
        <p14:creationId xmlns:p14="http://schemas.microsoft.com/office/powerpoint/2010/main" val="22454232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4704"/>
            <a:ext cx="8229600" cy="1143000"/>
          </a:xfrm>
        </p:spPr>
        <p:txBody>
          <a:bodyPr/>
          <a:lstStyle/>
          <a:p>
            <a:r>
              <a:rPr lang="ro" b="1" dirty="0">
                <a:solidFill>
                  <a:srgbClr val="166C59"/>
                </a:solidFill>
              </a:rPr>
              <a:t>Transformarea metrilor cubi în litri</a:t>
            </a:r>
            <a:endParaRPr lang="el-GR" b="1" dirty="0">
              <a:solidFill>
                <a:srgbClr val="166C59"/>
              </a:solidFill>
            </a:endParaRPr>
          </a:p>
        </p:txBody>
      </p:sp>
      <p:sp>
        <p:nvSpPr>
          <p:cNvPr id="3" name="Content Placeholder 2"/>
          <p:cNvSpPr>
            <a:spLocks noGrp="1"/>
          </p:cNvSpPr>
          <p:nvPr>
            <p:ph idx="1"/>
          </p:nvPr>
        </p:nvSpPr>
        <p:spPr>
          <a:xfrm>
            <a:off x="469982" y="1772816"/>
            <a:ext cx="8229600" cy="4525963"/>
          </a:xfrm>
        </p:spPr>
        <p:txBody>
          <a:bodyPr/>
          <a:lstStyle/>
          <a:p>
            <a:pPr marL="0" indent="0" algn="just">
              <a:buNone/>
            </a:pPr>
            <a:r>
              <a:rPr lang="ro" sz="2400" b="1" dirty="0"/>
              <a:t>Metoda 1:</a:t>
            </a:r>
          </a:p>
          <a:p>
            <a:pPr marL="0" indent="0" algn="just">
              <a:buNone/>
            </a:pPr>
            <a:r>
              <a:rPr lang="ro" sz="2400" b="1" dirty="0"/>
              <a:t>Mai întâi, convertiți metri cubi în centimetri cubi.</a:t>
            </a:r>
          </a:p>
          <a:p>
            <a:pPr marL="0" indent="0" algn="just">
              <a:buNone/>
            </a:pPr>
            <a:r>
              <a:rPr lang="ro" sz="2400" b="1" dirty="0"/>
              <a:t>100 cm = 1 m</a:t>
            </a:r>
          </a:p>
          <a:p>
            <a:pPr marL="0" indent="0" algn="just">
              <a:buNone/>
            </a:pPr>
            <a:r>
              <a:rPr lang="ro" sz="2400" b="1" dirty="0"/>
              <a:t>(100 cm) ³ = (1 m) ³</a:t>
            </a:r>
          </a:p>
          <a:p>
            <a:pPr marL="0" indent="0" algn="just">
              <a:buNone/>
            </a:pPr>
            <a:r>
              <a:rPr lang="ro" sz="2400" b="1" dirty="0"/>
              <a:t>1.000.000 cm³ = 1 m³</a:t>
            </a:r>
          </a:p>
          <a:p>
            <a:pPr marL="0" indent="0" algn="just">
              <a:buNone/>
            </a:pPr>
            <a:r>
              <a:rPr lang="ro" sz="2400" b="1" dirty="0"/>
              <a:t>deoarece 1 cm³ = 1 ml</a:t>
            </a:r>
          </a:p>
          <a:p>
            <a:pPr marL="0" indent="0" algn="just">
              <a:buNone/>
            </a:pPr>
            <a:r>
              <a:rPr lang="ro" sz="2400" b="1" dirty="0"/>
              <a:t>1 m³ = 1.000.000 mL sau 1000 L</a:t>
            </a:r>
          </a:p>
          <a:p>
            <a:pPr marL="0" indent="0" algn="just">
              <a:buNone/>
            </a:pPr>
            <a:r>
              <a:rPr lang="ro" sz="2400" b="1" dirty="0"/>
              <a:t>0,25 m³ = 1000/4 L = 250L</a:t>
            </a:r>
          </a:p>
        </p:txBody>
      </p:sp>
    </p:spTree>
    <p:extLst>
      <p:ext uri="{BB962C8B-B14F-4D97-AF65-F5344CB8AC3E}">
        <p14:creationId xmlns:p14="http://schemas.microsoft.com/office/powerpoint/2010/main" val="16694429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4704"/>
            <a:ext cx="8229600" cy="1143000"/>
          </a:xfrm>
        </p:spPr>
        <p:txBody>
          <a:bodyPr/>
          <a:lstStyle/>
          <a:p>
            <a:r>
              <a:rPr lang="ro" b="1" dirty="0">
                <a:solidFill>
                  <a:srgbClr val="166C59"/>
                </a:solidFill>
              </a:rPr>
              <a:t>Transformarea metrilor cubi în litri</a:t>
            </a:r>
            <a:endParaRPr lang="el-GR" b="1" dirty="0">
              <a:solidFill>
                <a:srgbClr val="166C59"/>
              </a:solidFill>
            </a:endParaRPr>
          </a:p>
        </p:txBody>
      </p:sp>
      <p:sp>
        <p:nvSpPr>
          <p:cNvPr id="3" name="Content Placeholder 2"/>
          <p:cNvSpPr>
            <a:spLocks noGrp="1"/>
          </p:cNvSpPr>
          <p:nvPr>
            <p:ph idx="1"/>
          </p:nvPr>
        </p:nvSpPr>
        <p:spPr>
          <a:xfrm>
            <a:off x="457200" y="2035981"/>
            <a:ext cx="8229600" cy="4525963"/>
          </a:xfrm>
        </p:spPr>
        <p:txBody>
          <a:bodyPr/>
          <a:lstStyle/>
          <a:p>
            <a:pPr marL="0" indent="0" algn="just">
              <a:buNone/>
            </a:pPr>
            <a:r>
              <a:rPr lang="ro" sz="2400" b="1" dirty="0"/>
              <a:t>Metoda 2:</a:t>
            </a:r>
          </a:p>
          <a:p>
            <a:pPr marL="0" indent="0" algn="just">
              <a:buNone/>
            </a:pPr>
            <a:r>
              <a:rPr lang="ro" sz="2400" b="1" dirty="0"/>
              <a:t>1 metru cub = 1000 litri</a:t>
            </a:r>
          </a:p>
          <a:p>
            <a:pPr marL="0" indent="0" algn="just">
              <a:buNone/>
            </a:pPr>
            <a:r>
              <a:rPr lang="ro" sz="2400" b="1" dirty="0"/>
              <a:t>deci pentru 0,25 metri cubi:</a:t>
            </a:r>
          </a:p>
          <a:p>
            <a:pPr marL="0" indent="0" algn="just">
              <a:buNone/>
            </a:pPr>
            <a:r>
              <a:rPr lang="ro" sz="2400" b="1" dirty="0"/>
              <a:t>Răspuns în litri = 0,25 m³ * (1000 L/m³)</a:t>
            </a:r>
          </a:p>
          <a:p>
            <a:pPr marL="0" indent="0" algn="just">
              <a:buNone/>
            </a:pPr>
            <a:r>
              <a:rPr lang="ro" sz="2400" b="1" dirty="0"/>
              <a:t>Raspuns in litri = 250 L</a:t>
            </a:r>
          </a:p>
          <a:p>
            <a:pPr marL="0" indent="0" algn="just">
              <a:buNone/>
            </a:pPr>
            <a:endParaRPr lang="en-US" sz="2400" b="1" dirty="0"/>
          </a:p>
        </p:txBody>
      </p:sp>
    </p:spTree>
    <p:extLst>
      <p:ext uri="{BB962C8B-B14F-4D97-AF65-F5344CB8AC3E}">
        <p14:creationId xmlns:p14="http://schemas.microsoft.com/office/powerpoint/2010/main" val="33417071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0688"/>
            <a:ext cx="8229600" cy="1143000"/>
          </a:xfrm>
        </p:spPr>
        <p:txBody>
          <a:bodyPr/>
          <a:lstStyle/>
          <a:p>
            <a:r>
              <a:rPr lang="ro" b="1" dirty="0">
                <a:solidFill>
                  <a:srgbClr val="166C59"/>
                </a:solidFill>
              </a:rPr>
              <a:t>Volum</a:t>
            </a:r>
            <a:endParaRPr lang="el-GR" b="1" dirty="0">
              <a:solidFill>
                <a:srgbClr val="166C59"/>
              </a:solidFill>
            </a:endParaRPr>
          </a:p>
        </p:txBody>
      </p:sp>
      <p:sp>
        <p:nvSpPr>
          <p:cNvPr id="3" name="Content Placeholder 2"/>
          <p:cNvSpPr>
            <a:spLocks noGrp="1"/>
          </p:cNvSpPr>
          <p:nvPr>
            <p:ph idx="1"/>
          </p:nvPr>
        </p:nvSpPr>
        <p:spPr>
          <a:xfrm>
            <a:off x="457200" y="1889956"/>
            <a:ext cx="8229600" cy="4104456"/>
          </a:xfrm>
        </p:spPr>
        <p:txBody>
          <a:bodyPr/>
          <a:lstStyle/>
          <a:p>
            <a:pPr marL="0" indent="0" algn="just">
              <a:buNone/>
            </a:pPr>
            <a:r>
              <a:rPr lang="ro" sz="2400" b="1" dirty="0"/>
              <a:t>Volumul este măsura capacității pe care o deține un obiect. De exemplu, dacă o cană poate conține 100 ml de apă până la refuz, se spune că volumul ei este de 100 ml.</a:t>
            </a:r>
          </a:p>
          <a:p>
            <a:pPr marL="0" indent="0" algn="just">
              <a:buNone/>
            </a:pPr>
            <a:r>
              <a:rPr lang="ro" sz="2400" b="1" dirty="0"/>
              <a:t>Volumul poate fi definit și ca cantitatea de spațiu ocupată de un obiect tridimensional. Volumul unui solid precum un cub sau un cuboid este măsurat prin numărarea numărului de cuburi unități pe care le conține.</a:t>
            </a:r>
          </a:p>
          <a:p>
            <a:pPr marL="0" indent="0" algn="just">
              <a:buNone/>
            </a:pPr>
            <a:r>
              <a:rPr lang="ro" sz="2400" b="1" dirty="0"/>
              <a:t>Cel mai bun mod de a vizualiza volumul este să te gândești la el în termeni de spațiu închis/ocupat de orice obiect tridimensional sau formă solidă.</a:t>
            </a:r>
            <a:endParaRPr lang="el-GR" sz="2400" b="1" dirty="0"/>
          </a:p>
        </p:txBody>
      </p:sp>
    </p:spTree>
    <p:extLst>
      <p:ext uri="{BB962C8B-B14F-4D97-AF65-F5344CB8AC3E}">
        <p14:creationId xmlns:p14="http://schemas.microsoft.com/office/powerpoint/2010/main" val="2731808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 b="1" dirty="0">
                <a:solidFill>
                  <a:srgbClr val="166C59"/>
                </a:solidFill>
              </a:rPr>
              <a:t>Definirea volumului</a:t>
            </a:r>
            <a:endParaRPr lang="el-GR" b="1" dirty="0">
              <a:solidFill>
                <a:srgbClr val="166C59"/>
              </a:solidFill>
            </a:endParaRPr>
          </a:p>
        </p:txBody>
      </p:sp>
      <p:sp>
        <p:nvSpPr>
          <p:cNvPr id="3" name="Content Placeholder 2"/>
          <p:cNvSpPr>
            <a:spLocks noGrp="1"/>
          </p:cNvSpPr>
          <p:nvPr>
            <p:ph idx="1"/>
          </p:nvPr>
        </p:nvSpPr>
        <p:spPr>
          <a:xfrm>
            <a:off x="457200" y="1166018"/>
            <a:ext cx="8229600" cy="4525963"/>
          </a:xfrm>
        </p:spPr>
        <p:txBody>
          <a:bodyPr/>
          <a:lstStyle/>
          <a:p>
            <a:pPr marL="0" indent="0" algn="just">
              <a:buNone/>
            </a:pPr>
            <a:r>
              <a:rPr lang="ro" sz="2400" b="1" dirty="0"/>
              <a:t>Volumul este definit ca o capacitate ocupată de o formă solidă tridimensională. În orice formă, este greu de vizualizat, dar poate fi comparat între forme. De exemplu, volumul unei cutii de busole este mai mare decât volumul unei radiere plasate în interiorul acesteia. Pentru a calcula aria oricărei forme bidimensionale, împărțim porțiunea în unități pătrate egale. În mod similar, în timp ce calculăm volumul formelor solide, îl vom împărți în unități cubice egale. Să învățăm cum să calculăm volumul diferitelor forme solide în următoarea noastră secțiune.</a:t>
            </a:r>
          </a:p>
        </p:txBody>
      </p:sp>
      <p:pic>
        <p:nvPicPr>
          <p:cNvPr id="5" name="Obrázok 4" descr="Obrázok, na ktorom je šodži, budova&#10;&#10;Automaticky generovaný popis">
            <a:extLst>
              <a:ext uri="{FF2B5EF4-FFF2-40B4-BE49-F238E27FC236}">
                <a16:creationId xmlns:a16="http://schemas.microsoft.com/office/drawing/2014/main" id="{41578611-EDC4-493C-B564-3B75A5D0EAB0}"/>
              </a:ext>
            </a:extLst>
          </p:cNvPr>
          <p:cNvPicPr>
            <a:picLocks noChangeAspect="1"/>
          </p:cNvPicPr>
          <p:nvPr/>
        </p:nvPicPr>
        <p:blipFill>
          <a:blip r:embed="rId2"/>
          <a:stretch>
            <a:fillRect/>
          </a:stretch>
        </p:blipFill>
        <p:spPr>
          <a:xfrm>
            <a:off x="2771800" y="4509120"/>
            <a:ext cx="3286125" cy="1866900"/>
          </a:xfrm>
          <a:prstGeom prst="rect">
            <a:avLst/>
          </a:prstGeom>
        </p:spPr>
      </p:pic>
    </p:spTree>
    <p:extLst>
      <p:ext uri="{BB962C8B-B14F-4D97-AF65-F5344CB8AC3E}">
        <p14:creationId xmlns:p14="http://schemas.microsoft.com/office/powerpoint/2010/main" val="3131377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 b="1" dirty="0">
                <a:solidFill>
                  <a:srgbClr val="166C59"/>
                </a:solidFill>
              </a:rPr>
              <a:t>Volumul unui cuboid</a:t>
            </a:r>
            <a:endParaRPr lang="el-GR" b="1" dirty="0">
              <a:solidFill>
                <a:srgbClr val="166C59"/>
              </a:solidFill>
            </a:endParaRPr>
          </a:p>
        </p:txBody>
      </p:sp>
      <p:sp>
        <p:nvSpPr>
          <p:cNvPr id="3" name="Content Placeholder 2"/>
          <p:cNvSpPr>
            <a:spLocks noGrp="1"/>
          </p:cNvSpPr>
          <p:nvPr>
            <p:ph idx="1"/>
          </p:nvPr>
        </p:nvSpPr>
        <p:spPr>
          <a:xfrm>
            <a:off x="457200" y="1073783"/>
            <a:ext cx="8229600" cy="5328592"/>
          </a:xfrm>
        </p:spPr>
        <p:txBody>
          <a:bodyPr/>
          <a:lstStyle/>
          <a:p>
            <a:pPr marL="0" indent="0" algn="just">
              <a:buNone/>
            </a:pPr>
            <a:r>
              <a:rPr lang="ro" sz="2400" b="1" dirty="0"/>
              <a:t>Să presupunem că avem niște foi dreptunghiulare cu lungimea „l” și lățimea „b”. Dacă le stivuim unul peste altul până la înălțimea „h”, obținem un cuboid de dimensiunile l, b, h. Acest lucru poate fi văzut în figura următoare care arată lungimea, lățimea (lățimea) și înălțimea cuboidului astfel format</a:t>
            </a:r>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r>
              <a:rPr lang="ro" sz="2400" b="1" dirty="0"/>
              <a:t>Pentru a calcula cantitatea de spațiu închisă de acest cuboid, folosim formula: Volumul unui cuboid = l × b × h</a:t>
            </a:r>
          </a:p>
        </p:txBody>
      </p:sp>
      <p:pic>
        <p:nvPicPr>
          <p:cNvPr id="6" name="Obrázok 5" descr="Obrázok, na ktorom je text, stôl, nábytok, pingpongový stôl&#10;&#10;Automaticky generovaný popis">
            <a:extLst>
              <a:ext uri="{FF2B5EF4-FFF2-40B4-BE49-F238E27FC236}">
                <a16:creationId xmlns:a16="http://schemas.microsoft.com/office/drawing/2014/main" id="{14DA35EC-D2FA-41FC-998D-BE3CF3912FA4}"/>
              </a:ext>
            </a:extLst>
          </p:cNvPr>
          <p:cNvPicPr>
            <a:picLocks noChangeAspect="1"/>
          </p:cNvPicPr>
          <p:nvPr/>
        </p:nvPicPr>
        <p:blipFill>
          <a:blip r:embed="rId2"/>
          <a:stretch>
            <a:fillRect/>
          </a:stretch>
        </p:blipFill>
        <p:spPr>
          <a:xfrm>
            <a:off x="1577548" y="3052061"/>
            <a:ext cx="5988903" cy="1372037"/>
          </a:xfrm>
          <a:prstGeom prst="rect">
            <a:avLst/>
          </a:prstGeom>
        </p:spPr>
      </p:pic>
    </p:spTree>
    <p:extLst>
      <p:ext uri="{BB962C8B-B14F-4D97-AF65-F5344CB8AC3E}">
        <p14:creationId xmlns:p14="http://schemas.microsoft.com/office/powerpoint/2010/main" val="30263943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6993"/>
            <a:ext cx="8229600" cy="850106"/>
          </a:xfrm>
        </p:spPr>
        <p:txBody>
          <a:bodyPr/>
          <a:lstStyle/>
          <a:p>
            <a:r>
              <a:rPr lang="ro" b="1" dirty="0">
                <a:solidFill>
                  <a:srgbClr val="166C59"/>
                </a:solidFill>
              </a:rPr>
              <a:t>Volumul unui cub</a:t>
            </a:r>
            <a:endParaRPr lang="el-GR" b="1" dirty="0">
              <a:solidFill>
                <a:srgbClr val="166C59"/>
              </a:solidFill>
            </a:endParaRPr>
          </a:p>
        </p:txBody>
      </p:sp>
      <p:sp>
        <p:nvSpPr>
          <p:cNvPr id="3" name="Content Placeholder 2"/>
          <p:cNvSpPr>
            <a:spLocks noGrp="1"/>
          </p:cNvSpPr>
          <p:nvPr>
            <p:ph idx="1"/>
          </p:nvPr>
        </p:nvSpPr>
        <p:spPr>
          <a:xfrm>
            <a:off x="395536" y="1541284"/>
            <a:ext cx="8229600" cy="5328592"/>
          </a:xfrm>
        </p:spPr>
        <p:txBody>
          <a:bodyPr/>
          <a:lstStyle/>
          <a:p>
            <a:pPr marL="0" indent="0" algn="just">
              <a:buNone/>
            </a:pPr>
            <a:r>
              <a:rPr lang="ro" sz="2400" b="1" dirty="0"/>
              <a:t>Un cub este un caz special al unui cuboid în care toate cele trei laturi sunt egale ca măsură. Dacă reprezentăm această valoare egală ca „a”, atunci volumul acestui cub poate fi calculat cu formula: Volumul unui cub = a × a × a = a³. Observați figura următoare pentru a vedea laturile egale ale unui cub și spațiul pe care îl ocupă.</a:t>
            </a:r>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endParaRPr lang="en-US" sz="2400" b="1" dirty="0"/>
          </a:p>
        </p:txBody>
      </p:sp>
      <p:pic>
        <p:nvPicPr>
          <p:cNvPr id="6" name="Obrázok 5">
            <a:extLst>
              <a:ext uri="{FF2B5EF4-FFF2-40B4-BE49-F238E27FC236}">
                <a16:creationId xmlns:a16="http://schemas.microsoft.com/office/drawing/2014/main" id="{454A7348-2F22-4F62-B4E4-2DF601591D6A}"/>
              </a:ext>
            </a:extLst>
          </p:cNvPr>
          <p:cNvPicPr>
            <a:picLocks noChangeAspect="1"/>
          </p:cNvPicPr>
          <p:nvPr/>
        </p:nvPicPr>
        <p:blipFill>
          <a:blip r:embed="rId2"/>
          <a:stretch>
            <a:fillRect/>
          </a:stretch>
        </p:blipFill>
        <p:spPr>
          <a:xfrm>
            <a:off x="3181350" y="3717032"/>
            <a:ext cx="2781300" cy="2438400"/>
          </a:xfrm>
          <a:prstGeom prst="rect">
            <a:avLst/>
          </a:prstGeom>
        </p:spPr>
      </p:pic>
    </p:spTree>
    <p:extLst>
      <p:ext uri="{BB962C8B-B14F-4D97-AF65-F5344CB8AC3E}">
        <p14:creationId xmlns:p14="http://schemas.microsoft.com/office/powerpoint/2010/main" val="17627245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 b="1" dirty="0">
                <a:solidFill>
                  <a:srgbClr val="166C59"/>
                </a:solidFill>
              </a:rPr>
              <a:t>Volumul unui cilindru</a:t>
            </a:r>
            <a:endParaRPr lang="el-GR" b="1" dirty="0">
              <a:solidFill>
                <a:srgbClr val="166C59"/>
              </a:solidFill>
            </a:endParaRPr>
          </a:p>
        </p:txBody>
      </p:sp>
      <p:sp>
        <p:nvSpPr>
          <p:cNvPr id="3" name="Content Placeholder 2"/>
          <p:cNvSpPr>
            <a:spLocks noGrp="1"/>
          </p:cNvSpPr>
          <p:nvPr>
            <p:ph idx="1"/>
          </p:nvPr>
        </p:nvSpPr>
        <p:spPr>
          <a:xfrm>
            <a:off x="458866" y="1052736"/>
            <a:ext cx="8229600" cy="4453955"/>
          </a:xfrm>
        </p:spPr>
        <p:txBody>
          <a:bodyPr/>
          <a:lstStyle/>
          <a:p>
            <a:pPr marL="0" indent="0">
              <a:buNone/>
            </a:pPr>
            <a:r>
              <a:rPr lang="ro" sz="2400" b="1" dirty="0"/>
              <a:t>Așa cum am construit un cuboid folosind dreptunghiuri, putem construi un cilindru folosind cercuri de aceeași dimensiune.</a:t>
            </a:r>
          </a:p>
          <a:p>
            <a:pPr marL="0" indent="0">
              <a:buNone/>
            </a:pPr>
            <a:endParaRPr lang="en-US" sz="2400" b="1" dirty="0"/>
          </a:p>
          <a:p>
            <a:pPr marL="0" indent="0">
              <a:buNone/>
            </a:pPr>
            <a:endParaRPr lang="en-US" sz="2400" b="1" dirty="0"/>
          </a:p>
          <a:p>
            <a:pPr marL="0" indent="0">
              <a:buNone/>
            </a:pPr>
            <a:endParaRPr lang="en-US" sz="2400" b="1" dirty="0"/>
          </a:p>
          <a:p>
            <a:pPr marL="0" indent="0">
              <a:buNone/>
            </a:pPr>
            <a:endParaRPr lang="en-US" sz="2400" b="1" dirty="0"/>
          </a:p>
          <a:p>
            <a:pPr marL="0" indent="0">
              <a:buNone/>
            </a:pPr>
            <a:r>
              <a:rPr lang="ro" sz="2400" b="1" dirty="0"/>
              <a:t>Un cilindru este o structură sub formă de tub cu două baze circulare paralele care sunt unite printr-o suprafață curbată la o distanță fixă de centru. Distanța dintre aceste două baze este înălțimea cilindrului. Dacă considerăm „r” ca raza bazei circulare (și a vârfului) și „h” ca înălțimea cilindrului, atunci volumul cilindrului poate fi exprimat ca Volumul unui cilindru = π r² h</a:t>
            </a:r>
          </a:p>
          <a:p>
            <a:pPr marL="0" indent="0">
              <a:buNone/>
            </a:pPr>
            <a:endParaRPr lang="en-US" sz="2400" b="1" dirty="0"/>
          </a:p>
          <a:p>
            <a:pPr marL="0" indent="0">
              <a:buNone/>
            </a:pPr>
            <a:endParaRPr lang="en-US" sz="2400" b="1" dirty="0"/>
          </a:p>
          <a:p>
            <a:pPr marL="0" indent="0">
              <a:buNone/>
            </a:pPr>
            <a:endParaRPr lang="it-IT" sz="2400" dirty="0"/>
          </a:p>
        </p:txBody>
      </p:sp>
      <p:pic>
        <p:nvPicPr>
          <p:cNvPr id="4" name="Obrázok 3" descr="Obrázok, na ktorom je hudba, bubon&#10;&#10;Automaticky generovaný popis">
            <a:extLst>
              <a:ext uri="{FF2B5EF4-FFF2-40B4-BE49-F238E27FC236}">
                <a16:creationId xmlns:a16="http://schemas.microsoft.com/office/drawing/2014/main" id="{81F42129-55D5-4224-9617-572003097435}"/>
              </a:ext>
            </a:extLst>
          </p:cNvPr>
          <p:cNvPicPr>
            <a:picLocks noChangeAspect="1"/>
          </p:cNvPicPr>
          <p:nvPr/>
        </p:nvPicPr>
        <p:blipFill>
          <a:blip r:embed="rId2"/>
          <a:stretch>
            <a:fillRect/>
          </a:stretch>
        </p:blipFill>
        <p:spPr>
          <a:xfrm>
            <a:off x="1859597" y="2151524"/>
            <a:ext cx="5424805" cy="1310640"/>
          </a:xfrm>
          <a:prstGeom prst="rect">
            <a:avLst/>
          </a:prstGeom>
        </p:spPr>
      </p:pic>
    </p:spTree>
    <p:extLst>
      <p:ext uri="{BB962C8B-B14F-4D97-AF65-F5344CB8AC3E}">
        <p14:creationId xmlns:p14="http://schemas.microsoft.com/office/powerpoint/2010/main" val="3124222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3794"/>
            <a:ext cx="8229600" cy="774308"/>
          </a:xfrm>
        </p:spPr>
        <p:txBody>
          <a:bodyPr/>
          <a:lstStyle/>
          <a:p>
            <a:r>
              <a:rPr lang="ro" b="1" dirty="0">
                <a:solidFill>
                  <a:srgbClr val="166C59"/>
                </a:solidFill>
              </a:rPr>
              <a:t>Volumul unei piramide</a:t>
            </a:r>
            <a:endParaRPr lang="el-GR" b="1" dirty="0">
              <a:solidFill>
                <a:srgbClr val="166C59"/>
              </a:solidFill>
            </a:endParaRPr>
          </a:p>
        </p:txBody>
      </p:sp>
      <p:sp>
        <p:nvSpPr>
          <p:cNvPr id="3" name="Content Placeholder 2"/>
          <p:cNvSpPr>
            <a:spLocks noGrp="1"/>
          </p:cNvSpPr>
          <p:nvPr>
            <p:ph idx="1"/>
          </p:nvPr>
        </p:nvSpPr>
        <p:spPr>
          <a:xfrm>
            <a:off x="438715" y="1229719"/>
            <a:ext cx="8229600" cy="4525963"/>
          </a:xfrm>
        </p:spPr>
        <p:txBody>
          <a:bodyPr/>
          <a:lstStyle/>
          <a:p>
            <a:pPr marL="0" indent="0" algn="just">
              <a:buNone/>
            </a:pPr>
            <a:endParaRPr lang="en-US" sz="2400" b="1" dirty="0"/>
          </a:p>
          <a:p>
            <a:pPr marL="0" indent="0" algn="just">
              <a:buNone/>
            </a:pPr>
            <a:r>
              <a:rPr lang="ro" sz="2400" b="1" dirty="0"/>
              <a:t>Piramidele au ca bază un poligon și fețe triunghiulare care se întâlnesc la vârf. Volumul unei piramide se calculează cu ajutorul formulei: Volumul unei piramide = 1/3 × lungimea bazei × lățimea bazei × înălțimea piramidei. Această formulă poate fi scrisă și ca 1/3 × Aria bazei poligonului × înălțimea piramidei.</a:t>
            </a:r>
            <a:endParaRPr lang="el-GR" sz="2400" b="1" dirty="0"/>
          </a:p>
        </p:txBody>
      </p:sp>
      <p:pic>
        <p:nvPicPr>
          <p:cNvPr id="5" name="Obrázok 4">
            <a:extLst>
              <a:ext uri="{FF2B5EF4-FFF2-40B4-BE49-F238E27FC236}">
                <a16:creationId xmlns:a16="http://schemas.microsoft.com/office/drawing/2014/main" id="{BDE69896-4F50-4747-9F8B-6651CD89F0B9}"/>
              </a:ext>
            </a:extLst>
          </p:cNvPr>
          <p:cNvPicPr>
            <a:picLocks noChangeAspect="1"/>
          </p:cNvPicPr>
          <p:nvPr/>
        </p:nvPicPr>
        <p:blipFill>
          <a:blip r:embed="rId2"/>
          <a:stretch>
            <a:fillRect/>
          </a:stretch>
        </p:blipFill>
        <p:spPr>
          <a:xfrm>
            <a:off x="3025315" y="3789040"/>
            <a:ext cx="3093370" cy="2349321"/>
          </a:xfrm>
          <a:prstGeom prst="rect">
            <a:avLst/>
          </a:prstGeom>
        </p:spPr>
      </p:pic>
    </p:spTree>
    <p:extLst>
      <p:ext uri="{BB962C8B-B14F-4D97-AF65-F5344CB8AC3E}">
        <p14:creationId xmlns:p14="http://schemas.microsoft.com/office/powerpoint/2010/main" val="37140626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611078"/>
            <a:ext cx="8229600" cy="1143000"/>
          </a:xfrm>
        </p:spPr>
        <p:txBody>
          <a:bodyPr/>
          <a:lstStyle/>
          <a:p>
            <a:r>
              <a:rPr lang="ro" b="1" dirty="0">
                <a:solidFill>
                  <a:srgbClr val="166C59"/>
                </a:solidFill>
              </a:rPr>
              <a:t>Volumul unui con</a:t>
            </a:r>
            <a:endParaRPr lang="el-GR" b="1" dirty="0">
              <a:solidFill>
                <a:srgbClr val="166C59"/>
              </a:solidFill>
            </a:endParaRPr>
          </a:p>
        </p:txBody>
      </p:sp>
      <p:sp>
        <p:nvSpPr>
          <p:cNvPr id="3" name="Content Placeholder 2"/>
          <p:cNvSpPr>
            <a:spLocks noGrp="1"/>
          </p:cNvSpPr>
          <p:nvPr>
            <p:ph idx="1"/>
          </p:nvPr>
        </p:nvSpPr>
        <p:spPr>
          <a:xfrm>
            <a:off x="457200" y="980728"/>
            <a:ext cx="8229600" cy="4525963"/>
          </a:xfrm>
        </p:spPr>
        <p:txBody>
          <a:bodyPr/>
          <a:lstStyle/>
          <a:p>
            <a:pPr marL="0" indent="0" algn="just">
              <a:buNone/>
            </a:pPr>
            <a:endParaRPr lang="en-US" sz="2400" b="1" dirty="0"/>
          </a:p>
          <a:p>
            <a:pPr marL="0" indent="0" algn="just">
              <a:buNone/>
            </a:pPr>
            <a:r>
              <a:rPr lang="ro" sz="2400" b="1" dirty="0"/>
              <a:t>Diferența dintre un con și o piramidă este că baza unui con este circulară, în timp ce baza unei piramide este un poligon. Volumul unui con se calculează cu formula: 1/3 ×πr²h.</a:t>
            </a:r>
            <a:endParaRPr lang="el-GR" sz="2400" b="1" dirty="0"/>
          </a:p>
        </p:txBody>
      </p:sp>
      <p:pic>
        <p:nvPicPr>
          <p:cNvPr id="6" name="Obrázok 5">
            <a:extLst>
              <a:ext uri="{FF2B5EF4-FFF2-40B4-BE49-F238E27FC236}">
                <a16:creationId xmlns:a16="http://schemas.microsoft.com/office/drawing/2014/main" id="{ACAE8FAB-BD78-496A-A4FF-A2302E7426A9}"/>
              </a:ext>
            </a:extLst>
          </p:cNvPr>
          <p:cNvPicPr>
            <a:picLocks noChangeAspect="1"/>
          </p:cNvPicPr>
          <p:nvPr/>
        </p:nvPicPr>
        <p:blipFill>
          <a:blip r:embed="rId2"/>
          <a:stretch>
            <a:fillRect/>
          </a:stretch>
        </p:blipFill>
        <p:spPr>
          <a:xfrm>
            <a:off x="3111504" y="2996952"/>
            <a:ext cx="2920991" cy="2678470"/>
          </a:xfrm>
          <a:prstGeom prst="rect">
            <a:avLst/>
          </a:prstGeom>
        </p:spPr>
      </p:pic>
    </p:spTree>
    <p:extLst>
      <p:ext uri="{BB962C8B-B14F-4D97-AF65-F5344CB8AC3E}">
        <p14:creationId xmlns:p14="http://schemas.microsoft.com/office/powerpoint/2010/main" val="28356292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27419"/>
            <a:ext cx="8229600" cy="1143000"/>
          </a:xfrm>
        </p:spPr>
        <p:txBody>
          <a:bodyPr/>
          <a:lstStyle/>
          <a:p>
            <a:r>
              <a:rPr lang="ro" b="1" dirty="0">
                <a:solidFill>
                  <a:srgbClr val="166C59"/>
                </a:solidFill>
              </a:rPr>
              <a:t>Volumul sferei</a:t>
            </a:r>
            <a:endParaRPr lang="el-GR" b="1" dirty="0">
              <a:solidFill>
                <a:srgbClr val="166C59"/>
              </a:solidFill>
            </a:endParaRPr>
          </a:p>
        </p:txBody>
      </p:sp>
      <p:sp>
        <p:nvSpPr>
          <p:cNvPr id="3" name="Content Placeholder 2"/>
          <p:cNvSpPr>
            <a:spLocks noGrp="1"/>
          </p:cNvSpPr>
          <p:nvPr>
            <p:ph idx="1"/>
          </p:nvPr>
        </p:nvSpPr>
        <p:spPr>
          <a:xfrm>
            <a:off x="395536" y="1424005"/>
            <a:ext cx="8229600" cy="4525963"/>
          </a:xfrm>
        </p:spPr>
        <p:txBody>
          <a:bodyPr/>
          <a:lstStyle/>
          <a:p>
            <a:pPr marL="0" indent="0" algn="just">
              <a:buNone/>
            </a:pPr>
            <a:r>
              <a:rPr lang="ro" sz="2400" b="1" dirty="0"/>
              <a:t>Volumul unei sfere este spațiul ocupat de aceasta.</a:t>
            </a:r>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r>
              <a:rPr lang="ro" sz="2400" b="1" dirty="0"/>
              <a:t>Volumul unei sfere cu raza r este 4/3 πr³.</a:t>
            </a:r>
          </a:p>
          <a:p>
            <a:pPr marL="0" indent="0" algn="just">
              <a:buNone/>
            </a:pPr>
            <a:r>
              <a:rPr lang="ro" sz="2400" b="1" dirty="0"/>
              <a:t>Acum că suntem familiarizați cu formulele diferitelor forme geometrice, să aruncăm o privire asupra diferitelor unități de volum.</a:t>
            </a:r>
          </a:p>
        </p:txBody>
      </p:sp>
      <p:pic>
        <p:nvPicPr>
          <p:cNvPr id="6" name="Obrázok 5">
            <a:extLst>
              <a:ext uri="{FF2B5EF4-FFF2-40B4-BE49-F238E27FC236}">
                <a16:creationId xmlns:a16="http://schemas.microsoft.com/office/drawing/2014/main" id="{10BFA01A-C4D7-4F08-87D6-9A36E1E71D2A}"/>
              </a:ext>
            </a:extLst>
          </p:cNvPr>
          <p:cNvPicPr>
            <a:picLocks noChangeAspect="1"/>
          </p:cNvPicPr>
          <p:nvPr/>
        </p:nvPicPr>
        <p:blipFill>
          <a:blip r:embed="rId2"/>
          <a:stretch>
            <a:fillRect/>
          </a:stretch>
        </p:blipFill>
        <p:spPr>
          <a:xfrm>
            <a:off x="3348286" y="1916832"/>
            <a:ext cx="2324100" cy="2257425"/>
          </a:xfrm>
          <a:prstGeom prst="rect">
            <a:avLst/>
          </a:prstGeom>
        </p:spPr>
      </p:pic>
    </p:spTree>
    <p:extLst>
      <p:ext uri="{BB962C8B-B14F-4D97-AF65-F5344CB8AC3E}">
        <p14:creationId xmlns:p14="http://schemas.microsoft.com/office/powerpoint/2010/main" val="30381515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204</TotalTime>
  <Words>957</Words>
  <Application>Microsoft Office PowerPoint</Application>
  <PresentationFormat>On-screen Show (4:3)</PresentationFormat>
  <Paragraphs>79</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Adobe Heiti Std R</vt:lpstr>
      <vt:lpstr>Arial</vt:lpstr>
      <vt:lpstr>Calibri</vt:lpstr>
      <vt:lpstr>Office Theme</vt:lpstr>
      <vt:lpstr>Gândirea logică – Măsurarea- Comparația - Conversia 2</vt:lpstr>
      <vt:lpstr>Volum</vt:lpstr>
      <vt:lpstr>Definirea volumului</vt:lpstr>
      <vt:lpstr>Volumul unui cuboid</vt:lpstr>
      <vt:lpstr>Volumul unui cub</vt:lpstr>
      <vt:lpstr>Volumul unui cilindru</vt:lpstr>
      <vt:lpstr>Volumul unei piramide</vt:lpstr>
      <vt:lpstr>Volumul unui con</vt:lpstr>
      <vt:lpstr>Volumul sferei</vt:lpstr>
      <vt:lpstr>Formule</vt:lpstr>
      <vt:lpstr>Unități de volum</vt:lpstr>
      <vt:lpstr>Unități de volum</vt:lpstr>
      <vt:lpstr>Conversia unităților de volum</vt:lpstr>
      <vt:lpstr>Transformarea metrilor cubi în litri</vt:lpstr>
      <vt:lpstr>Transformarea metrilor cubi în litri</vt:lpstr>
      <vt:lpstr>Transformarea metrilor cubi în litri</vt:lpstr>
      <vt:lpstr>Transformarea metrilor cubi în litri</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cp:keywords/>
  <dc:description/>
  <cp:lastModifiedBy>User-ITD</cp:lastModifiedBy>
  <cp:revision>35</cp:revision>
  <dcterms:created xsi:type="dcterms:W3CDTF">2016-10-07T11:12:08Z</dcterms:created>
  <dcterms:modified xsi:type="dcterms:W3CDTF">2023-01-27T15:45:57Z</dcterms:modified>
  <cp:category/>
</cp:coreProperties>
</file>