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6vq6dgPRb+wfJbMLUVb1P3BEs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7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287a2c2a5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13287a2c2a5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287a2c2a5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13287a2c2a5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287a2c2a5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13287a2c2a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287a2c2a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13287a2c2a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3287a2c2a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g13287a2c2a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3287a2c2a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g13287a2c2a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287a2c2a5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13287a2c2a5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3287a2c2a5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13287a2c2a5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11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1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2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12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3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0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it-IT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02565" marR="200025" algn="ctr">
              <a:lnSpc>
                <a:spcPct val="150000"/>
              </a:lnSpc>
              <a:spcBef>
                <a:spcPts val="1180"/>
              </a:spcBef>
              <a:spcAft>
                <a:spcPts val="0"/>
              </a:spcAft>
            </a:pPr>
            <a:r>
              <a:rPr lang="es-ES" b="1" dirty="0" err="1">
                <a:solidFill>
                  <a:srgbClr val="166C59"/>
                </a:solidFill>
              </a:rPr>
              <a:t>Concepte</a:t>
            </a:r>
            <a:r>
              <a:rPr lang="es-E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b="1" dirty="0">
                <a:solidFill>
                  <a:srgbClr val="166C59"/>
                </a:solidFill>
              </a:rPr>
              <a:t>de </a:t>
            </a:r>
            <a:r>
              <a:rPr lang="es-ES" b="1" dirty="0" err="1">
                <a:solidFill>
                  <a:srgbClr val="166C59"/>
                </a:solidFill>
              </a:rPr>
              <a:t>bază</a:t>
            </a:r>
            <a:r>
              <a:rPr lang="es-ES" b="1" dirty="0">
                <a:solidFill>
                  <a:srgbClr val="166C59"/>
                </a:solidFill>
              </a:rPr>
              <a:t> </a:t>
            </a:r>
            <a:r>
              <a:rPr lang="es-ES" b="1" dirty="0" err="1">
                <a:solidFill>
                  <a:srgbClr val="166C59"/>
                </a:solidFill>
              </a:rPr>
              <a:t>în</a:t>
            </a:r>
            <a:r>
              <a:rPr lang="es-ES" b="1" dirty="0">
                <a:solidFill>
                  <a:srgbClr val="166C59"/>
                </a:solidFill>
              </a:rPr>
              <a:t> </a:t>
            </a:r>
            <a:r>
              <a:rPr lang="es-ES" b="1" dirty="0" err="1">
                <a:solidFill>
                  <a:srgbClr val="166C59"/>
                </a:solidFill>
              </a:rPr>
              <a:t>gândirea</a:t>
            </a:r>
            <a:r>
              <a:rPr lang="es-ES" b="1" dirty="0">
                <a:solidFill>
                  <a:srgbClr val="166C59"/>
                </a:solidFill>
              </a:rPr>
              <a:t> </a:t>
            </a:r>
            <a:r>
              <a:rPr lang="es-ES" b="1" dirty="0" err="1">
                <a:solidFill>
                  <a:srgbClr val="166C59"/>
                </a:solidFill>
              </a:rPr>
              <a:t>algoritmic</a:t>
            </a:r>
            <a:r>
              <a:rPr lang="ro-RO" b="1" dirty="0">
                <a:solidFill>
                  <a:srgbClr val="166C59"/>
                </a:solidFill>
              </a:rPr>
              <a:t>ă</a:t>
            </a:r>
            <a:endParaRPr lang="en-US"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7992" y="3296975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s-E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ecvențiere</a:t>
            </a:r>
            <a:r>
              <a:rPr lang="es-E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s-E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selecție</a:t>
            </a:r>
            <a:r>
              <a:rPr lang="es-E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și</a:t>
            </a:r>
            <a:r>
              <a:rPr lang="es-E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repetare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 txBox="1">
            <a:spLocks noGrp="1"/>
          </p:cNvSpPr>
          <p:nvPr>
            <p:ph type="title"/>
          </p:nvPr>
        </p:nvSpPr>
        <p:spPr>
          <a:xfrm>
            <a:off x="457200" y="38969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166C59"/>
                </a:solidFill>
              </a:rPr>
              <a:t>Repet</a:t>
            </a:r>
            <a:r>
              <a:rPr lang="ro-RO" b="1" dirty="0">
                <a:solidFill>
                  <a:srgbClr val="166C59"/>
                </a:solidFill>
              </a:rPr>
              <a:t>area</a:t>
            </a:r>
            <a:endParaRPr b="1" dirty="0">
              <a:solidFill>
                <a:srgbClr val="166C59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9" name="Google Shape;99;p5"/>
          <p:cNvSpPr txBox="1">
            <a:spLocks noGrp="1"/>
          </p:cNvSpPr>
          <p:nvPr>
            <p:ph type="body" idx="1"/>
          </p:nvPr>
        </p:nvSpPr>
        <p:spPr>
          <a:xfrm>
            <a:off x="457200" y="1894574"/>
            <a:ext cx="8229600" cy="4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Repetarea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numită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adesea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iterație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sau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buclă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este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construcție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permite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 o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sau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un set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executată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multe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fără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fi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nevoie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le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repeți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fiecare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dată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contextul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unui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bloc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secvențiale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mod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obișnuit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există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tipuri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repetiție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controlată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numărare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numită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„for loop” din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cauza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cuvintelor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cheie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folosite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diferite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limbaje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programare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pentru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se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referi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la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acest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tip de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repetiție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), while </a:t>
            </a: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repeat-until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3287a2c2a5_0_5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en-U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</a:t>
            </a:r>
            <a:r>
              <a:rPr lang="en-U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„</a:t>
            </a:r>
            <a:r>
              <a:rPr lang="en-U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controlată</a:t>
            </a:r>
            <a:r>
              <a:rPr lang="en-U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</a:t>
            </a:r>
            <a:r>
              <a:rPr lang="en-U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numărare</a:t>
            </a:r>
            <a:r>
              <a:rPr lang="en-U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</a:t>
            </a:r>
            <a:br>
              <a:rPr lang="en-US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endParaRPr b="1" dirty="0">
              <a:solidFill>
                <a:srgbClr val="00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Google Shape;105;g13287a2c2a5_0_53"/>
          <p:cNvSpPr txBox="1">
            <a:spLocks noGrp="1"/>
          </p:cNvSpPr>
          <p:nvPr>
            <p:ph type="body" idx="1"/>
          </p:nvPr>
        </p:nvSpPr>
        <p:spPr>
          <a:xfrm>
            <a:off x="457200" y="2222416"/>
            <a:ext cx="8229600" cy="390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Repetarea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controlată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numărare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este un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tip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repetiție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permite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unui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bloc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repetat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un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predefinit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ori.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exemplu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dacă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dorim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explicăm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instrucțiunile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numărare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inversă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la 10 la 0, am putea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spune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„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scădeți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1 din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numărul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curent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10 ori la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rând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”. 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287a2c2a5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166C59"/>
                </a:solidFill>
              </a:rPr>
              <a:t>Repet</a:t>
            </a:r>
            <a:r>
              <a:rPr lang="ro-RO" b="1" dirty="0">
                <a:solidFill>
                  <a:srgbClr val="166C59"/>
                </a:solidFill>
              </a:rPr>
              <a:t>area</a:t>
            </a:r>
            <a:endParaRPr b="1" dirty="0">
              <a:solidFill>
                <a:srgbClr val="166C59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166C59"/>
                </a:solidFill>
              </a:rPr>
              <a:t>While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11" name="Google Shape;111;g13287a2c2a5_0_70"/>
          <p:cNvSpPr txBox="1">
            <a:spLocks noGrp="1"/>
          </p:cNvSpPr>
          <p:nvPr>
            <p:ph type="body" idx="1"/>
          </p:nvPr>
        </p:nvSpPr>
        <p:spPr>
          <a:xfrm>
            <a:off x="457200" y="1894575"/>
            <a:ext cx="4022700" cy="4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Spre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deosebire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controlul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numărării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while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permite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unui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bloc de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până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când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este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îndeplinită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condiție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fără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ști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prealabil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câte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ori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urmează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repetate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" name="Google Shape;112;g13287a2c2a5_0_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2150" y="2572038"/>
            <a:ext cx="4086225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287a2c2a5_0_6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s-E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Repetarea</a:t>
            </a:r>
            <a:r>
              <a:rPr lang="es-E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„</a:t>
            </a:r>
            <a:r>
              <a:rPr lang="es-E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Repeat</a:t>
            </a:r>
            <a:r>
              <a:rPr lang="es-E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b="1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until</a:t>
            </a:r>
            <a:r>
              <a:rPr lang="es-ES" b="1" dirty="0">
                <a:solidFill>
                  <a:srgbClr val="00666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 </a:t>
            </a:r>
            <a:endParaRPr b="1" dirty="0">
              <a:solidFill>
                <a:srgbClr val="00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Google Shape;118;g13287a2c2a5_0_61"/>
          <p:cNvSpPr txBox="1">
            <a:spLocks noGrp="1"/>
          </p:cNvSpPr>
          <p:nvPr>
            <p:ph type="body" idx="1"/>
          </p:nvPr>
        </p:nvSpPr>
        <p:spPr>
          <a:xfrm>
            <a:off x="457200" y="1746550"/>
            <a:ext cx="4022700" cy="4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Repetarea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Repeat</a:t>
            </a:r>
            <a:r>
              <a:rPr lang="es-ES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until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este de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fapt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un construct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foarte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asemănător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while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Singura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diferență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este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verificarea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stării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oprire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este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efectuată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după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prima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iterație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9" name="Google Shape;119;g13287a2c2a5_0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453738"/>
            <a:ext cx="4305300" cy="313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>
              <a:spcBef>
                <a:spcPts val="2400"/>
              </a:spcBef>
              <a:spcAft>
                <a:spcPts val="600"/>
              </a:spcAft>
              <a:buSzPts val="2400"/>
            </a:pPr>
            <a:r>
              <a:rPr lang="es-ES" b="1" kern="0" dirty="0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 este un </a:t>
            </a:r>
            <a:r>
              <a:rPr lang="es-ES" b="1" kern="0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Algoritm</a:t>
            </a:r>
            <a:r>
              <a:rPr lang="es-ES" b="1" kern="0" dirty="0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b="1" kern="0" dirty="0">
              <a:solidFill>
                <a:srgbClr val="00666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Google Shape;48;p2"/>
          <p:cNvSpPr txBox="1">
            <a:spLocks noGrp="1"/>
          </p:cNvSpPr>
          <p:nvPr>
            <p:ph type="body" idx="1"/>
          </p:nvPr>
        </p:nvSpPr>
        <p:spPr>
          <a:xfrm>
            <a:off x="457200" y="2120984"/>
            <a:ext cx="8229600" cy="2989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adesea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denumit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simplu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procedură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este un set de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pași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clari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bine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definiți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pot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utilizați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pentru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finaliza o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sarcină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ro-RO" b="1" dirty="0">
                <a:solidFill>
                  <a:srgbClr val="166C59"/>
                </a:solidFill>
              </a:rPr>
              <a:t>Caracteristicile unui algoritm</a:t>
            </a:r>
            <a:r>
              <a:rPr lang="it-IT" b="1" dirty="0">
                <a:solidFill>
                  <a:srgbClr val="166C59"/>
                </a:solidFill>
              </a:rPr>
              <a:t>:</a:t>
            </a:r>
            <a:br>
              <a:rPr lang="it-IT" b="1" dirty="0">
                <a:solidFill>
                  <a:srgbClr val="166C59"/>
                </a:solidFill>
              </a:rPr>
            </a:br>
            <a:r>
              <a:rPr lang="en-US" b="1" dirty="0" err="1">
                <a:solidFill>
                  <a:srgbClr val="166C59"/>
                </a:solidFill>
              </a:rPr>
              <a:t>Eficacitatea</a:t>
            </a:r>
            <a:br>
              <a:rPr lang="en-US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endParaRPr b="1" dirty="0">
              <a:solidFill>
                <a:srgbClr val="166C59"/>
              </a:solidFill>
            </a:endParaRPr>
          </a:p>
        </p:txBody>
      </p:sp>
      <p:sp>
        <p:nvSpPr>
          <p:cNvPr id="54" name="Google Shape;54;p3"/>
          <p:cNvSpPr txBox="1">
            <a:spLocks noGrp="1"/>
          </p:cNvSpPr>
          <p:nvPr>
            <p:ph type="body" idx="1"/>
          </p:nvPr>
        </p:nvSpPr>
        <p:spPr>
          <a:xfrm>
            <a:off x="457200" y="2282972"/>
            <a:ext cx="8229600" cy="3843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trebuie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fie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executabil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eficient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către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un executant;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aceasta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înseamnă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executantul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trebuie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fie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capabil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înțeleagă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descrierea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algoritmului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urmare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poată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recunoaște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limbajul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sunt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exprimați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pașii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compun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procedura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287a2c2a5_0_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ro-RO" b="1" dirty="0">
                <a:solidFill>
                  <a:srgbClr val="166C59"/>
                </a:solidFill>
              </a:rPr>
              <a:t>Caracteristicile unui algoritm</a:t>
            </a:r>
            <a:r>
              <a:rPr lang="it-IT" b="1" dirty="0">
                <a:solidFill>
                  <a:srgbClr val="166C59"/>
                </a:solidFill>
              </a:rPr>
              <a:t>:</a:t>
            </a:r>
            <a:br>
              <a:rPr lang="it-IT" b="1" dirty="0">
                <a:solidFill>
                  <a:srgbClr val="166C59"/>
                </a:solidFill>
              </a:rPr>
            </a:br>
            <a:r>
              <a:rPr lang="en-US" b="1" dirty="0" err="1">
                <a:solidFill>
                  <a:srgbClr val="166C59"/>
                </a:solidFill>
              </a:rPr>
              <a:t>Caracterul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finit</a:t>
            </a:r>
            <a:r>
              <a:rPr lang="en-US" b="1" dirty="0">
                <a:solidFill>
                  <a:srgbClr val="166C59"/>
                </a:solidFill>
              </a:rPr>
              <a:t> al </a:t>
            </a:r>
            <a:r>
              <a:rPr lang="en-US" b="1" dirty="0" err="1">
                <a:solidFill>
                  <a:srgbClr val="166C59"/>
                </a:solidFill>
              </a:rPr>
              <a:t>expresiei</a:t>
            </a:r>
            <a:br>
              <a:rPr lang="en-US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0" name="Google Shape;60;g13287a2c2a5_0_8"/>
          <p:cNvSpPr txBox="1">
            <a:spLocks noGrp="1"/>
          </p:cNvSpPr>
          <p:nvPr>
            <p:ph type="body" idx="1"/>
          </p:nvPr>
        </p:nvSpPr>
        <p:spPr>
          <a:xfrm>
            <a:off x="457200" y="2476752"/>
            <a:ext cx="8229600" cy="3649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Procedura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descrisă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un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trebuie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articulată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într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-un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finit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3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</a:t>
            </a:r>
            <a:r>
              <a:rPr lang="es-E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3287a2c2a5_0_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ro-RO" b="1" dirty="0">
                <a:solidFill>
                  <a:srgbClr val="166C59"/>
                </a:solidFill>
              </a:rPr>
              <a:t>Caracteristicile unui algoritm</a:t>
            </a:r>
            <a:r>
              <a:rPr lang="it-IT" b="1" dirty="0">
                <a:solidFill>
                  <a:srgbClr val="166C59"/>
                </a:solidFill>
              </a:rPr>
              <a:t>:</a:t>
            </a:r>
            <a:br>
              <a:rPr lang="it-IT" b="1" dirty="0">
                <a:solidFill>
                  <a:srgbClr val="166C59"/>
                </a:solidFill>
              </a:rPr>
            </a:br>
            <a:r>
              <a:rPr lang="en-US" b="1" dirty="0" err="1">
                <a:solidFill>
                  <a:srgbClr val="166C59"/>
                </a:solidFill>
              </a:rPr>
              <a:t>Caracterul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finit</a:t>
            </a:r>
            <a:r>
              <a:rPr lang="en-US" b="1" dirty="0">
                <a:solidFill>
                  <a:srgbClr val="166C59"/>
                </a:solidFill>
              </a:rPr>
              <a:t> al </a:t>
            </a:r>
            <a:r>
              <a:rPr lang="en-US" b="1" dirty="0" err="1">
                <a:solidFill>
                  <a:srgbClr val="166C59"/>
                </a:solidFill>
              </a:rPr>
              <a:t>calculului</a:t>
            </a:r>
            <a:br>
              <a:rPr lang="en-US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6" name="Google Shape;66;g13287a2c2a5_0_13"/>
          <p:cNvSpPr txBox="1">
            <a:spLocks noGrp="1"/>
          </p:cNvSpPr>
          <p:nvPr>
            <p:ph type="body" idx="1"/>
          </p:nvPr>
        </p:nvSpPr>
        <p:spPr>
          <a:xfrm>
            <a:off x="457200" y="2404084"/>
            <a:ext cx="8229600" cy="3721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Similar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caracterul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finit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al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expresiei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trebuie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întotdeauna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caracterizat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printr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-un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număr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finit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pași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execuție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Cu alte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cuvinte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trebuie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specifice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întotdeauna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condiție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pentru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se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încheie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execuția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3287a2c2a5_0_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ro-RO" b="1" dirty="0">
                <a:solidFill>
                  <a:srgbClr val="166C59"/>
                </a:solidFill>
              </a:rPr>
              <a:t>Caracteristicile unui algoritm</a:t>
            </a:r>
            <a:r>
              <a:rPr lang="it-IT" b="1" dirty="0">
                <a:solidFill>
                  <a:srgbClr val="166C59"/>
                </a:solidFill>
              </a:rPr>
              <a:t>: </a:t>
            </a:r>
            <a:br>
              <a:rPr lang="it-IT" b="1" dirty="0">
                <a:solidFill>
                  <a:srgbClr val="166C59"/>
                </a:solidFill>
              </a:rPr>
            </a:br>
            <a:r>
              <a:rPr lang="en-US" b="1" dirty="0" err="1">
                <a:solidFill>
                  <a:srgbClr val="166C59"/>
                </a:solidFill>
              </a:rPr>
              <a:t>Determinismul</a:t>
            </a:r>
            <a:br>
              <a:rPr lang="en-US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2" name="Google Shape;72;g13287a2c2a5_0_22"/>
          <p:cNvSpPr txBox="1">
            <a:spLocks noGrp="1"/>
          </p:cNvSpPr>
          <p:nvPr>
            <p:ph type="body" idx="1"/>
          </p:nvPr>
        </p:nvSpPr>
        <p:spPr>
          <a:xfrm>
            <a:off x="457200" y="2367750"/>
            <a:ext cx="8229600" cy="375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trebuie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fie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determinist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ceea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ce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înseamnă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aplicarea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aceluiași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la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același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set de date de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intrare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va produce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întotdeauna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aceleași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rezultate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ieșire</a:t>
            </a:r>
            <a:r>
              <a:rPr lang="es-E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dirty="0">
              <a:effectLst/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en-US" b="1" kern="0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Secvenţierea</a:t>
            </a:r>
            <a:br>
              <a:rPr lang="en-US" b="1" kern="0" dirty="0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b="1" dirty="0">
              <a:solidFill>
                <a:srgbClr val="00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Google Shape;78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215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Secvențierea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înseamnă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definirea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unei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ordini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pentru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instrucțiunile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fac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parte din </a:t>
            </a:r>
            <a:r>
              <a:rPr lang="es-ES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algoritm</a:t>
            </a:r>
            <a:r>
              <a:rPr lang="es-E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9" name="Google Shape;7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5200" y="1178650"/>
            <a:ext cx="4021600" cy="521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287a2c2a5_0_3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166C59"/>
              </a:buClr>
            </a:pPr>
            <a:r>
              <a:rPr lang="en-US" b="1" kern="0" dirty="0" err="1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Selecţia</a:t>
            </a:r>
            <a:br>
              <a:rPr lang="en-US" b="1" kern="0" dirty="0">
                <a:solidFill>
                  <a:srgbClr val="0066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b="1" dirty="0">
              <a:solidFill>
                <a:srgbClr val="00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Google Shape;85;g13287a2c2a5_0_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215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Selecția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este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constructul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permite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definim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diferite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căi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„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execuție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alegem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una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degrabă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decât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alta,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în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funcție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verificarea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unei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anumite</a:t>
            </a: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condiții</a:t>
            </a:r>
            <a:endParaRPr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6" name="Google Shape;86;g13287a2c2a5_0_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6300" y="1457113"/>
            <a:ext cx="4360500" cy="4388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287a2c2a5_0_4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006666"/>
                </a:solidFill>
              </a:rPr>
              <a:t>Secvențierea</a:t>
            </a:r>
            <a:endParaRPr b="1" dirty="0">
              <a:solidFill>
                <a:srgbClr val="006666"/>
              </a:solidFill>
            </a:endParaRPr>
          </a:p>
        </p:txBody>
      </p:sp>
      <p:sp>
        <p:nvSpPr>
          <p:cNvPr id="92" name="Google Shape;92;g13287a2c2a5_0_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215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it-IT" dirty="0"/>
              <a:t>Secvențierea înseamnă definirea unei ordini pentru instrucțiunile care fac parte din algoritm.</a:t>
            </a:r>
            <a:endParaRPr dirty="0"/>
          </a:p>
        </p:txBody>
      </p:sp>
      <p:pic>
        <p:nvPicPr>
          <p:cNvPr id="93" name="Google Shape;93;g13287a2c2a5_0_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5200" y="1178650"/>
            <a:ext cx="4021600" cy="521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494</Words>
  <Application>Microsoft Office PowerPoint</Application>
  <PresentationFormat>On-screen Show (4:3)</PresentationFormat>
  <Paragraphs>27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Tahoma</vt:lpstr>
      <vt:lpstr>Times New Roman</vt:lpstr>
      <vt:lpstr>Office Theme</vt:lpstr>
      <vt:lpstr>Concepte de bază în gândirea algoritmică</vt:lpstr>
      <vt:lpstr>Ce este un Algoritm?</vt:lpstr>
      <vt:lpstr>Caracteristicile unui algoritm: Eficacitatea </vt:lpstr>
      <vt:lpstr>Caracteristicile unui algoritm: Caracterul finit al expresiei </vt:lpstr>
      <vt:lpstr>Caracteristicile unui algoritm: Caracterul finit al calculului </vt:lpstr>
      <vt:lpstr>Caracteristicile unui algoritm:  Determinismul </vt:lpstr>
      <vt:lpstr>Secvenţierea </vt:lpstr>
      <vt:lpstr>Selecţia </vt:lpstr>
      <vt:lpstr>Secvențierea</vt:lpstr>
      <vt:lpstr>Repetarea </vt:lpstr>
      <vt:lpstr>Repetare „controlată prin numărare” </vt:lpstr>
      <vt:lpstr>Repetarea While</vt:lpstr>
      <vt:lpstr>Repetarea „Repeat until”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Concepte de bază în gândirea algoritmică</dc:title>
  <dc:creator>PC</dc:creator>
  <cp:lastModifiedBy>Ioana-Alina Zidaru</cp:lastModifiedBy>
  <cp:revision>2</cp:revision>
  <dcterms:created xsi:type="dcterms:W3CDTF">2016-10-07T11:12:08Z</dcterms:created>
  <dcterms:modified xsi:type="dcterms:W3CDTF">2023-01-27T21:09:21Z</dcterms:modified>
</cp:coreProperties>
</file>