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68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 dirty="0"/>
              <a:t>Rapoarte și proporții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 err="1"/>
                  <a:t>Raportul</a:t>
                </a:r>
                <a:r>
                  <a:rPr lang="en-US" sz="2400" dirty="0"/>
                  <a:t>:</a:t>
                </a:r>
              </a:p>
              <a:p>
                <a:r>
                  <a:rPr lang="en-US" sz="2400" dirty="0" err="1"/>
                  <a:t>Prin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raportul</a:t>
                </a:r>
                <a:r>
                  <a:rPr lang="en-US" sz="2400" dirty="0"/>
                  <a:t> </a:t>
                </a:r>
                <a:r>
                  <a:rPr lang="en-US" sz="2400" dirty="0" err="1"/>
                  <a:t>numerelor</a:t>
                </a:r>
                <a:r>
                  <a:rPr lang="en-US" sz="2400" dirty="0"/>
                  <a:t> </a:t>
                </a:r>
                <a:r>
                  <a:rPr lang="ro-RO" sz="2400" dirty="0"/>
                  <a:t>a și b, b≠0 se înțelege numărul rațional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o-RO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ro-RO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ro-RO" sz="2400" dirty="0"/>
                  <a:t>.</a:t>
                </a:r>
              </a:p>
              <a:p>
                <a:r>
                  <a:rPr lang="en-US" sz="2400" dirty="0" err="1"/>
                  <a:t>Valoarea</a:t>
                </a:r>
                <a:r>
                  <a:rPr lang="en-US" sz="2400" dirty="0"/>
                  <a:t> </a:t>
                </a:r>
                <a:r>
                  <a:rPr lang="en-US" sz="2400" dirty="0" err="1"/>
                  <a:t>unui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raport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o-RO" sz="240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ro-RO" sz="240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ro-RO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err="1"/>
                  <a:t>este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numărul</a:t>
                </a:r>
                <a:r>
                  <a:rPr lang="en-US" sz="2400" dirty="0"/>
                  <a:t> </a:t>
                </a:r>
                <a:r>
                  <a:rPr lang="ro-RO" sz="2400" dirty="0"/>
                  <a:t>c </a:t>
                </a:r>
                <a:r>
                  <a:rPr lang="en-US" sz="2400" dirty="0"/>
                  <a:t>care se </a:t>
                </a:r>
                <a:r>
                  <a:rPr lang="en-US" sz="2400" dirty="0" err="1"/>
                  <a:t>obţine</a:t>
                </a:r>
                <a:r>
                  <a:rPr lang="en-US" sz="2400" dirty="0"/>
                  <a:t> din </a:t>
                </a:r>
                <a:r>
                  <a:rPr lang="en-US" sz="2400" dirty="0" err="1"/>
                  <a:t>relaţia</a:t>
                </a:r>
                <a:r>
                  <a:rPr lang="ro-RO" sz="2400" dirty="0"/>
                  <a:t> c=a</a:t>
                </a:r>
                <a:r>
                  <a:rPr lang="en-US" sz="2400" dirty="0"/>
                  <a:t>:b.</a:t>
                </a:r>
              </a:p>
              <a:p>
                <a:pPr marL="0" indent="0">
                  <a:buNone/>
                </a:pPr>
                <a:r>
                  <a:rPr lang="en-US" sz="2400" dirty="0" err="1"/>
                  <a:t>Exemplu</a:t>
                </a:r>
                <a:r>
                  <a:rPr lang="en-US" sz="2400" dirty="0"/>
                  <a:t>:</a:t>
                </a:r>
                <a:endParaRPr lang="ro-RO" sz="2400" dirty="0"/>
              </a:p>
              <a:p>
                <a:r>
                  <a:rPr lang="en-US" sz="2400" dirty="0" err="1"/>
                  <a:t>Ȋntr</a:t>
                </a:r>
                <a:r>
                  <a:rPr lang="en-US" sz="2400" dirty="0"/>
                  <a:t>-o </a:t>
                </a:r>
                <a:r>
                  <a:rPr lang="en-US" sz="2400" dirty="0" err="1"/>
                  <a:t>clasă</a:t>
                </a:r>
                <a:r>
                  <a:rPr lang="en-US" sz="2400" dirty="0"/>
                  <a:t> </a:t>
                </a:r>
                <a:r>
                  <a:rPr lang="en-US" sz="2400" dirty="0" err="1"/>
                  <a:t>sunt</a:t>
                </a:r>
                <a:r>
                  <a:rPr lang="en-US" sz="2400" dirty="0"/>
                  <a:t> 12 fete </a:t>
                </a:r>
                <a:r>
                  <a:rPr lang="en-US" sz="2400" dirty="0" err="1"/>
                  <a:t>şi</a:t>
                </a:r>
                <a:r>
                  <a:rPr lang="en-US" sz="2400" dirty="0"/>
                  <a:t> 16 </a:t>
                </a:r>
                <a:r>
                  <a:rPr lang="en-US" sz="2400" dirty="0" err="1"/>
                  <a:t>băieţi</a:t>
                </a:r>
                <a:r>
                  <a:rPr lang="en-US" sz="2400" dirty="0"/>
                  <a:t>. </a:t>
                </a:r>
                <a:r>
                  <a:rPr lang="en-US" sz="2400" dirty="0" err="1"/>
                  <a:t>Spunem</a:t>
                </a:r>
                <a:r>
                  <a:rPr lang="en-US" sz="2400" dirty="0"/>
                  <a:t> </a:t>
                </a:r>
                <a:r>
                  <a:rPr lang="en-US" sz="2400" dirty="0" err="1"/>
                  <a:t>că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raportul</a:t>
                </a:r>
                <a:r>
                  <a:rPr lang="en-US" sz="2400" dirty="0"/>
                  <a:t> </a:t>
                </a:r>
                <a:r>
                  <a:rPr lang="en-US" sz="2400" dirty="0" err="1"/>
                  <a:t>dintre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numărul</a:t>
                </a:r>
                <a:r>
                  <a:rPr lang="en-US" sz="2400" dirty="0"/>
                  <a:t> </a:t>
                </a:r>
                <a:r>
                  <a:rPr lang="en-US" sz="2400" dirty="0" err="1"/>
                  <a:t>fetelor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şi</a:t>
                </a:r>
                <a:r>
                  <a:rPr lang="en-US" sz="2400" dirty="0"/>
                  <a:t> </a:t>
                </a:r>
                <a:r>
                  <a:rPr lang="en-US" sz="2400" dirty="0" err="1"/>
                  <a:t>cel</a:t>
                </a:r>
                <a:r>
                  <a:rPr lang="en-US" sz="2400" dirty="0"/>
                  <a:t> al </a:t>
                </a:r>
                <a:r>
                  <a:rPr lang="en-US" sz="2400" dirty="0" err="1"/>
                  <a:t>băieţilor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este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egal</a:t>
                </a:r>
                <a:r>
                  <a:rPr lang="en-US" sz="2400" dirty="0"/>
                  <a:t> cu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ro-RO" sz="24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. </a:t>
                </a:r>
                <a:r>
                  <a:rPr lang="en-US" sz="2400" dirty="0" err="1"/>
                  <a:t>Valoarea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raportului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este</a:t>
                </a:r>
                <a:r>
                  <a:rPr lang="en-US" sz="2400" dirty="0"/>
                  <a:t> 12:16=0,75.</a:t>
                </a:r>
              </a:p>
              <a:p>
                <a:endParaRPr lang="ro-RO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1078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Raportul </a:t>
                </a:r>
                <a:r>
                  <a:rPr lang="en-US" dirty="0" err="1"/>
                  <a:t>procentual</a:t>
                </a:r>
                <a:r>
                  <a:rPr lang="en-US" dirty="0"/>
                  <a:t> </a:t>
                </a:r>
                <a:r>
                  <a:rPr lang="en-US" dirty="0" err="1"/>
                  <a:t>este</a:t>
                </a:r>
                <a:r>
                  <a:rPr lang="en-US" dirty="0"/>
                  <a:t> un </a:t>
                </a:r>
                <a:r>
                  <a:rPr lang="en-US" dirty="0" err="1"/>
                  <a:t>raport</a:t>
                </a:r>
                <a:r>
                  <a:rPr lang="en-US" dirty="0"/>
                  <a:t> de forma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dirty="0"/>
                  <a:t> care se </a:t>
                </a:r>
                <a:r>
                  <a:rPr lang="en-US" dirty="0" err="1"/>
                  <a:t>notează</a:t>
                </a:r>
                <a:r>
                  <a:rPr lang="en-US" dirty="0"/>
                  <a:t> p%.</a:t>
                </a:r>
                <a:endParaRPr lang="ro-RO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Exemplu</a:t>
                </a:r>
                <a:r>
                  <a:rPr lang="en-US" dirty="0"/>
                  <a:t>: </a:t>
                </a:r>
                <a:endParaRPr lang="ro-RO" dirty="0"/>
              </a:p>
              <a:p>
                <a:r>
                  <a:rPr lang="en-US" dirty="0" err="1"/>
                  <a:t>Preţul</a:t>
                </a:r>
                <a:r>
                  <a:rPr lang="en-US" dirty="0"/>
                  <a:t> initial al </a:t>
                </a:r>
                <a:r>
                  <a:rPr lang="en-US" dirty="0" err="1"/>
                  <a:t>unui</a:t>
                </a:r>
                <a:r>
                  <a:rPr lang="en-US" dirty="0"/>
                  <a:t> </a:t>
                </a:r>
                <a:r>
                  <a:rPr lang="en-US" dirty="0" err="1"/>
                  <a:t>obiect</a:t>
                </a:r>
                <a:r>
                  <a:rPr lang="en-US" dirty="0"/>
                  <a:t> </a:t>
                </a:r>
                <a:r>
                  <a:rPr lang="en-US" dirty="0" err="1"/>
                  <a:t>este</a:t>
                </a:r>
                <a:r>
                  <a:rPr lang="en-US" dirty="0"/>
                  <a:t> de 600 lei. </a:t>
                </a:r>
                <a:r>
                  <a:rPr lang="en-US" dirty="0" err="1"/>
                  <a:t>Acesta</a:t>
                </a:r>
                <a:r>
                  <a:rPr lang="en-US" dirty="0"/>
                  <a:t> se </a:t>
                </a:r>
                <a:r>
                  <a:rPr lang="en-US" dirty="0" err="1"/>
                  <a:t>scumpeşte</a:t>
                </a:r>
                <a:r>
                  <a:rPr lang="en-US" dirty="0"/>
                  <a:t> cu 30%. Care </a:t>
                </a:r>
                <a:r>
                  <a:rPr lang="en-US" dirty="0" err="1"/>
                  <a:t>este</a:t>
                </a:r>
                <a:r>
                  <a:rPr lang="en-US" dirty="0"/>
                  <a:t> </a:t>
                </a:r>
                <a:r>
                  <a:rPr lang="en-US" dirty="0" err="1"/>
                  <a:t>noul</a:t>
                </a:r>
                <a:r>
                  <a:rPr lang="en-US" dirty="0"/>
                  <a:t> </a:t>
                </a:r>
                <a:r>
                  <a:rPr lang="en-US" dirty="0" err="1"/>
                  <a:t>preţ</a:t>
                </a:r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ro-RO" dirty="0"/>
              </a:p>
              <a:p>
                <a:endParaRPr lang="ro-RO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89" t="-270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466" y="3320257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b="1" dirty="0"/>
                  <a:t>PROPORŢII</a:t>
                </a:r>
                <a:endParaRPr lang="ro-RO" sz="2400" b="1" dirty="0"/>
              </a:p>
              <a:p>
                <a:r>
                  <a:rPr lang="en-US" sz="2400" dirty="0" err="1"/>
                  <a:t>Egalitatea</a:t>
                </a:r>
                <a:r>
                  <a:rPr lang="en-US" sz="2400" dirty="0"/>
                  <a:t> a </a:t>
                </a:r>
                <a:r>
                  <a:rPr lang="en-US" sz="2400" dirty="0" err="1"/>
                  <a:t>două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rapoarte</a:t>
                </a:r>
                <a:r>
                  <a:rPr lang="en-US" sz="2400" dirty="0"/>
                  <a:t> se </a:t>
                </a:r>
                <a:r>
                  <a:rPr lang="en-US" sz="2400" dirty="0" err="1"/>
                  <a:t>numeşte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proporţie</a:t>
                </a:r>
                <a:r>
                  <a:rPr lang="en-US" sz="2400" dirty="0"/>
                  <a:t>.</a:t>
                </a:r>
                <a:endParaRPr lang="ro-RO" sz="2400" dirty="0"/>
              </a:p>
              <a:p>
                <a:r>
                  <a:rPr lang="en-US" sz="2400" dirty="0" err="1"/>
                  <a:t>Dacă</a:t>
                </a:r>
                <a:r>
                  <a:rPr lang="en-US" sz="2400" dirty="0"/>
                  <a:t> </a:t>
                </a:r>
                <a:r>
                  <a:rPr lang="en-US" sz="2400" dirty="0" err="1"/>
                  <a:t>rapoartele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ro-RO" sz="2400" dirty="0"/>
                  <a:t>și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ro-RO" sz="2400" dirty="0"/>
                  <a:t>, </a:t>
                </a:r>
                <a:r>
                  <a:rPr lang="en-US" sz="2400" dirty="0"/>
                  <a:t>au </a:t>
                </a:r>
                <a:r>
                  <a:rPr lang="en-US" sz="2400" dirty="0" err="1"/>
                  <a:t>aceeaşi</a:t>
                </a:r>
                <a:r>
                  <a:rPr lang="en-US" sz="2400" dirty="0"/>
                  <a:t> </a:t>
                </a:r>
                <a:r>
                  <a:rPr lang="en-US" sz="2400" dirty="0" err="1"/>
                  <a:t>valoare</a:t>
                </a:r>
                <a:r>
                  <a:rPr lang="en-US" sz="2400" dirty="0"/>
                  <a:t>, </a:t>
                </a:r>
                <a:r>
                  <a:rPr lang="en-US" sz="2400" dirty="0" err="1"/>
                  <a:t>ele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formează</a:t>
                </a:r>
                <a:r>
                  <a:rPr lang="en-US" sz="2400" dirty="0"/>
                  <a:t> </a:t>
                </a:r>
                <a:r>
                  <a:rPr lang="en-US" sz="2400" dirty="0" err="1"/>
                  <a:t>proporţia</a:t>
                </a:r>
                <a:r>
                  <a:rPr lang="en-US" sz="2400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2400" dirty="0"/>
                  <a:t> </a:t>
                </a:r>
                <a:r>
                  <a:rPr lang="ro-RO" sz="2400" dirty="0"/>
                  <a:t>=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o-RO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ro-RO" sz="2400" dirty="0"/>
                  <a:t>, </a:t>
                </a:r>
                <a:r>
                  <a:rPr lang="en-US" sz="2400" dirty="0" err="1"/>
                  <a:t>iar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numerele</a:t>
                </a:r>
                <a:r>
                  <a:rPr lang="en-US" sz="2400" dirty="0"/>
                  <a:t> a, b, c, d se </a:t>
                </a:r>
                <a:r>
                  <a:rPr lang="en-US" sz="2400" dirty="0" err="1"/>
                  <a:t>numesc</a:t>
                </a:r>
                <a:r>
                  <a:rPr lang="en-US" sz="2400" dirty="0"/>
                  <a:t> </a:t>
                </a:r>
                <a:r>
                  <a:rPr lang="en-US" sz="2400" dirty="0" err="1"/>
                  <a:t>termenii</a:t>
                </a:r>
                <a:r>
                  <a:rPr lang="en-US" sz="2400" dirty="0"/>
                  <a:t> </a:t>
                </a:r>
                <a:r>
                  <a:rPr lang="en-US" sz="2400" dirty="0" err="1"/>
                  <a:t>proporţiei</a:t>
                </a:r>
                <a:r>
                  <a:rPr lang="en-US" sz="2400" dirty="0"/>
                  <a:t>.</a:t>
                </a:r>
                <a:endParaRPr lang="ro-RO" sz="2400" dirty="0"/>
              </a:p>
              <a:p>
                <a:r>
                  <a:rPr lang="en-US" sz="2400" dirty="0" err="1"/>
                  <a:t>Termenii</a:t>
                </a:r>
                <a:r>
                  <a:rPr lang="en-US" sz="2400" dirty="0"/>
                  <a:t> a </a:t>
                </a:r>
                <a:r>
                  <a:rPr lang="en-US" sz="2400" dirty="0" err="1"/>
                  <a:t>şi</a:t>
                </a:r>
                <a:r>
                  <a:rPr lang="en-US" sz="2400" dirty="0"/>
                  <a:t> d se </a:t>
                </a:r>
                <a:r>
                  <a:rPr lang="en-US" sz="2400" dirty="0" err="1"/>
                  <a:t>numesc</a:t>
                </a:r>
                <a:r>
                  <a:rPr lang="en-US" sz="2400" dirty="0"/>
                  <a:t> extreme, </a:t>
                </a:r>
                <a:r>
                  <a:rPr lang="en-US" sz="2400" dirty="0" err="1"/>
                  <a:t>iar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termenii</a:t>
                </a:r>
                <a:r>
                  <a:rPr lang="en-US" sz="2400" dirty="0"/>
                  <a:t> b </a:t>
                </a:r>
                <a:r>
                  <a:rPr lang="en-US" sz="2400" dirty="0" err="1"/>
                  <a:t>şi</a:t>
                </a:r>
                <a:r>
                  <a:rPr lang="en-US" sz="2400" dirty="0"/>
                  <a:t> d se </a:t>
                </a:r>
                <a:r>
                  <a:rPr lang="en-US" sz="2400" dirty="0" err="1"/>
                  <a:t>numesc</a:t>
                </a:r>
                <a:r>
                  <a:rPr lang="en-US" sz="2400" dirty="0"/>
                  <a:t> </a:t>
                </a:r>
                <a:r>
                  <a:rPr lang="en-US" sz="2400" dirty="0" err="1"/>
                  <a:t>mezi</a:t>
                </a:r>
                <a:r>
                  <a:rPr lang="en-US" sz="2400" dirty="0"/>
                  <a:t>.</a:t>
                </a:r>
                <a:endParaRPr lang="ro-RO" sz="2400" dirty="0"/>
              </a:p>
              <a:p>
                <a:pPr marL="0" indent="0">
                  <a:buNone/>
                </a:pPr>
                <a:r>
                  <a:rPr lang="en-US" sz="2400" dirty="0" err="1"/>
                  <a:t>Exemplu</a:t>
                </a:r>
                <a:r>
                  <a:rPr lang="en-US" sz="2400" dirty="0"/>
                  <a:t>:</a:t>
                </a:r>
                <a:endParaRPr lang="ro-RO" sz="2400" dirty="0"/>
              </a:p>
              <a:p>
                <a:pPr marL="0" indent="0">
                  <a:buNone/>
                </a:pPr>
                <a:endParaRPr lang="ro-RO" sz="2400" dirty="0"/>
              </a:p>
              <a:p>
                <a:pPr marL="0" indent="0">
                  <a:buNone/>
                </a:pPr>
                <a:r>
                  <a:rPr lang="en-US" sz="2400" dirty="0" err="1"/>
                  <a:t>Proprietatea</a:t>
                </a:r>
                <a:r>
                  <a:rPr lang="en-US" sz="2400" dirty="0"/>
                  <a:t> fundamental a </a:t>
                </a:r>
                <a:r>
                  <a:rPr lang="en-US" sz="2400" dirty="0" err="1"/>
                  <a:t>proporţiei</a:t>
                </a:r>
                <a:r>
                  <a:rPr lang="en-US" sz="2400" dirty="0"/>
                  <a:t>: </a:t>
                </a:r>
                <a:r>
                  <a:rPr lang="en-US" sz="2400" dirty="0" err="1"/>
                  <a:t>Ȋntr</a:t>
                </a:r>
                <a:r>
                  <a:rPr lang="en-US" sz="2400" dirty="0"/>
                  <a:t>-o </a:t>
                </a:r>
                <a:r>
                  <a:rPr lang="en-US" sz="2400" dirty="0" err="1"/>
                  <a:t>proporţie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produsul</a:t>
                </a:r>
                <a:r>
                  <a:rPr lang="en-US" sz="2400" dirty="0"/>
                  <a:t> </a:t>
                </a:r>
                <a:r>
                  <a:rPr lang="en-US" sz="2400" dirty="0" err="1"/>
                  <a:t>mezilor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este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egal</a:t>
                </a:r>
                <a:r>
                  <a:rPr lang="en-US" sz="2400" dirty="0"/>
                  <a:t> cu </a:t>
                </a:r>
                <a:r>
                  <a:rPr lang="en-US" sz="2400" dirty="0" err="1"/>
                  <a:t>produsul</a:t>
                </a:r>
                <a:r>
                  <a:rPr lang="en-US" sz="2400" dirty="0"/>
                  <a:t> </a:t>
                </a:r>
                <a:r>
                  <a:rPr lang="en-US" sz="2400" dirty="0" err="1"/>
                  <a:t>extremilor</a:t>
                </a:r>
                <a:r>
                  <a:rPr lang="en-US" sz="2400" dirty="0"/>
                  <a:t>.</a:t>
                </a:r>
                <a:endParaRPr lang="ro-RO" sz="2400" dirty="0"/>
              </a:p>
              <a:p>
                <a:pPr marL="0" indent="0">
                  <a:buNone/>
                </a:pPr>
                <a:endParaRPr lang="ro-RO" sz="2400" dirty="0"/>
              </a:p>
              <a:p>
                <a:endParaRPr lang="ro-RO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63" y="3394805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3089" y="5328904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err="1"/>
              <a:t>Proporţii</a:t>
            </a:r>
            <a:r>
              <a:rPr lang="en-US" sz="2800" b="1" dirty="0"/>
              <a:t> derivate</a:t>
            </a:r>
            <a:endParaRPr lang="ro-RO" sz="2800" b="1" dirty="0"/>
          </a:p>
          <a:p>
            <a:pPr lvl="0"/>
            <a:r>
              <a:rPr lang="en-US" sz="2800" dirty="0"/>
              <a:t>Se </a:t>
            </a:r>
            <a:r>
              <a:rPr lang="en-US" sz="2800" dirty="0" err="1"/>
              <a:t>schimba</a:t>
            </a:r>
            <a:r>
              <a:rPr lang="en-US" sz="2800" dirty="0"/>
              <a:t> </a:t>
            </a:r>
            <a:r>
              <a:rPr lang="en-US" sz="2800" dirty="0" err="1"/>
              <a:t>mezii</a:t>
            </a:r>
            <a:r>
              <a:rPr lang="en-US" sz="2800" dirty="0"/>
              <a:t> </a:t>
            </a:r>
            <a:r>
              <a:rPr lang="en-US" sz="2800" dirty="0" err="1"/>
              <a:t>sau</a:t>
            </a:r>
            <a:r>
              <a:rPr lang="en-US" sz="2800" dirty="0"/>
              <a:t> </a:t>
            </a:r>
            <a:r>
              <a:rPr lang="en-US" sz="2800" dirty="0" err="1"/>
              <a:t>extremii</a:t>
            </a:r>
            <a:r>
              <a:rPr lang="en-US" sz="2800" dirty="0"/>
              <a:t> </a:t>
            </a:r>
            <a:r>
              <a:rPr lang="en-US" sz="2800" dirty="0" err="1"/>
              <a:t>intre</a:t>
            </a:r>
            <a:r>
              <a:rPr lang="en-US" sz="2800" dirty="0"/>
              <a:t> </a:t>
            </a:r>
            <a:r>
              <a:rPr lang="en-US" sz="2800" dirty="0" err="1"/>
              <a:t>ei</a:t>
            </a:r>
            <a:r>
              <a:rPr lang="en-US" sz="2800" dirty="0"/>
              <a:t>.</a:t>
            </a:r>
            <a:endParaRPr lang="ro-RO" sz="2800" dirty="0"/>
          </a:p>
          <a:p>
            <a:pPr lvl="0"/>
            <a:r>
              <a:rPr lang="en-US" sz="2800" dirty="0"/>
              <a:t>Se </a:t>
            </a:r>
            <a:r>
              <a:rPr lang="en-US" sz="2800" dirty="0" err="1"/>
              <a:t>inversează</a:t>
            </a:r>
            <a:r>
              <a:rPr lang="en-US" sz="2800" dirty="0"/>
              <a:t> </a:t>
            </a:r>
            <a:r>
              <a:rPr lang="en-US" sz="2800" dirty="0" err="1"/>
              <a:t>rapoartele</a:t>
            </a:r>
            <a:endParaRPr lang="ro-RO" sz="2800" dirty="0"/>
          </a:p>
          <a:p>
            <a:pPr lvl="0"/>
            <a:r>
              <a:rPr lang="en-US" sz="2800" dirty="0"/>
              <a:t>Se </a:t>
            </a:r>
            <a:r>
              <a:rPr lang="en-US" sz="2800" dirty="0" err="1"/>
              <a:t>consideră</a:t>
            </a:r>
            <a:r>
              <a:rPr lang="en-US" sz="2800" dirty="0"/>
              <a:t> </a:t>
            </a:r>
            <a:r>
              <a:rPr lang="en-US" sz="2800" dirty="0" err="1"/>
              <a:t>numerele</a:t>
            </a:r>
            <a:r>
              <a:rPr lang="en-US" sz="2800" dirty="0"/>
              <a:t> </a:t>
            </a:r>
            <a:r>
              <a:rPr lang="en-US" sz="2800" dirty="0" err="1"/>
              <a:t>raţionale</a:t>
            </a:r>
            <a:r>
              <a:rPr lang="en-US" sz="2800" dirty="0"/>
              <a:t>  </a:t>
            </a:r>
            <a:r>
              <a:rPr lang="ro-RO" sz="2800" dirty="0"/>
              <a:t>a,b,c,d, k, cu b,d,k≠0, </a:t>
            </a:r>
            <a:r>
              <a:rPr lang="en-US" sz="2800" dirty="0" err="1"/>
              <a:t>astfel</a:t>
            </a:r>
            <a:r>
              <a:rPr lang="en-US" sz="2800" dirty="0"/>
              <a:t> </a:t>
            </a:r>
            <a:r>
              <a:rPr lang="en-US" sz="2800" dirty="0" err="1"/>
              <a:t>încât</a:t>
            </a:r>
            <a:r>
              <a:rPr lang="en-US" sz="2800" dirty="0"/>
              <a:t> </a:t>
            </a:r>
            <a:r>
              <a:rPr lang="en-US" sz="2800" dirty="0" err="1"/>
              <a:t>să</a:t>
            </a:r>
            <a:r>
              <a:rPr lang="en-US" sz="2800" dirty="0"/>
              <a:t> </a:t>
            </a:r>
            <a:r>
              <a:rPr lang="en-US" sz="2800" dirty="0" err="1"/>
              <a:t>avem</a:t>
            </a:r>
            <a:r>
              <a:rPr lang="en-US" sz="2800" dirty="0"/>
              <a:t> </a:t>
            </a:r>
            <a:r>
              <a:rPr lang="en-US" sz="2800" dirty="0" err="1"/>
              <a:t>proporţia</a:t>
            </a:r>
            <a:r>
              <a:rPr lang="ro-RO" sz="2800" dirty="0"/>
              <a:t>:</a:t>
            </a:r>
          </a:p>
          <a:p>
            <a:pPr marL="0" lvl="0" indent="0">
              <a:buNone/>
            </a:pPr>
            <a:endParaRPr lang="ro-RO" sz="2800" dirty="0"/>
          </a:p>
          <a:p>
            <a:r>
              <a:rPr lang="en-US" sz="2800" dirty="0" err="1"/>
              <a:t>Putem</a:t>
            </a:r>
            <a:r>
              <a:rPr lang="en-US" sz="2800" dirty="0"/>
              <a:t> </a:t>
            </a:r>
            <a:r>
              <a:rPr lang="en-US" sz="2800" dirty="0" err="1"/>
              <a:t>obţine</a:t>
            </a:r>
            <a:r>
              <a:rPr lang="en-US" sz="2800" dirty="0"/>
              <a:t> </a:t>
            </a:r>
            <a:r>
              <a:rPr lang="en-US" sz="2800" dirty="0" err="1"/>
              <a:t>proporţiile</a:t>
            </a:r>
            <a:r>
              <a:rPr lang="en-US" sz="2800" dirty="0"/>
              <a:t> derivate:</a:t>
            </a:r>
            <a:r>
              <a:rPr lang="ro-RO" sz="2800" dirty="0"/>
              <a:t>                  </a:t>
            </a:r>
            <a:r>
              <a:rPr lang="en-US" sz="2800" dirty="0"/>
              <a:t>Se </a:t>
            </a:r>
            <a:r>
              <a:rPr lang="en-US" sz="2800" dirty="0" err="1"/>
              <a:t>înmulţesc</a:t>
            </a:r>
            <a:r>
              <a:rPr lang="en-US" sz="2800" dirty="0"/>
              <a:t> </a:t>
            </a:r>
            <a:r>
              <a:rPr lang="en-US" sz="2800" dirty="0" err="1"/>
              <a:t>ambii</a:t>
            </a:r>
            <a:r>
              <a:rPr lang="en-US" sz="2800" dirty="0"/>
              <a:t> </a:t>
            </a:r>
            <a:r>
              <a:rPr lang="en-US" sz="2800" dirty="0" err="1"/>
              <a:t>termeni</a:t>
            </a:r>
            <a:r>
              <a:rPr lang="en-US" sz="2800" dirty="0"/>
              <a:t> </a:t>
            </a:r>
            <a:r>
              <a:rPr lang="en-US" sz="2800" dirty="0" err="1"/>
              <a:t>ai</a:t>
            </a:r>
            <a:r>
              <a:rPr lang="en-US" sz="2800" dirty="0"/>
              <a:t> </a:t>
            </a:r>
            <a:r>
              <a:rPr lang="en-US" sz="2800" dirty="0" err="1"/>
              <a:t>primului</a:t>
            </a:r>
            <a:r>
              <a:rPr lang="en-US" sz="2800" dirty="0"/>
              <a:t> </a:t>
            </a:r>
            <a:r>
              <a:rPr lang="en-US" sz="2800" dirty="0" err="1"/>
              <a:t>raport</a:t>
            </a:r>
            <a:r>
              <a:rPr lang="en-US" sz="2800" dirty="0"/>
              <a:t> cu k.</a:t>
            </a:r>
            <a:endParaRPr lang="ro-RO" sz="2800" dirty="0"/>
          </a:p>
          <a:p>
            <a:endParaRPr lang="ro-RO" sz="2800" dirty="0"/>
          </a:p>
          <a:p>
            <a:pPr lvl="0"/>
            <a:endParaRPr lang="ro-RO" sz="2800" dirty="0"/>
          </a:p>
          <a:p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908" y="2059628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093" y="2556709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9186" y="366740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032" y="4350615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Putem</a:t>
            </a:r>
            <a:r>
              <a:rPr lang="en-US" sz="2400" dirty="0"/>
              <a:t> </a:t>
            </a:r>
            <a:r>
              <a:rPr lang="en-US" sz="2400" dirty="0" err="1"/>
              <a:t>obţine</a:t>
            </a:r>
            <a:r>
              <a:rPr lang="en-US" sz="2400" dirty="0"/>
              <a:t> </a:t>
            </a:r>
            <a:r>
              <a:rPr lang="en-US" sz="2400" dirty="0" err="1"/>
              <a:t>proporţiile</a:t>
            </a:r>
            <a:r>
              <a:rPr lang="en-US" sz="2400" dirty="0"/>
              <a:t> derivate:</a:t>
            </a:r>
            <a:r>
              <a:rPr lang="ro-RO" sz="2400" dirty="0"/>
              <a:t>                  . </a:t>
            </a:r>
            <a:r>
              <a:rPr lang="en-US" sz="2400" dirty="0"/>
              <a:t>Se </a:t>
            </a:r>
            <a:r>
              <a:rPr lang="en-US" sz="2400" dirty="0" err="1"/>
              <a:t>înmulţesc</a:t>
            </a:r>
            <a:r>
              <a:rPr lang="en-US" sz="2400" dirty="0"/>
              <a:t> </a:t>
            </a:r>
            <a:r>
              <a:rPr lang="en-US" sz="2400" dirty="0" err="1"/>
              <a:t>numărătorii</a:t>
            </a:r>
            <a:r>
              <a:rPr lang="en-US" sz="2400" dirty="0"/>
              <a:t> cu k</a:t>
            </a:r>
            <a:r>
              <a:rPr lang="ro-RO" sz="2400" dirty="0"/>
              <a:t>.</a:t>
            </a:r>
          </a:p>
          <a:p>
            <a:endParaRPr lang="ro-RO" sz="2400" dirty="0"/>
          </a:p>
          <a:p>
            <a:r>
              <a:rPr lang="en-US" sz="2400" dirty="0" err="1"/>
              <a:t>Putem</a:t>
            </a:r>
            <a:r>
              <a:rPr lang="en-US" sz="2400" dirty="0"/>
              <a:t> </a:t>
            </a:r>
            <a:r>
              <a:rPr lang="en-US" sz="2400" dirty="0" err="1"/>
              <a:t>obţine</a:t>
            </a:r>
            <a:r>
              <a:rPr lang="en-US" sz="2400" dirty="0"/>
              <a:t> </a:t>
            </a:r>
            <a:r>
              <a:rPr lang="en-US" sz="2400" dirty="0" err="1"/>
              <a:t>proporţiile</a:t>
            </a:r>
            <a:r>
              <a:rPr lang="en-US" sz="2400" dirty="0"/>
              <a:t> derivate:</a:t>
            </a:r>
            <a:r>
              <a:rPr lang="ro-RO" sz="2400" dirty="0"/>
              <a:t>                  . </a:t>
            </a:r>
            <a:r>
              <a:rPr lang="en-US" sz="2400" dirty="0"/>
              <a:t>Se </a:t>
            </a:r>
            <a:r>
              <a:rPr lang="en-US" sz="2400" dirty="0" err="1"/>
              <a:t>înmulţesc</a:t>
            </a:r>
            <a:r>
              <a:rPr lang="en-US" sz="2400" dirty="0"/>
              <a:t> </a:t>
            </a:r>
            <a:r>
              <a:rPr lang="en-US" sz="2400" dirty="0" err="1"/>
              <a:t>numitorii</a:t>
            </a:r>
            <a:r>
              <a:rPr lang="en-US" sz="2400" dirty="0"/>
              <a:t> cu k.</a:t>
            </a:r>
            <a:endParaRPr lang="ro-RO" sz="2400" dirty="0"/>
          </a:p>
          <a:p>
            <a:endParaRPr lang="ro-RO" sz="2400" dirty="0"/>
          </a:p>
          <a:p>
            <a:r>
              <a:rPr lang="en-US" sz="2400" dirty="0"/>
              <a:t>Se </a:t>
            </a:r>
            <a:r>
              <a:rPr lang="en-US" sz="2400" dirty="0" err="1"/>
              <a:t>adună</a:t>
            </a:r>
            <a:r>
              <a:rPr lang="en-US" sz="2400" dirty="0"/>
              <a:t> la </a:t>
            </a:r>
            <a:r>
              <a:rPr lang="en-US" sz="2400" dirty="0" err="1"/>
              <a:t>numărători</a:t>
            </a:r>
            <a:r>
              <a:rPr lang="en-US" sz="2400" dirty="0"/>
              <a:t> </a:t>
            </a:r>
            <a:r>
              <a:rPr lang="en-US" sz="2400" dirty="0" err="1"/>
              <a:t>numitorii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se </a:t>
            </a:r>
            <a:r>
              <a:rPr lang="en-US" sz="2400" dirty="0" err="1"/>
              <a:t>lasă</a:t>
            </a:r>
            <a:r>
              <a:rPr lang="en-US" sz="2400" dirty="0"/>
              <a:t> </a:t>
            </a:r>
            <a:r>
              <a:rPr lang="en-US" sz="2400" dirty="0" err="1"/>
              <a:t>numitorii</a:t>
            </a:r>
            <a:r>
              <a:rPr lang="en-US" sz="2400" dirty="0"/>
              <a:t> </a:t>
            </a:r>
            <a:r>
              <a:rPr lang="en-US" sz="2400" dirty="0" err="1"/>
              <a:t>neschimbaţi</a:t>
            </a:r>
            <a:endParaRPr lang="ro-RO" sz="2400" dirty="0"/>
          </a:p>
          <a:p>
            <a:endParaRPr lang="ro-RO" sz="2400" dirty="0"/>
          </a:p>
          <a:p>
            <a:r>
              <a:rPr lang="en-US" sz="2400" dirty="0"/>
              <a:t>Se </a:t>
            </a:r>
            <a:r>
              <a:rPr lang="en-US" sz="2400" dirty="0" err="1"/>
              <a:t>adună</a:t>
            </a:r>
            <a:r>
              <a:rPr lang="en-US" sz="2400" dirty="0"/>
              <a:t> la </a:t>
            </a:r>
            <a:r>
              <a:rPr lang="en-US" sz="2400" dirty="0" err="1"/>
              <a:t>numitori</a:t>
            </a:r>
            <a:r>
              <a:rPr lang="en-US" sz="2400" dirty="0"/>
              <a:t> </a:t>
            </a:r>
            <a:r>
              <a:rPr lang="en-US" sz="2400" dirty="0" err="1"/>
              <a:t>numărătorii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se </a:t>
            </a:r>
            <a:r>
              <a:rPr lang="en-US" sz="2400" dirty="0" err="1"/>
              <a:t>lasă</a:t>
            </a:r>
            <a:r>
              <a:rPr lang="en-US" sz="2400" dirty="0"/>
              <a:t> </a:t>
            </a:r>
            <a:r>
              <a:rPr lang="en-US" sz="2400" dirty="0" err="1"/>
              <a:t>numărătorii</a:t>
            </a:r>
            <a:r>
              <a:rPr lang="en-US" sz="2400" dirty="0"/>
              <a:t> </a:t>
            </a:r>
            <a:r>
              <a:rPr lang="en-US" sz="2400" dirty="0" err="1"/>
              <a:t>neschimbaţi</a:t>
            </a:r>
            <a:endParaRPr lang="ro-RO" sz="2400" dirty="0"/>
          </a:p>
          <a:p>
            <a:endParaRPr lang="ro-RO" sz="2400" dirty="0"/>
          </a:p>
          <a:p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240" y="1568364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240" y="2371726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7639" y="3271413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6552" y="4326178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Rapoarte și proporții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Se </a:t>
            </a:r>
            <a:r>
              <a:rPr lang="en-US" sz="2400" dirty="0" err="1"/>
              <a:t>scad</a:t>
            </a:r>
            <a:r>
              <a:rPr lang="en-US" sz="2400" dirty="0"/>
              <a:t> </a:t>
            </a:r>
            <a:r>
              <a:rPr lang="en-US" sz="2400" dirty="0" err="1"/>
              <a:t>numitorii</a:t>
            </a:r>
            <a:r>
              <a:rPr lang="en-US" sz="2400" dirty="0"/>
              <a:t> din </a:t>
            </a:r>
            <a:r>
              <a:rPr lang="en-US" sz="2400" dirty="0" err="1"/>
              <a:t>numărători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se </a:t>
            </a:r>
            <a:r>
              <a:rPr lang="en-US" sz="2400" dirty="0" err="1"/>
              <a:t>lasă</a:t>
            </a:r>
            <a:r>
              <a:rPr lang="en-US" sz="2400" dirty="0"/>
              <a:t> </a:t>
            </a:r>
            <a:r>
              <a:rPr lang="en-US" sz="2400" dirty="0" err="1"/>
              <a:t>numitorii</a:t>
            </a:r>
            <a:r>
              <a:rPr lang="en-US" sz="2400" dirty="0"/>
              <a:t> </a:t>
            </a:r>
            <a:r>
              <a:rPr lang="en-US" sz="2400" dirty="0" err="1"/>
              <a:t>neschimbaţi</a:t>
            </a:r>
            <a:endParaRPr lang="ro-RO" sz="2400" dirty="0"/>
          </a:p>
          <a:p>
            <a:endParaRPr lang="ro-RO" sz="2400" dirty="0"/>
          </a:p>
          <a:p>
            <a:r>
              <a:rPr lang="en-US" sz="2400" dirty="0"/>
              <a:t>Se </a:t>
            </a:r>
            <a:r>
              <a:rPr lang="en-US" sz="2400" dirty="0" err="1"/>
              <a:t>scad</a:t>
            </a:r>
            <a:r>
              <a:rPr lang="en-US" sz="2400" dirty="0"/>
              <a:t> </a:t>
            </a:r>
            <a:r>
              <a:rPr lang="en-US" sz="2400" dirty="0" err="1"/>
              <a:t>numărătorii</a:t>
            </a:r>
            <a:r>
              <a:rPr lang="en-US" sz="2400" dirty="0"/>
              <a:t> din </a:t>
            </a:r>
            <a:r>
              <a:rPr lang="en-US" sz="2400" dirty="0" err="1"/>
              <a:t>numitori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se </a:t>
            </a:r>
            <a:r>
              <a:rPr lang="en-US" sz="2400" dirty="0" err="1"/>
              <a:t>lasă</a:t>
            </a:r>
            <a:r>
              <a:rPr lang="en-US" sz="2400" dirty="0"/>
              <a:t> </a:t>
            </a:r>
            <a:r>
              <a:rPr lang="en-US" sz="2400" dirty="0" err="1"/>
              <a:t>numărătorii</a:t>
            </a:r>
            <a:r>
              <a:rPr lang="en-US" sz="2400" dirty="0"/>
              <a:t> </a:t>
            </a:r>
            <a:r>
              <a:rPr lang="en-US" sz="2400" dirty="0" err="1"/>
              <a:t>neschimbaţi</a:t>
            </a:r>
            <a:endParaRPr lang="ro-RO" sz="2400" dirty="0"/>
          </a:p>
          <a:p>
            <a:endParaRPr lang="ro-RO" sz="2400" dirty="0"/>
          </a:p>
          <a:p>
            <a:r>
              <a:rPr lang="en-US" sz="2400" dirty="0"/>
              <a:t>Se </a:t>
            </a:r>
            <a:r>
              <a:rPr lang="en-US" sz="2400" dirty="0" err="1"/>
              <a:t>adună</a:t>
            </a:r>
            <a:r>
              <a:rPr lang="en-US" sz="2400" dirty="0"/>
              <a:t> </a:t>
            </a:r>
            <a:r>
              <a:rPr lang="en-US" sz="2400" dirty="0" err="1"/>
              <a:t>numărătorul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numitorul</a:t>
            </a:r>
            <a:r>
              <a:rPr lang="en-US" sz="2400" dirty="0"/>
              <a:t>  </a:t>
            </a:r>
            <a:r>
              <a:rPr lang="en-US" sz="2400" dirty="0" err="1"/>
              <a:t>primului</a:t>
            </a:r>
            <a:r>
              <a:rPr lang="en-US" sz="2400" dirty="0"/>
              <a:t> </a:t>
            </a:r>
            <a:r>
              <a:rPr lang="en-US" sz="2400" dirty="0" err="1"/>
              <a:t>raport</a:t>
            </a:r>
            <a:r>
              <a:rPr lang="en-US" sz="2400" dirty="0"/>
              <a:t> la </a:t>
            </a:r>
            <a:r>
              <a:rPr lang="en-US" sz="2400" dirty="0" err="1"/>
              <a:t>numărătorul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numitorul</a:t>
            </a:r>
            <a:r>
              <a:rPr lang="en-US" sz="2400" dirty="0"/>
              <a:t>  </a:t>
            </a:r>
            <a:r>
              <a:rPr lang="en-US" sz="2400" dirty="0" err="1"/>
              <a:t>celui</a:t>
            </a:r>
            <a:r>
              <a:rPr lang="en-US" sz="2400" dirty="0"/>
              <a:t> de-al </a:t>
            </a:r>
            <a:r>
              <a:rPr lang="en-US" sz="2400" dirty="0" err="1"/>
              <a:t>doilea</a:t>
            </a:r>
            <a:r>
              <a:rPr lang="en-US" sz="2400" dirty="0"/>
              <a:t> </a:t>
            </a:r>
            <a:r>
              <a:rPr lang="en-US" sz="2400" dirty="0" err="1"/>
              <a:t>raport</a:t>
            </a:r>
            <a:r>
              <a:rPr lang="en-US" sz="2400" dirty="0"/>
              <a:t>. </a:t>
            </a:r>
            <a:endParaRPr lang="ro-RO" sz="2400" dirty="0"/>
          </a:p>
          <a:p>
            <a:endParaRPr lang="ro-RO" sz="2400" dirty="0"/>
          </a:p>
          <a:p>
            <a:r>
              <a:rPr lang="en-US" sz="2400" dirty="0"/>
              <a:t>Se </a:t>
            </a:r>
            <a:r>
              <a:rPr lang="en-US" sz="2400" dirty="0" err="1"/>
              <a:t>scade</a:t>
            </a:r>
            <a:r>
              <a:rPr lang="en-US" sz="2400" dirty="0"/>
              <a:t> </a:t>
            </a:r>
            <a:r>
              <a:rPr lang="en-US" sz="2400" dirty="0" err="1"/>
              <a:t>numărătorul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numitorul</a:t>
            </a:r>
            <a:r>
              <a:rPr lang="en-US" sz="2400" dirty="0"/>
              <a:t>  </a:t>
            </a:r>
            <a:r>
              <a:rPr lang="en-US" sz="2400" dirty="0" err="1"/>
              <a:t>celui</a:t>
            </a:r>
            <a:r>
              <a:rPr lang="en-US" sz="2400" dirty="0"/>
              <a:t> de al </a:t>
            </a:r>
            <a:r>
              <a:rPr lang="en-US" sz="2400" dirty="0" err="1"/>
              <a:t>doilea</a:t>
            </a:r>
            <a:r>
              <a:rPr lang="en-US" sz="2400" dirty="0"/>
              <a:t> </a:t>
            </a:r>
            <a:r>
              <a:rPr lang="en-US" sz="2400" dirty="0" err="1"/>
              <a:t>raport</a:t>
            </a:r>
            <a:r>
              <a:rPr lang="en-US" sz="2400" dirty="0"/>
              <a:t> din </a:t>
            </a:r>
            <a:r>
              <a:rPr lang="en-US" sz="2400" dirty="0" err="1"/>
              <a:t>numărătorul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numitorul</a:t>
            </a:r>
            <a:r>
              <a:rPr lang="en-US" sz="2400" dirty="0"/>
              <a:t>  </a:t>
            </a:r>
            <a:r>
              <a:rPr lang="en-US" sz="2400" dirty="0" err="1"/>
              <a:t>primului</a:t>
            </a:r>
            <a:r>
              <a:rPr lang="en-US" sz="2400" dirty="0"/>
              <a:t> </a:t>
            </a:r>
            <a:r>
              <a:rPr lang="en-US" sz="2400" dirty="0" err="1"/>
              <a:t>raport</a:t>
            </a:r>
            <a:r>
              <a:rPr lang="en-US" sz="2400" dirty="0"/>
              <a:t>.</a:t>
            </a:r>
            <a:endParaRPr lang="ro-RO" sz="2400" dirty="0"/>
          </a:p>
          <a:p>
            <a:pPr marL="0" indent="0">
              <a:buNone/>
            </a:pPr>
            <a:endParaRPr lang="ro-RO" sz="2400" dirty="0"/>
          </a:p>
          <a:p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340" y="1569943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1395" y="2384354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5389" y="3863182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1575" y="4975697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352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Office Theme</vt:lpstr>
      <vt:lpstr>Rapoarte și proporții</vt:lpstr>
      <vt:lpstr>Rapoarte și proporții</vt:lpstr>
      <vt:lpstr>Rapoarte și proporții</vt:lpstr>
      <vt:lpstr>Rapoarte și proporții</vt:lpstr>
      <vt:lpstr>Rapoarte și proporții</vt:lpstr>
      <vt:lpstr>Rapoarte și proporții</vt:lpstr>
      <vt:lpstr>Rapoarte și proporții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lastModifiedBy>Ioana-Alina Zidaru</cp:lastModifiedBy>
  <cp:revision>6</cp:revision>
  <dcterms:created xsi:type="dcterms:W3CDTF">2022-06-19T19:37:49Z</dcterms:created>
  <dcterms:modified xsi:type="dcterms:W3CDTF">2023-01-25T11:55:51Z</dcterms:modified>
</cp:coreProperties>
</file>