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1"/>
  </p:sldMasterIdLst>
  <p:notesMasterIdLst>
    <p:notesMasterId r:id="rId27"/>
  </p:notesMasterIdLst>
  <p:sldIdLst>
    <p:sldId id="256" r:id="rId2"/>
    <p:sldId id="257" r:id="rId3"/>
    <p:sldId id="261" r:id="rId4"/>
    <p:sldId id="260" r:id="rId5"/>
    <p:sldId id="259" r:id="rId6"/>
    <p:sldId id="258"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12192000" cy="6858000"/>
  <p:notesSz cx="6858000" cy="9144000"/>
  <p:defaultText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3" d="100"/>
          <a:sy n="63" d="100"/>
        </p:scale>
        <p:origin x="768" y="19"/>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D45B008-AFF0-40F7-A3E8-1CCE5AD87301}" type="datetimeFigureOut">
              <a:rPr lang="en-US" smtClean="0"/>
              <a:t>25-Jan-23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D515856-AE8F-4E51-A3EA-8FF918D5A81D}" type="slidenum">
              <a:rPr lang="en-US" smtClean="0"/>
              <a:t>‹#›</a:t>
            </a:fld>
            <a:endParaRPr lang="en-US"/>
          </a:p>
        </p:txBody>
      </p:sp>
    </p:spTree>
    <p:extLst>
      <p:ext uri="{BB962C8B-B14F-4D97-AF65-F5344CB8AC3E}">
        <p14:creationId xmlns:p14="http://schemas.microsoft.com/office/powerpoint/2010/main" val="38713875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ro.wikipedia.org/wiki/Rafael"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15</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81" name="Google Shape;8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82" name="Google Shape;82;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Un matematician grec, secolul 3 î.Hr., cum e imaginat de către </a:t>
            </a:r>
            <a:r>
              <a:rPr lang="en-US" u="sng">
                <a:solidFill>
                  <a:schemeClr val="hlink"/>
                </a:solidFill>
                <a:hlinkClick r:id="rId3"/>
              </a:rPr>
              <a:t>Rafael</a:t>
            </a:r>
            <a:r>
              <a:rPr lang="en-US"/>
              <a:t>, într-un detaliu al lucrării „Şcoala ateniană”!</a:t>
            </a:r>
            <a:endParaRPr/>
          </a:p>
        </p:txBody>
      </p:sp>
    </p:spTree>
    <p:extLst>
      <p:ext uri="{BB962C8B-B14F-4D97-AF65-F5344CB8AC3E}">
        <p14:creationId xmlns:p14="http://schemas.microsoft.com/office/powerpoint/2010/main" val="21374563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p1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299" name="Google Shape;299;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15316158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Google Shape;374;p1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375" name="Google Shape;375;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34325666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p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90" name="Google Shape;90;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23595205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p3: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104" name="Google Shape;104;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34365235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p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114" name="Google Shape;114;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17018182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153" name="Google Shape;153;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35633596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p7: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180" name="Google Shape;180;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23089705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8: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227" name="Google Shape;227;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17904051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p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237" name="Google Shape;237;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271633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p1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279" name="Google Shape;279;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392697845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11"/>
          <p:cNvSpPr/>
          <p:nvPr userDrawn="1"/>
        </p:nvSpPr>
        <p:spPr>
          <a:xfrm>
            <a:off x="0" y="5805265"/>
            <a:ext cx="11952651" cy="108012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800"/>
          </a:p>
        </p:txBody>
      </p:sp>
      <p:sp>
        <p:nvSpPr>
          <p:cNvPr id="2" name="Title 1"/>
          <p:cNvSpPr>
            <a:spLocks noGrp="1"/>
          </p:cNvSpPr>
          <p:nvPr>
            <p:ph type="ctrTitle"/>
          </p:nvPr>
        </p:nvSpPr>
        <p:spPr>
          <a:xfrm>
            <a:off x="437323" y="1052737"/>
            <a:ext cx="10363200" cy="1470025"/>
          </a:xfrm>
          <a:prstGeom prst="rect">
            <a:avLst/>
          </a:prstGeom>
        </p:spPr>
        <p:txBody>
          <a:bodyPr/>
          <a:lstStyle>
            <a:lvl1pPr algn="l">
              <a:defRPr/>
            </a:lvl1pPr>
          </a:lstStyle>
          <a:p>
            <a:r>
              <a:rPr lang="en-US" dirty="0"/>
              <a:t>Click to edit Master title style</a:t>
            </a:r>
            <a:endParaRPr lang="el-GR" dirty="0"/>
          </a:p>
        </p:txBody>
      </p:sp>
      <p:sp>
        <p:nvSpPr>
          <p:cNvPr id="3" name="Subtitle 2"/>
          <p:cNvSpPr>
            <a:spLocks noGrp="1"/>
          </p:cNvSpPr>
          <p:nvPr>
            <p:ph type="subTitle" idx="1"/>
          </p:nvPr>
        </p:nvSpPr>
        <p:spPr>
          <a:xfrm>
            <a:off x="431371" y="2636912"/>
            <a:ext cx="8534400" cy="1752600"/>
          </a:xfrm>
          <a:prstGeom prst="rect">
            <a:avLst/>
          </a:prstGeom>
        </p:spPr>
        <p:txBody>
          <a:bodyPr/>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l-GR" dirty="0"/>
          </a:p>
        </p:txBody>
      </p:sp>
      <p:pic>
        <p:nvPicPr>
          <p:cNvPr id="8"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10855" y="6275280"/>
            <a:ext cx="1022612" cy="51130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19"/>
          <p:cNvSpPr txBox="1"/>
          <p:nvPr userDrawn="1"/>
        </p:nvSpPr>
        <p:spPr>
          <a:xfrm>
            <a:off x="1333467" y="6519470"/>
            <a:ext cx="1133644"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pic>
        <p:nvPicPr>
          <p:cNvPr id="11" name="Immagine 10">
            <a:extLst>
              <a:ext uri="{FF2B5EF4-FFF2-40B4-BE49-F238E27FC236}">
                <a16:creationId xmlns:a16="http://schemas.microsoft.com/office/drawing/2014/main" id="{DF91AAC3-92D8-CC47-A11C-AB37DE0F40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144086" y="5661248"/>
            <a:ext cx="1808565" cy="1356424"/>
          </a:xfrm>
          <a:prstGeom prst="rect">
            <a:avLst/>
          </a:prstGeom>
        </p:spPr>
      </p:pic>
      <p:sp>
        <p:nvSpPr>
          <p:cNvPr id="14" name="Rectangle 9">
            <a:extLst>
              <a:ext uri="{FF2B5EF4-FFF2-40B4-BE49-F238E27FC236}">
                <a16:creationId xmlns:a16="http://schemas.microsoft.com/office/drawing/2014/main" id="{57BBC6BC-0C3C-4842-9D96-8F55EF4C1DF9}"/>
              </a:ext>
            </a:extLst>
          </p:cNvPr>
          <p:cNvSpPr/>
          <p:nvPr userDrawn="1"/>
        </p:nvSpPr>
        <p:spPr>
          <a:xfrm>
            <a:off x="0" y="1"/>
            <a:ext cx="12192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800" dirty="0"/>
          </a:p>
        </p:txBody>
      </p:sp>
    </p:spTree>
    <p:extLst>
      <p:ext uri="{BB962C8B-B14F-4D97-AF65-F5344CB8AC3E}">
        <p14:creationId xmlns:p14="http://schemas.microsoft.com/office/powerpoint/2010/main" val="2470832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0" name="Rectangle 9"/>
          <p:cNvSpPr/>
          <p:nvPr userDrawn="1"/>
        </p:nvSpPr>
        <p:spPr>
          <a:xfrm>
            <a:off x="0" y="1"/>
            <a:ext cx="12192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800"/>
          </a:p>
        </p:txBody>
      </p:sp>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endParaRPr lang="el-GR"/>
          </a:p>
        </p:txBody>
      </p:sp>
      <p:sp>
        <p:nvSpPr>
          <p:cNvPr id="3" name="Content Placeholder 2"/>
          <p:cNvSpPr>
            <a:spLocks noGrp="1"/>
          </p:cNvSpPr>
          <p:nvPr>
            <p:ph idx="1"/>
          </p:nvPr>
        </p:nvSpPr>
        <p:spPr>
          <a:xfrm>
            <a:off x="609600" y="1600201"/>
            <a:ext cx="10972800" cy="4525963"/>
          </a:xfrm>
          <a:prstGeom prst="rect">
            <a:avLst/>
          </a:prstGeo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8" name="Slide Number Placeholder 5"/>
          <p:cNvSpPr txBox="1">
            <a:spLocks/>
          </p:cNvSpPr>
          <p:nvPr userDrawn="1"/>
        </p:nvSpPr>
        <p:spPr>
          <a:xfrm>
            <a:off x="4584709" y="6520260"/>
            <a:ext cx="28448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400" b="1" smtClean="0"/>
              <a:pPr/>
              <a:t>‹#›</a:t>
            </a:fld>
            <a:endParaRPr lang="el-GR" sz="140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10855" y="6275280"/>
            <a:ext cx="1022612"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333467" y="6519470"/>
            <a:ext cx="1133644"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Tree>
    <p:extLst>
      <p:ext uri="{BB962C8B-B14F-4D97-AF65-F5344CB8AC3E}">
        <p14:creationId xmlns:p14="http://schemas.microsoft.com/office/powerpoint/2010/main" val="21642458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Rectangle 9"/>
          <p:cNvSpPr/>
          <p:nvPr userDrawn="1"/>
        </p:nvSpPr>
        <p:spPr>
          <a:xfrm>
            <a:off x="0" y="1"/>
            <a:ext cx="12192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800"/>
          </a:p>
        </p:txBody>
      </p:sp>
      <p:sp>
        <p:nvSpPr>
          <p:cNvPr id="2" name="Titl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en-US"/>
              <a:t>Click to edit Master title style</a:t>
            </a:r>
            <a:endParaRPr lang="el-GR"/>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1" name="Slide Number Placeholder 5"/>
          <p:cNvSpPr txBox="1">
            <a:spLocks/>
          </p:cNvSpPr>
          <p:nvPr userDrawn="1"/>
        </p:nvSpPr>
        <p:spPr>
          <a:xfrm>
            <a:off x="4584709" y="6520260"/>
            <a:ext cx="28448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400" b="1" smtClean="0"/>
              <a:pPr/>
              <a:t>‹#›</a:t>
            </a:fld>
            <a:endParaRPr lang="el-GR" sz="140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10855" y="6275280"/>
            <a:ext cx="1022612"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333467" y="6519470"/>
            <a:ext cx="1133644"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Tree>
    <p:extLst>
      <p:ext uri="{BB962C8B-B14F-4D97-AF65-F5344CB8AC3E}">
        <p14:creationId xmlns:p14="http://schemas.microsoft.com/office/powerpoint/2010/main" val="238584687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alpha val="29000"/>
          </a:schemeClr>
        </a:solidFill>
        <a:effectLst/>
      </p:bgPr>
    </p:bg>
    <p:spTree>
      <p:nvGrpSpPr>
        <p:cNvPr id="1" name=""/>
        <p:cNvGrpSpPr/>
        <p:nvPr/>
      </p:nvGrpSpPr>
      <p:grpSpPr>
        <a:xfrm>
          <a:off x="0" y="0"/>
          <a:ext cx="0" cy="0"/>
          <a:chOff x="0" y="0"/>
          <a:chExt cx="0" cy="0"/>
        </a:xfrm>
      </p:grpSpPr>
      <p:pic>
        <p:nvPicPr>
          <p:cNvPr id="4" name="Picture 2" descr="C:\Users\mkomod05.cs8500\Google Drive\SEIT lab\Projects\World of Physics\Kick-off\eu flag.JP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310855" y="6275280"/>
            <a:ext cx="1022612" cy="51130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19"/>
          <p:cNvSpPr txBox="1"/>
          <p:nvPr userDrawn="1"/>
        </p:nvSpPr>
        <p:spPr>
          <a:xfrm>
            <a:off x="1333467" y="6519470"/>
            <a:ext cx="1133644"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
        <p:nvSpPr>
          <p:cNvPr id="6" name="TextBox 5"/>
          <p:cNvSpPr txBox="1"/>
          <p:nvPr userDrawn="1"/>
        </p:nvSpPr>
        <p:spPr>
          <a:xfrm>
            <a:off x="7495799" y="116632"/>
            <a:ext cx="3486147" cy="338554"/>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Mathesis - </a:t>
            </a:r>
            <a:r>
              <a:rPr lang="it-IT" sz="1600" b="0" i="0" u="none" strike="noStrike" kern="1200" dirty="0">
                <a:solidFill>
                  <a:schemeClr val="tx1"/>
                </a:solidFill>
                <a:effectLst/>
                <a:latin typeface="+mn-lt"/>
                <a:ea typeface="+mn-ea"/>
                <a:cs typeface="+mn-cs"/>
              </a:rPr>
              <a:t>2020-1-RO01-KA201-080410</a:t>
            </a:r>
            <a:endParaRPr lang="en-US" sz="1600" dirty="0">
              <a:solidFill>
                <a:schemeClr val="tx1"/>
              </a:solidFill>
            </a:endParaRPr>
          </a:p>
        </p:txBody>
      </p:sp>
      <p:pic>
        <p:nvPicPr>
          <p:cNvPr id="8" name="Immagine 7">
            <a:extLst>
              <a:ext uri="{FF2B5EF4-FFF2-40B4-BE49-F238E27FC236}">
                <a16:creationId xmlns:a16="http://schemas.microsoft.com/office/drawing/2014/main" id="{11E8045F-D0EB-B840-B99A-AACDB1255D31}"/>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0144086" y="5661248"/>
            <a:ext cx="1808565" cy="1356424"/>
          </a:xfrm>
          <a:prstGeom prst="rect">
            <a:avLst/>
          </a:prstGeom>
        </p:spPr>
      </p:pic>
      <p:pic>
        <p:nvPicPr>
          <p:cNvPr id="7" name="Immagine 6">
            <a:extLst>
              <a:ext uri="{FF2B5EF4-FFF2-40B4-BE49-F238E27FC236}">
                <a16:creationId xmlns:a16="http://schemas.microsoft.com/office/drawing/2014/main" id="{C03D61F6-AC6D-484D-BC35-A044D823193E}"/>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2048661" y="0"/>
            <a:ext cx="143340" cy="6885385"/>
          </a:xfrm>
          <a:prstGeom prst="rect">
            <a:avLst/>
          </a:prstGeom>
        </p:spPr>
      </p:pic>
    </p:spTree>
    <p:extLst>
      <p:ext uri="{BB962C8B-B14F-4D97-AF65-F5344CB8AC3E}">
        <p14:creationId xmlns:p14="http://schemas.microsoft.com/office/powerpoint/2010/main" val="1708517226"/>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Lst>
  <p:hf sldNum="0"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hyperlink" Target="http://scopuri.uv.ro/MonotoniaFct.html" TargetMode="External"/><Relationship Id="rId4" Type="http://schemas.openxmlformats.org/officeDocument/2006/relationships/image" Target="../media/image29.png"/></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366808"/>
            <a:ext cx="10363200" cy="1470025"/>
          </a:xfrm>
        </p:spPr>
        <p:txBody>
          <a:bodyPr/>
          <a:lstStyle/>
          <a:p>
            <a:pPr algn="ctr"/>
            <a:r>
              <a:rPr lang="ro-RO" b="1" dirty="0"/>
              <a:t>Funcția de gradul I</a:t>
            </a:r>
          </a:p>
        </p:txBody>
      </p:sp>
    </p:spTree>
    <p:extLst>
      <p:ext uri="{BB962C8B-B14F-4D97-AF65-F5344CB8AC3E}">
        <p14:creationId xmlns:p14="http://schemas.microsoft.com/office/powerpoint/2010/main" val="37900296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ro-RO" dirty="0"/>
              <a:t>Exemple</a:t>
            </a:r>
          </a:p>
        </p:txBody>
      </p:sp>
      <p:sp>
        <p:nvSpPr>
          <p:cNvPr id="3" name="Content Placeholder 2"/>
          <p:cNvSpPr>
            <a:spLocks noGrp="1"/>
          </p:cNvSpPr>
          <p:nvPr>
            <p:ph type="subTitle" idx="1"/>
          </p:nvPr>
        </p:nvSpPr>
        <p:spPr/>
        <p:txBody>
          <a:bodyPr/>
          <a:lstStyle/>
          <a:p>
            <a:pPr lvl="0"/>
            <a:r>
              <a:rPr lang="ro-RO" sz="2000" dirty="0">
                <a:solidFill>
                  <a:schemeClr val="tx1"/>
                </a:solidFill>
              </a:rPr>
              <a:t>1) f(x)=3x+2 </a:t>
            </a:r>
          </a:p>
          <a:p>
            <a:r>
              <a:rPr lang="ro-RO" sz="2000" dirty="0">
                <a:solidFill>
                  <a:schemeClr val="tx1"/>
                </a:solidFill>
              </a:rPr>
              <a:t>R: in primul rand trebuie sa calculam punctul unde semnul functiei se schimba, adica atunci cand f(x)=0 =</a:t>
            </a:r>
            <a:r>
              <a:rPr lang="en-US" sz="2000" dirty="0">
                <a:solidFill>
                  <a:schemeClr val="tx1"/>
                </a:solidFill>
              </a:rPr>
              <a:t>&gt; x=-3/2.</a:t>
            </a:r>
          </a:p>
          <a:p>
            <a:endParaRPr lang="en-US" sz="2000" dirty="0">
              <a:solidFill>
                <a:schemeClr val="tx1"/>
              </a:solidFill>
            </a:endParaRPr>
          </a:p>
          <a:p>
            <a:endParaRPr lang="en-US" sz="2000" dirty="0">
              <a:solidFill>
                <a:schemeClr val="tx1"/>
              </a:solidFill>
            </a:endParaRPr>
          </a:p>
          <a:p>
            <a:endParaRPr lang="en-US" sz="2000" dirty="0">
              <a:solidFill>
                <a:schemeClr val="tx1"/>
              </a:solidFill>
            </a:endParaRPr>
          </a:p>
          <a:p>
            <a:endParaRPr lang="en-US" sz="2000" dirty="0">
              <a:solidFill>
                <a:schemeClr val="tx1"/>
              </a:solidFill>
            </a:endParaRPr>
          </a:p>
          <a:p>
            <a:endParaRPr lang="en-US" sz="2000" dirty="0">
              <a:solidFill>
                <a:schemeClr val="tx1"/>
              </a:solidFill>
            </a:endParaRPr>
          </a:p>
          <a:p>
            <a:endParaRPr lang="en-US" sz="2000" dirty="0">
              <a:solidFill>
                <a:schemeClr val="tx1"/>
              </a:solidFill>
            </a:endParaRPr>
          </a:p>
          <a:p>
            <a:endParaRPr lang="ro-RO" sz="2000" dirty="0">
              <a:solidFill>
                <a:schemeClr val="tx1"/>
              </a:solidFill>
            </a:endParaRPr>
          </a:p>
          <a:p>
            <a:endParaRPr lang="ro-RO" sz="2000" dirty="0">
              <a:solidFill>
                <a:schemeClr val="tx1"/>
              </a:solidFill>
            </a:endParaRPr>
          </a:p>
        </p:txBody>
      </p:sp>
      <p:pic>
        <p:nvPicPr>
          <p:cNvPr id="4" name="Picture 3"/>
          <p:cNvPicPr/>
          <p:nvPr/>
        </p:nvPicPr>
        <p:blipFill>
          <a:blip r:embed="rId2" cstate="print"/>
          <a:stretch>
            <a:fillRect/>
          </a:stretch>
        </p:blipFill>
        <p:spPr>
          <a:xfrm>
            <a:off x="4955960" y="3358253"/>
            <a:ext cx="3181350" cy="819150"/>
          </a:xfrm>
          <a:prstGeom prst="rect">
            <a:avLst/>
          </a:prstGeom>
        </p:spPr>
      </p:pic>
      <p:sp>
        <p:nvSpPr>
          <p:cNvPr id="5" name="TextBox 4"/>
          <p:cNvSpPr txBox="1"/>
          <p:nvPr/>
        </p:nvSpPr>
        <p:spPr>
          <a:xfrm>
            <a:off x="505318" y="3732873"/>
            <a:ext cx="8195062" cy="1051570"/>
          </a:xfrm>
          <a:prstGeom prst="rect">
            <a:avLst/>
          </a:prstGeom>
          <a:noFill/>
        </p:spPr>
        <p:txBody>
          <a:bodyPr wrap="square" rtlCol="0">
            <a:spAutoFit/>
          </a:bodyPr>
          <a:lstStyle/>
          <a:p>
            <a:pPr marL="342900" indent="-342900" defTabSz="457200">
              <a:spcBef>
                <a:spcPts val="1000"/>
              </a:spcBef>
              <a:buClr>
                <a:srgbClr val="90C226"/>
              </a:buClr>
              <a:buSzPct val="80000"/>
              <a:buFont typeface="Wingdings 3" charset="2"/>
              <a:buChar char=""/>
            </a:pPr>
            <a:r>
              <a:rPr lang="en-US" dirty="0">
                <a:solidFill>
                  <a:prstClr val="black">
                    <a:lumMod val="75000"/>
                    <a:lumOff val="25000"/>
                  </a:prstClr>
                </a:solidFill>
              </a:rPr>
              <a:t>2) </a:t>
            </a:r>
            <a:r>
              <a:rPr lang="ro-RO" dirty="0">
                <a:solidFill>
                  <a:prstClr val="black">
                    <a:lumMod val="75000"/>
                    <a:lumOff val="25000"/>
                  </a:prstClr>
                </a:solidFill>
              </a:rPr>
              <a:t>f(x)=4−5⋅x</a:t>
            </a:r>
          </a:p>
          <a:p>
            <a:pPr marL="342900" indent="-342900" defTabSz="457200">
              <a:spcBef>
                <a:spcPts val="1000"/>
              </a:spcBef>
              <a:buClr>
                <a:srgbClr val="90C226"/>
              </a:buClr>
              <a:buSzPct val="80000"/>
              <a:buFont typeface="Wingdings 3" charset="2"/>
              <a:buChar char=""/>
            </a:pPr>
            <a:r>
              <a:rPr lang="ro-RO" dirty="0">
                <a:solidFill>
                  <a:prstClr val="black">
                    <a:lumMod val="75000"/>
                    <a:lumOff val="25000"/>
                  </a:prstClr>
                </a:solidFill>
              </a:rPr>
              <a:t>R: vom calcula punctul unde semnul se schimba:</a:t>
            </a:r>
            <a:r>
              <a:rPr lang="en-US" dirty="0">
                <a:solidFill>
                  <a:prstClr val="black">
                    <a:lumMod val="75000"/>
                    <a:lumOff val="25000"/>
                  </a:prstClr>
                </a:solidFill>
              </a:rPr>
              <a:t> 4</a:t>
            </a:r>
            <a:r>
              <a:rPr lang="ro-RO" dirty="0">
                <a:solidFill>
                  <a:prstClr val="black">
                    <a:lumMod val="75000"/>
                    <a:lumOff val="25000"/>
                  </a:prstClr>
                </a:solidFill>
              </a:rPr>
              <a:t>−5⋅x=0 ⇒ −5⋅x=−4 ⇒ x= </a:t>
            </a:r>
            <a:r>
              <a:rPr lang="en-US" dirty="0">
                <a:solidFill>
                  <a:prstClr val="black">
                    <a:lumMod val="75000"/>
                    <a:lumOff val="25000"/>
                  </a:prstClr>
                </a:solidFill>
              </a:rPr>
              <a:t>4/5</a:t>
            </a:r>
          </a:p>
        </p:txBody>
      </p:sp>
      <p:pic>
        <p:nvPicPr>
          <p:cNvPr id="6" name="Picture 5"/>
          <p:cNvPicPr/>
          <p:nvPr/>
        </p:nvPicPr>
        <p:blipFill>
          <a:blip r:embed="rId3" cstate="print"/>
          <a:stretch>
            <a:fillRect/>
          </a:stretch>
        </p:blipFill>
        <p:spPr>
          <a:xfrm>
            <a:off x="1001634" y="4965401"/>
            <a:ext cx="2819400" cy="657225"/>
          </a:xfrm>
          <a:prstGeom prst="rect">
            <a:avLst/>
          </a:prstGeom>
        </p:spPr>
      </p:pic>
    </p:spTree>
    <p:extLst>
      <p:ext uri="{BB962C8B-B14F-4D97-AF65-F5344CB8AC3E}">
        <p14:creationId xmlns:p14="http://schemas.microsoft.com/office/powerpoint/2010/main" val="19662455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601" y="737844"/>
            <a:ext cx="10363200" cy="1470025"/>
          </a:xfrm>
        </p:spPr>
        <p:txBody>
          <a:bodyPr/>
          <a:lstStyle/>
          <a:p>
            <a:r>
              <a:rPr lang="ro-RO" b="1" dirty="0"/>
              <a:t>Inecuatii de gradul I</a:t>
            </a:r>
            <a:endParaRPr lang="ro-RO" dirty="0"/>
          </a:p>
        </p:txBody>
      </p:sp>
      <p:sp>
        <p:nvSpPr>
          <p:cNvPr id="3" name="Content Placeholder 2"/>
          <p:cNvSpPr>
            <a:spLocks noGrp="1"/>
          </p:cNvSpPr>
          <p:nvPr>
            <p:ph type="subTitle" idx="1"/>
          </p:nvPr>
        </p:nvSpPr>
        <p:spPr>
          <a:xfrm>
            <a:off x="697819" y="1946570"/>
            <a:ext cx="8534400" cy="1752600"/>
          </a:xfrm>
        </p:spPr>
        <p:txBody>
          <a:bodyPr>
            <a:noAutofit/>
          </a:bodyPr>
          <a:lstStyle/>
          <a:p>
            <a:pPr marL="0" indent="0">
              <a:buNone/>
            </a:pPr>
            <a:r>
              <a:rPr lang="ro-RO" sz="1600" dirty="0">
                <a:solidFill>
                  <a:schemeClr val="tx1"/>
                </a:solidFill>
              </a:rPr>
              <a:t> </a:t>
            </a:r>
          </a:p>
          <a:p>
            <a:r>
              <a:rPr lang="ro-RO" sz="1600" dirty="0">
                <a:solidFill>
                  <a:schemeClr val="tx1"/>
                </a:solidFill>
              </a:rPr>
              <a:t>Pentru o functie de gradul I precum f(x)=7⋅x+8, putem crea o inecuatie de forma 7⋅x+8≥0 (sau ≤0).</a:t>
            </a:r>
          </a:p>
          <a:p>
            <a:r>
              <a:rPr lang="ro-RO" sz="1600" dirty="0">
                <a:solidFill>
                  <a:schemeClr val="tx1"/>
                </a:solidFill>
              </a:rPr>
              <a:t>Aceasta inecuatie nu este altceva decat expresia functiei pentru care vrem sa calculam valorile lui x, care ne spun locurile unde functia este mai mica sau mai mare decat 0. Si cand spunem ca functia este mai mare decat 0, inseamna ca ne returneaza </a:t>
            </a:r>
            <a:r>
              <a:rPr lang="ro-RO" sz="1600" b="1" dirty="0">
                <a:solidFill>
                  <a:schemeClr val="tx1"/>
                </a:solidFill>
              </a:rPr>
              <a:t>numere pozitive</a:t>
            </a:r>
            <a:r>
              <a:rPr lang="ro-RO" sz="1600" dirty="0">
                <a:solidFill>
                  <a:schemeClr val="tx1"/>
                </a:solidFill>
              </a:rPr>
              <a:t>.</a:t>
            </a:r>
            <a:endParaRPr lang="en-US" sz="1600" dirty="0">
              <a:solidFill>
                <a:schemeClr val="tx1"/>
              </a:solidFill>
            </a:endParaRPr>
          </a:p>
          <a:p>
            <a:pPr marL="0" indent="0">
              <a:buNone/>
            </a:pPr>
            <a:r>
              <a:rPr lang="ro-RO" sz="1600" dirty="0">
                <a:solidFill>
                  <a:schemeClr val="tx1"/>
                </a:solidFill>
              </a:rPr>
              <a:t>De ce?</a:t>
            </a:r>
            <a:endParaRPr lang="ro-RO" sz="1600" b="1" dirty="0">
              <a:solidFill>
                <a:schemeClr val="tx1"/>
              </a:solidFill>
            </a:endParaRPr>
          </a:p>
          <a:p>
            <a:r>
              <a:rPr lang="ro-RO" sz="1600" dirty="0">
                <a:solidFill>
                  <a:schemeClr val="tx1"/>
                </a:solidFill>
              </a:rPr>
              <a:t>Motivul principal pentru a crea inecuatia din expresia unei functii este de a afla mai multe detalii despre functie. Mai exact, putem afla pentru ce valori ale lui x functia va fi mai mare sau mai mica decat 0.</a:t>
            </a:r>
          </a:p>
          <a:p>
            <a:r>
              <a:rPr lang="ro-RO" sz="1600" dirty="0">
                <a:solidFill>
                  <a:schemeClr val="tx1"/>
                </a:solidFill>
              </a:rPr>
              <a:t>Nu trebuie neaparat sa facem acest lucru, ci doar daca ni se cere sau daca ne intereseaza in mod special sa aflam pe ce interval functia returneaza valori pozitive sau negative.</a:t>
            </a:r>
          </a:p>
          <a:p>
            <a:r>
              <a:rPr lang="ro-RO" sz="1600" dirty="0">
                <a:solidFill>
                  <a:schemeClr val="tx1"/>
                </a:solidFill>
              </a:rPr>
              <a:t> Ne putem imagina de fapt, ca orice inecuatie (de forma a⋅x+b≥0) are o functie atasata, si atunci cand o rezolvam, aflam ceva despre functia care are aceeasi expresie.</a:t>
            </a:r>
          </a:p>
          <a:p>
            <a:endParaRPr lang="ro-RO" sz="1600" dirty="0">
              <a:solidFill>
                <a:schemeClr val="tx1"/>
              </a:solidFill>
            </a:endParaRPr>
          </a:p>
          <a:p>
            <a:endParaRPr lang="ro-RO" sz="1600" dirty="0">
              <a:solidFill>
                <a:schemeClr val="tx1"/>
              </a:solidFill>
            </a:endParaRPr>
          </a:p>
        </p:txBody>
      </p:sp>
    </p:spTree>
    <p:extLst>
      <p:ext uri="{BB962C8B-B14F-4D97-AF65-F5344CB8AC3E}">
        <p14:creationId xmlns:p14="http://schemas.microsoft.com/office/powerpoint/2010/main" val="42226286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31371" y="706706"/>
            <a:ext cx="10363200" cy="1470025"/>
          </a:xfrm>
        </p:spPr>
        <p:txBody>
          <a:bodyPr/>
          <a:lstStyle/>
          <a:p>
            <a:r>
              <a:rPr lang="ro-RO" b="1" dirty="0"/>
              <a:t>Inecuatii de gradul I</a:t>
            </a:r>
            <a:endParaRPr lang="ro-RO" dirty="0"/>
          </a:p>
        </p:txBody>
      </p:sp>
      <p:sp>
        <p:nvSpPr>
          <p:cNvPr id="3" name="Content Placeholder 2"/>
          <p:cNvSpPr>
            <a:spLocks noGrp="1"/>
          </p:cNvSpPr>
          <p:nvPr>
            <p:ph type="subTitle" idx="1"/>
          </p:nvPr>
        </p:nvSpPr>
        <p:spPr>
          <a:xfrm>
            <a:off x="431371" y="1883301"/>
            <a:ext cx="8534400" cy="2506211"/>
          </a:xfrm>
        </p:spPr>
        <p:txBody>
          <a:bodyPr>
            <a:noAutofit/>
          </a:bodyPr>
          <a:lstStyle/>
          <a:p>
            <a:pPr marL="0" indent="0">
              <a:buNone/>
            </a:pPr>
            <a:r>
              <a:rPr lang="ro-RO" sz="1800" dirty="0">
                <a:solidFill>
                  <a:schemeClr val="tx1"/>
                </a:solidFill>
              </a:rPr>
              <a:t>Cum calculam?</a:t>
            </a:r>
            <a:endParaRPr lang="ro-RO" sz="1800" b="1" dirty="0">
              <a:solidFill>
                <a:schemeClr val="tx1"/>
              </a:solidFill>
            </a:endParaRPr>
          </a:p>
          <a:p>
            <a:r>
              <a:rPr lang="ro-RO" sz="1800" dirty="0">
                <a:solidFill>
                  <a:schemeClr val="tx1"/>
                </a:solidFill>
              </a:rPr>
              <a:t>Rezolvarea se face in modul normal de calcul a unei inecuatii. Interpretarea e apoi mai interesanta.</a:t>
            </a:r>
          </a:p>
          <a:p>
            <a:r>
              <a:rPr lang="ro-RO" sz="1800" dirty="0">
                <a:solidFill>
                  <a:schemeClr val="tx1"/>
                </a:solidFill>
              </a:rPr>
              <a:t>De exemplu sa spunem ca avem functia:</a:t>
            </a:r>
            <a:endParaRPr lang="en-US" sz="1800" dirty="0">
              <a:solidFill>
                <a:schemeClr val="tx1"/>
              </a:solidFill>
            </a:endParaRPr>
          </a:p>
          <a:p>
            <a:r>
              <a:rPr lang="ro-RO" sz="1800" dirty="0">
                <a:solidFill>
                  <a:schemeClr val="tx1"/>
                </a:solidFill>
              </a:rPr>
              <a:t>si vom calcula pentru aceasta functie, cand ecuatia ei este mai mare decat 0, si anume:</a:t>
            </a:r>
            <a:endParaRPr lang="en-US" sz="1800" dirty="0">
              <a:solidFill>
                <a:schemeClr val="tx1"/>
              </a:solidFill>
            </a:endParaRPr>
          </a:p>
          <a:p>
            <a:endParaRPr lang="en-US" sz="1800" dirty="0">
              <a:solidFill>
                <a:schemeClr val="tx1"/>
              </a:solidFill>
            </a:endParaRPr>
          </a:p>
          <a:p>
            <a:endParaRPr lang="en-US" sz="1800" dirty="0">
              <a:solidFill>
                <a:schemeClr val="tx1"/>
              </a:solidFill>
            </a:endParaRPr>
          </a:p>
          <a:p>
            <a:endParaRPr lang="en-US" sz="1800" dirty="0">
              <a:solidFill>
                <a:schemeClr val="tx1"/>
              </a:solidFill>
            </a:endParaRPr>
          </a:p>
          <a:p>
            <a:endParaRPr lang="en-US" sz="1800" dirty="0">
              <a:solidFill>
                <a:schemeClr val="tx1"/>
              </a:solidFill>
            </a:endParaRPr>
          </a:p>
          <a:p>
            <a:r>
              <a:rPr lang="ro-RO" sz="1800" dirty="0">
                <a:solidFill>
                  <a:schemeClr val="tx1"/>
                </a:solidFill>
              </a:rPr>
              <a:t>Si ne rezulta ca functia f(x) este mereu mai mare decat 0 cand </a:t>
            </a:r>
            <a:r>
              <a:rPr lang="en-US" sz="1800" dirty="0">
                <a:solidFill>
                  <a:schemeClr val="tx1"/>
                </a:solidFill>
              </a:rPr>
              <a:t>x </a:t>
            </a:r>
            <a:r>
              <a:rPr lang="en-US" sz="1800" dirty="0" err="1">
                <a:solidFill>
                  <a:schemeClr val="tx1"/>
                </a:solidFill>
              </a:rPr>
              <a:t>apartine</a:t>
            </a:r>
            <a:r>
              <a:rPr lang="en-US" sz="1800" dirty="0">
                <a:solidFill>
                  <a:schemeClr val="tx1"/>
                </a:solidFill>
              </a:rPr>
              <a:t> </a:t>
            </a:r>
            <a:r>
              <a:rPr lang="en-US" sz="1800" dirty="0" err="1">
                <a:solidFill>
                  <a:schemeClr val="tx1"/>
                </a:solidFill>
              </a:rPr>
              <a:t>intervaului</a:t>
            </a:r>
            <a:r>
              <a:rPr lang="en-US" sz="1800" dirty="0">
                <a:solidFill>
                  <a:schemeClr val="tx1"/>
                </a:solidFill>
              </a:rPr>
              <a:t> [8/15;+∞)</a:t>
            </a:r>
          </a:p>
          <a:p>
            <a:endParaRPr lang="en-US" sz="1800" dirty="0">
              <a:solidFill>
                <a:schemeClr val="tx1"/>
              </a:solidFill>
            </a:endParaRPr>
          </a:p>
          <a:p>
            <a:endParaRPr lang="en-US" sz="1800" dirty="0">
              <a:solidFill>
                <a:schemeClr val="tx1"/>
              </a:solidFill>
            </a:endParaRPr>
          </a:p>
          <a:p>
            <a:endParaRPr lang="en-US" sz="1800" dirty="0">
              <a:solidFill>
                <a:schemeClr val="tx1"/>
              </a:solidFill>
            </a:endParaRPr>
          </a:p>
          <a:p>
            <a:endParaRPr lang="en-US" sz="1800" dirty="0">
              <a:solidFill>
                <a:schemeClr val="tx1"/>
              </a:solidFill>
            </a:endParaRPr>
          </a:p>
          <a:p>
            <a:endParaRPr lang="en-US" sz="1800" dirty="0">
              <a:solidFill>
                <a:schemeClr val="tx1"/>
              </a:solidFill>
            </a:endParaRPr>
          </a:p>
          <a:p>
            <a:endParaRPr lang="en-US" sz="1800" dirty="0">
              <a:solidFill>
                <a:schemeClr val="tx1"/>
              </a:solidFill>
            </a:endParaRPr>
          </a:p>
          <a:p>
            <a:endParaRPr lang="ro-RO" sz="1800" dirty="0">
              <a:solidFill>
                <a:schemeClr val="tx1"/>
              </a:solidFill>
            </a:endParaRPr>
          </a:p>
          <a:p>
            <a:endParaRPr lang="ro-RO" sz="1800" dirty="0">
              <a:solidFill>
                <a:schemeClr val="tx1"/>
              </a:solidFill>
            </a:endParaRPr>
          </a:p>
          <a:p>
            <a:endParaRPr lang="ro-RO" sz="1800" dirty="0">
              <a:solidFill>
                <a:schemeClr val="tx1"/>
              </a:solidFill>
            </a:endParaRPr>
          </a:p>
        </p:txBody>
      </p:sp>
      <p:pic>
        <p:nvPicPr>
          <p:cNvPr id="4" name="Picture 3"/>
          <p:cNvPicPr/>
          <p:nvPr/>
        </p:nvPicPr>
        <p:blipFill>
          <a:blip r:embed="rId2" cstate="print"/>
          <a:stretch>
            <a:fillRect/>
          </a:stretch>
        </p:blipFill>
        <p:spPr>
          <a:xfrm>
            <a:off x="5101062" y="2581418"/>
            <a:ext cx="1790700" cy="514350"/>
          </a:xfrm>
          <a:prstGeom prst="rect">
            <a:avLst/>
          </a:prstGeom>
        </p:spPr>
      </p:pic>
      <p:pic>
        <p:nvPicPr>
          <p:cNvPr id="5" name="Picture 4"/>
          <p:cNvPicPr/>
          <p:nvPr/>
        </p:nvPicPr>
        <p:blipFill>
          <a:blip r:embed="rId3" cstate="print"/>
          <a:stretch>
            <a:fillRect/>
          </a:stretch>
        </p:blipFill>
        <p:spPr>
          <a:xfrm>
            <a:off x="9026463" y="2209800"/>
            <a:ext cx="1952625" cy="2438400"/>
          </a:xfrm>
          <a:prstGeom prst="rect">
            <a:avLst/>
          </a:prstGeom>
        </p:spPr>
      </p:pic>
      <p:pic>
        <p:nvPicPr>
          <p:cNvPr id="10" name="Picture 9"/>
          <p:cNvPicPr/>
          <p:nvPr/>
        </p:nvPicPr>
        <p:blipFill>
          <a:blip r:embed="rId4" cstate="print"/>
          <a:stretch>
            <a:fillRect/>
          </a:stretch>
        </p:blipFill>
        <p:spPr>
          <a:xfrm>
            <a:off x="3417458" y="5355374"/>
            <a:ext cx="4391025" cy="590550"/>
          </a:xfrm>
          <a:prstGeom prst="rect">
            <a:avLst/>
          </a:prstGeom>
        </p:spPr>
      </p:pic>
    </p:spTree>
    <p:extLst>
      <p:ext uri="{BB962C8B-B14F-4D97-AF65-F5344CB8AC3E}">
        <p14:creationId xmlns:p14="http://schemas.microsoft.com/office/powerpoint/2010/main" val="41529224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31371" y="628843"/>
            <a:ext cx="10363200" cy="1470025"/>
          </a:xfrm>
        </p:spPr>
        <p:txBody>
          <a:bodyPr/>
          <a:lstStyle/>
          <a:p>
            <a:r>
              <a:rPr lang="en-US" dirty="0" err="1"/>
              <a:t>Inecuatii</a:t>
            </a:r>
            <a:endParaRPr lang="ro-RO" dirty="0"/>
          </a:p>
        </p:txBody>
      </p:sp>
      <p:sp>
        <p:nvSpPr>
          <p:cNvPr id="3" name="Content Placeholder 2"/>
          <p:cNvSpPr>
            <a:spLocks noGrp="1"/>
          </p:cNvSpPr>
          <p:nvPr>
            <p:ph type="subTitle" idx="1"/>
          </p:nvPr>
        </p:nvSpPr>
        <p:spPr>
          <a:xfrm>
            <a:off x="431371" y="1980191"/>
            <a:ext cx="8534400" cy="2409321"/>
          </a:xfrm>
        </p:spPr>
        <p:txBody>
          <a:bodyPr/>
          <a:lstStyle/>
          <a:p>
            <a:r>
              <a:rPr lang="ro-RO" dirty="0">
                <a:solidFill>
                  <a:schemeClr val="tx1"/>
                </a:solidFill>
              </a:rPr>
              <a:t>Solutia unei inecuatii de forma a⋅x+b≥0a⋅x+b≥0 (sau ≤0≤0) este intervalul ce incepe (sau se termina) cu –b/a dar este in functie de a, dupa cum urmeaza:</a:t>
            </a:r>
          </a:p>
          <a:p>
            <a:endParaRPr lang="ro-RO" dirty="0">
              <a:solidFill>
                <a:schemeClr val="tx1"/>
              </a:solidFill>
            </a:endParaRPr>
          </a:p>
        </p:txBody>
      </p:sp>
      <p:pic>
        <p:nvPicPr>
          <p:cNvPr id="4" name="Picture 3"/>
          <p:cNvPicPr/>
          <p:nvPr/>
        </p:nvPicPr>
        <p:blipFill>
          <a:blip r:embed="rId2" cstate="print"/>
          <a:stretch>
            <a:fillRect/>
          </a:stretch>
        </p:blipFill>
        <p:spPr>
          <a:xfrm>
            <a:off x="3626568" y="4194359"/>
            <a:ext cx="3810000" cy="1714500"/>
          </a:xfrm>
          <a:prstGeom prst="rect">
            <a:avLst/>
          </a:prstGeom>
        </p:spPr>
      </p:pic>
    </p:spTree>
    <p:extLst>
      <p:ext uri="{BB962C8B-B14F-4D97-AF65-F5344CB8AC3E}">
        <p14:creationId xmlns:p14="http://schemas.microsoft.com/office/powerpoint/2010/main" val="36327596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9990" y="653066"/>
            <a:ext cx="10363200" cy="1470025"/>
          </a:xfrm>
        </p:spPr>
        <p:txBody>
          <a:bodyPr/>
          <a:lstStyle/>
          <a:p>
            <a:pPr algn="ctr"/>
            <a:r>
              <a:rPr lang="en-US" dirty="0" err="1"/>
              <a:t>Surse</a:t>
            </a:r>
            <a:endParaRPr lang="ro-RO" dirty="0"/>
          </a:p>
        </p:txBody>
      </p:sp>
      <p:sp>
        <p:nvSpPr>
          <p:cNvPr id="3" name="Content Placeholder 2"/>
          <p:cNvSpPr>
            <a:spLocks noGrp="1"/>
          </p:cNvSpPr>
          <p:nvPr>
            <p:ph type="subTitle" idx="1"/>
          </p:nvPr>
        </p:nvSpPr>
        <p:spPr>
          <a:xfrm>
            <a:off x="509990" y="1946570"/>
            <a:ext cx="8534400" cy="1752600"/>
          </a:xfrm>
        </p:spPr>
        <p:txBody>
          <a:bodyPr/>
          <a:lstStyle/>
          <a:p>
            <a:pPr marL="0" indent="0">
              <a:buNone/>
            </a:pPr>
            <a:endParaRPr lang="ro-RO" sz="1800" dirty="0">
              <a:solidFill>
                <a:schemeClr val="tx1"/>
              </a:solidFill>
            </a:endParaRPr>
          </a:p>
          <a:p>
            <a:r>
              <a:rPr lang="ro-RO" sz="1800" dirty="0">
                <a:solidFill>
                  <a:schemeClr val="tx1"/>
                </a:solidFill>
              </a:rPr>
              <a:t>https://matematic.eu/LectiaDeMatematica/FunctiaDeGradul1.html</a:t>
            </a:r>
          </a:p>
          <a:p>
            <a:r>
              <a:rPr lang="ro-RO" sz="1800" dirty="0">
                <a:solidFill>
                  <a:schemeClr val="tx1"/>
                </a:solidFill>
              </a:rPr>
              <a:t>https://www.edumo.org/lectie/6401139935281152 - fctie de gr I</a:t>
            </a:r>
          </a:p>
          <a:p>
            <a:r>
              <a:rPr lang="ro-RO" sz="1800" dirty="0">
                <a:solidFill>
                  <a:schemeClr val="tx1"/>
                </a:solidFill>
              </a:rPr>
              <a:t>https://www.edumo.org/lectie/6086439091568640 - propr fct gr I</a:t>
            </a:r>
          </a:p>
          <a:p>
            <a:r>
              <a:rPr lang="ro-RO" sz="1800" dirty="0">
                <a:solidFill>
                  <a:schemeClr val="tx1"/>
                </a:solidFill>
              </a:rPr>
              <a:t>https://www.edumo.org/lectie/5551744788463616 - monotonie</a:t>
            </a:r>
          </a:p>
          <a:p>
            <a:r>
              <a:rPr lang="ro-RO" sz="1800" dirty="0">
                <a:solidFill>
                  <a:schemeClr val="tx1"/>
                </a:solidFill>
              </a:rPr>
              <a:t>https://www.edumo.org/lectie/5345009758896128 - semnul fctiei de  gr I</a:t>
            </a:r>
          </a:p>
          <a:p>
            <a:r>
              <a:rPr lang="ro-RO" sz="1800" dirty="0">
                <a:solidFill>
                  <a:schemeClr val="tx1"/>
                </a:solidFill>
              </a:rPr>
              <a:t>https://www.edumo.org/lectie/5037387289722880 - inecuatii</a:t>
            </a:r>
          </a:p>
          <a:p>
            <a:r>
              <a:rPr lang="ro-RO" sz="1800" dirty="0">
                <a:solidFill>
                  <a:schemeClr val="tx1"/>
                </a:solidFill>
              </a:rPr>
              <a:t>https://ro.wikipedia.org/wiki/Func%C8%9Bie_algebric%C4%83_de_gradul_%C3%AEnt%C3%A2i</a:t>
            </a:r>
          </a:p>
          <a:p>
            <a:endParaRPr lang="ro-RO" sz="1800" dirty="0">
              <a:solidFill>
                <a:schemeClr val="tx1"/>
              </a:solidFill>
            </a:endParaRPr>
          </a:p>
        </p:txBody>
      </p:sp>
    </p:spTree>
    <p:extLst>
      <p:ext uri="{BB962C8B-B14F-4D97-AF65-F5344CB8AC3E}">
        <p14:creationId xmlns:p14="http://schemas.microsoft.com/office/powerpoint/2010/main" val="16627935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 descr="Marmură albă"/>
          <p:cNvSpPr/>
          <p:nvPr/>
        </p:nvSpPr>
        <p:spPr>
          <a:xfrm>
            <a:off x="3810000" y="5486400"/>
            <a:ext cx="6515100" cy="609600"/>
          </a:xfrm>
          <a:prstGeom prst="rect">
            <a:avLst/>
          </a:prstGeom>
        </p:spPr>
        <p:txBody>
          <a:bodyPr>
            <a:prstTxWarp prst="textPlain">
              <a:avLst/>
            </a:prstTxWarp>
          </a:bodyPr>
          <a:lstStyle/>
          <a:p>
            <a:pPr algn="ctr">
              <a:buClr>
                <a:srgbClr val="000000"/>
              </a:buClr>
            </a:pPr>
            <a:r>
              <a:rPr sz="1400" b="1" kern="0">
                <a:noFill/>
                <a:latin typeface="Arial"/>
                <a:cs typeface="Arial"/>
                <a:sym typeface="Arial"/>
              </a:rPr>
              <a:t>FUNCTIA DE GRADUL 2</a:t>
            </a:r>
          </a:p>
        </p:txBody>
      </p:sp>
      <p:sp>
        <p:nvSpPr>
          <p:cNvPr id="85" name="Google Shape;85;p1"/>
          <p:cNvSpPr txBox="1"/>
          <p:nvPr/>
        </p:nvSpPr>
        <p:spPr>
          <a:xfrm>
            <a:off x="2678219" y="2395000"/>
            <a:ext cx="7900963" cy="646200"/>
          </a:xfrm>
          <a:prstGeom prst="rect">
            <a:avLst/>
          </a:prstGeom>
          <a:noFill/>
          <a:ln>
            <a:noFill/>
          </a:ln>
        </p:spPr>
        <p:txBody>
          <a:bodyPr spcFirstLastPara="1" wrap="square" lIns="91425" tIns="45700" rIns="91425" bIns="45700" anchor="t" anchorCtr="0">
            <a:noAutofit/>
          </a:bodyPr>
          <a:lstStyle/>
          <a:p>
            <a:pPr algn="just">
              <a:buClr>
                <a:srgbClr val="000000"/>
              </a:buClr>
              <a:buSzPts val="1800"/>
            </a:pPr>
            <a:r>
              <a:rPr lang="en-US" sz="4400" b="1" kern="0" dirty="0" err="1">
                <a:solidFill>
                  <a:srgbClr val="000000"/>
                </a:solidFill>
                <a:latin typeface="Calibri" panose="020F0502020204030204" pitchFamily="34" charset="0"/>
                <a:ea typeface="Arial"/>
                <a:cs typeface="Calibri" panose="020F0502020204030204" pitchFamily="34" charset="0"/>
                <a:sym typeface="Arial"/>
              </a:rPr>
              <a:t>Funcția</a:t>
            </a:r>
            <a:r>
              <a:rPr lang="en-US" sz="4400" b="1" kern="0" dirty="0">
                <a:solidFill>
                  <a:srgbClr val="000000"/>
                </a:solidFill>
                <a:latin typeface="Calibri" panose="020F0502020204030204" pitchFamily="34" charset="0"/>
                <a:ea typeface="Arial"/>
                <a:cs typeface="Calibri" panose="020F0502020204030204" pitchFamily="34" charset="0"/>
                <a:sym typeface="Arial"/>
              </a:rPr>
              <a:t> de </a:t>
            </a:r>
            <a:r>
              <a:rPr lang="en-US" sz="4400" b="1" kern="0" dirty="0" err="1">
                <a:solidFill>
                  <a:srgbClr val="000000"/>
                </a:solidFill>
                <a:latin typeface="Calibri" panose="020F0502020204030204" pitchFamily="34" charset="0"/>
                <a:ea typeface="Arial"/>
                <a:cs typeface="Calibri" panose="020F0502020204030204" pitchFamily="34" charset="0"/>
                <a:sym typeface="Arial"/>
              </a:rPr>
              <a:t>gradul</a:t>
            </a:r>
            <a:r>
              <a:rPr lang="en-US" sz="4400" b="1" kern="0" dirty="0">
                <a:solidFill>
                  <a:srgbClr val="000000"/>
                </a:solidFill>
                <a:latin typeface="Calibri" panose="020F0502020204030204" pitchFamily="34" charset="0"/>
                <a:ea typeface="Arial"/>
                <a:cs typeface="Calibri" panose="020F0502020204030204" pitchFamily="34" charset="0"/>
                <a:sym typeface="Arial"/>
              </a:rPr>
              <a:t> al II-lea</a:t>
            </a:r>
            <a:endParaRPr sz="4400" b="1" kern="0" dirty="0">
              <a:solidFill>
                <a:srgbClr val="000000"/>
              </a:solidFill>
              <a:latin typeface="Calibri" panose="020F0502020204030204" pitchFamily="34" charset="0"/>
              <a:ea typeface="Arial"/>
              <a:cs typeface="Calibri" panose="020F0502020204030204" pitchFamily="34" charset="0"/>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fade">
                                      <p:cBhvr>
                                        <p:cTn id="7" dur="10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3" name="Google Shape;93;p2"/>
          <p:cNvSpPr/>
          <p:nvPr/>
        </p:nvSpPr>
        <p:spPr>
          <a:xfrm>
            <a:off x="1153093" y="435502"/>
            <a:ext cx="2217738" cy="701675"/>
          </a:xfrm>
          <a:prstGeom prst="rect">
            <a:avLst/>
          </a:prstGeom>
          <a:noFill/>
          <a:ln>
            <a:noFill/>
          </a:ln>
        </p:spPr>
        <p:txBody>
          <a:bodyPr spcFirstLastPara="1" wrap="square" lIns="91425" tIns="45700" rIns="91425" bIns="45700" anchor="t" anchorCtr="0">
            <a:noAutofit/>
          </a:bodyPr>
          <a:lstStyle/>
          <a:p>
            <a:pPr>
              <a:buClr>
                <a:srgbClr val="000000"/>
              </a:buClr>
              <a:buSzPts val="4000"/>
            </a:pPr>
            <a:r>
              <a:rPr lang="en-US" sz="4000" kern="0" dirty="0" err="1">
                <a:solidFill>
                  <a:srgbClr val="FF0000"/>
                </a:solidFill>
                <a:ea typeface="Times New Roman"/>
                <a:cs typeface="Times New Roman"/>
                <a:sym typeface="Times New Roman"/>
              </a:rPr>
              <a:t>Definitie</a:t>
            </a:r>
            <a:r>
              <a:rPr lang="en-US" sz="4000" kern="0" dirty="0">
                <a:solidFill>
                  <a:srgbClr val="FF0000"/>
                </a:solidFill>
                <a:ea typeface="Times New Roman"/>
                <a:cs typeface="Times New Roman"/>
                <a:sym typeface="Times New Roman"/>
              </a:rPr>
              <a:t>:</a:t>
            </a:r>
            <a:endParaRPr sz="1400" kern="0" dirty="0">
              <a:solidFill>
                <a:srgbClr val="000000"/>
              </a:solidFill>
              <a:ea typeface="Arial"/>
              <a:cs typeface="Arial"/>
              <a:sym typeface="Arial"/>
            </a:endParaRPr>
          </a:p>
        </p:txBody>
      </p:sp>
      <p:sp>
        <p:nvSpPr>
          <p:cNvPr id="94" name="Google Shape;94;p2"/>
          <p:cNvSpPr/>
          <p:nvPr/>
        </p:nvSpPr>
        <p:spPr>
          <a:xfrm>
            <a:off x="1153093" y="1370013"/>
            <a:ext cx="7092950" cy="915988"/>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kern="0" dirty="0" err="1">
                <a:solidFill>
                  <a:srgbClr val="000000"/>
                </a:solidFill>
                <a:ea typeface="Arial"/>
                <a:cs typeface="Arial"/>
                <a:sym typeface="Arial"/>
              </a:rPr>
              <a:t>Functia</a:t>
            </a:r>
            <a:r>
              <a:rPr lang="en-US" kern="0" dirty="0">
                <a:solidFill>
                  <a:srgbClr val="000000"/>
                </a:solidFill>
                <a:ea typeface="Arial"/>
                <a:cs typeface="Arial"/>
                <a:sym typeface="Arial"/>
              </a:rPr>
              <a:t> ƒ: R→R, ƒ(x)= ax</a:t>
            </a:r>
            <a:r>
              <a:rPr lang="en-US" kern="0" baseline="30000" dirty="0">
                <a:solidFill>
                  <a:srgbClr val="000000"/>
                </a:solidFill>
                <a:ea typeface="Arial"/>
                <a:cs typeface="Arial"/>
                <a:sym typeface="Arial"/>
              </a:rPr>
              <a:t>2</a:t>
            </a:r>
            <a:r>
              <a:rPr lang="en-US" kern="0" dirty="0">
                <a:solidFill>
                  <a:srgbClr val="000000"/>
                </a:solidFill>
                <a:ea typeface="Arial"/>
                <a:cs typeface="Arial"/>
                <a:sym typeface="Arial"/>
              </a:rPr>
              <a:t> + bx + c,  </a:t>
            </a:r>
            <a:r>
              <a:rPr lang="en-US" kern="0" dirty="0" err="1">
                <a:solidFill>
                  <a:srgbClr val="000000"/>
                </a:solidFill>
                <a:ea typeface="Arial"/>
                <a:cs typeface="Arial"/>
                <a:sym typeface="Arial"/>
              </a:rPr>
              <a:t>a,b,c</a:t>
            </a:r>
            <a:r>
              <a:rPr lang="en-US" kern="0" dirty="0">
                <a:solidFill>
                  <a:srgbClr val="000000"/>
                </a:solidFill>
                <a:ea typeface="Arial"/>
                <a:cs typeface="Arial"/>
                <a:sym typeface="Arial"/>
              </a:rPr>
              <a:t> є R  a≠0, se </a:t>
            </a:r>
            <a:r>
              <a:rPr lang="en-US" kern="0" dirty="0" err="1">
                <a:solidFill>
                  <a:srgbClr val="000000"/>
                </a:solidFill>
                <a:ea typeface="Arial"/>
                <a:cs typeface="Arial"/>
                <a:sym typeface="Arial"/>
              </a:rPr>
              <a:t>numeste</a:t>
            </a:r>
            <a:endParaRPr sz="1400" kern="0" dirty="0">
              <a:solidFill>
                <a:srgbClr val="000000"/>
              </a:solidFill>
              <a:ea typeface="Arial"/>
              <a:cs typeface="Arial"/>
              <a:sym typeface="Arial"/>
            </a:endParaRPr>
          </a:p>
          <a:p>
            <a:pPr>
              <a:buClr>
                <a:srgbClr val="000000"/>
              </a:buClr>
              <a:buSzPts val="1800"/>
            </a:pPr>
            <a:r>
              <a:rPr lang="en-US" i="1" kern="0" dirty="0" err="1">
                <a:solidFill>
                  <a:srgbClr val="CC3300"/>
                </a:solidFill>
                <a:ea typeface="Arial"/>
                <a:cs typeface="Arial"/>
                <a:sym typeface="Arial"/>
              </a:rPr>
              <a:t>functie</a:t>
            </a:r>
            <a:r>
              <a:rPr lang="en-US" i="1" kern="0" dirty="0">
                <a:solidFill>
                  <a:srgbClr val="CC3300"/>
                </a:solidFill>
                <a:ea typeface="Arial"/>
                <a:cs typeface="Arial"/>
                <a:sym typeface="Arial"/>
              </a:rPr>
              <a:t> de </a:t>
            </a:r>
            <a:r>
              <a:rPr lang="en-US" i="1" kern="0" dirty="0" err="1">
                <a:solidFill>
                  <a:srgbClr val="CC3300"/>
                </a:solidFill>
                <a:ea typeface="Arial"/>
                <a:cs typeface="Arial"/>
                <a:sym typeface="Arial"/>
              </a:rPr>
              <a:t>gradul</a:t>
            </a:r>
            <a:r>
              <a:rPr lang="en-US" i="1" kern="0" dirty="0">
                <a:solidFill>
                  <a:srgbClr val="CC3300"/>
                </a:solidFill>
                <a:ea typeface="Arial"/>
                <a:cs typeface="Arial"/>
                <a:sym typeface="Arial"/>
              </a:rPr>
              <a:t> al </a:t>
            </a:r>
            <a:r>
              <a:rPr lang="en-US" i="1" kern="0" dirty="0" err="1">
                <a:solidFill>
                  <a:srgbClr val="CC3300"/>
                </a:solidFill>
                <a:ea typeface="Arial"/>
                <a:cs typeface="Arial"/>
                <a:sym typeface="Arial"/>
              </a:rPr>
              <a:t>doilea</a:t>
            </a:r>
            <a:r>
              <a:rPr lang="en-US" kern="0" dirty="0">
                <a:solidFill>
                  <a:srgbClr val="000000"/>
                </a:solidFill>
                <a:ea typeface="Arial"/>
                <a:cs typeface="Arial"/>
                <a:sym typeface="Arial"/>
              </a:rPr>
              <a:t>  (</a:t>
            </a:r>
            <a:r>
              <a:rPr lang="en-US" kern="0" dirty="0" err="1">
                <a:solidFill>
                  <a:srgbClr val="000000"/>
                </a:solidFill>
                <a:ea typeface="Arial"/>
                <a:cs typeface="Arial"/>
                <a:sym typeface="Arial"/>
              </a:rPr>
              <a:t>sau</a:t>
            </a:r>
            <a:r>
              <a:rPr lang="en-US" kern="0" dirty="0">
                <a:solidFill>
                  <a:srgbClr val="000000"/>
                </a:solidFill>
                <a:ea typeface="Arial"/>
                <a:cs typeface="Arial"/>
                <a:sym typeface="Arial"/>
              </a:rPr>
              <a:t> </a:t>
            </a:r>
            <a:r>
              <a:rPr lang="en-US" i="1" kern="0" dirty="0" err="1">
                <a:solidFill>
                  <a:srgbClr val="CC3300"/>
                </a:solidFill>
                <a:ea typeface="Arial"/>
                <a:cs typeface="Arial"/>
                <a:sym typeface="Arial"/>
              </a:rPr>
              <a:t>functie</a:t>
            </a:r>
            <a:r>
              <a:rPr lang="en-US" i="1" kern="0" dirty="0">
                <a:solidFill>
                  <a:srgbClr val="CC3300"/>
                </a:solidFill>
                <a:ea typeface="Arial"/>
                <a:cs typeface="Arial"/>
                <a:sym typeface="Arial"/>
              </a:rPr>
              <a:t> </a:t>
            </a:r>
            <a:r>
              <a:rPr lang="en-US" i="1" kern="0" dirty="0" err="1">
                <a:solidFill>
                  <a:srgbClr val="CC3300"/>
                </a:solidFill>
                <a:ea typeface="Arial"/>
                <a:cs typeface="Arial"/>
                <a:sym typeface="Arial"/>
              </a:rPr>
              <a:t>patratica</a:t>
            </a:r>
            <a:r>
              <a:rPr lang="en-US" kern="0" dirty="0">
                <a:solidFill>
                  <a:srgbClr val="000000"/>
                </a:solidFill>
                <a:ea typeface="Arial"/>
                <a:cs typeface="Arial"/>
                <a:sym typeface="Arial"/>
              </a:rPr>
              <a:t>) cu </a:t>
            </a:r>
            <a:r>
              <a:rPr lang="en-US" kern="0" dirty="0" err="1">
                <a:solidFill>
                  <a:srgbClr val="000000"/>
                </a:solidFill>
                <a:ea typeface="Arial"/>
                <a:cs typeface="Arial"/>
                <a:sym typeface="Arial"/>
              </a:rPr>
              <a:t>coeficientii</a:t>
            </a:r>
            <a:endParaRPr sz="1400" kern="0" dirty="0">
              <a:solidFill>
                <a:srgbClr val="000000"/>
              </a:solidFill>
              <a:ea typeface="Arial"/>
              <a:cs typeface="Arial"/>
              <a:sym typeface="Arial"/>
            </a:endParaRPr>
          </a:p>
          <a:p>
            <a:pPr>
              <a:buClr>
                <a:srgbClr val="000000"/>
              </a:buClr>
              <a:buSzPts val="1800"/>
            </a:pPr>
            <a:r>
              <a:rPr lang="en-US" kern="0" dirty="0" err="1">
                <a:solidFill>
                  <a:srgbClr val="000000"/>
                </a:solidFill>
                <a:ea typeface="Arial"/>
                <a:cs typeface="Arial"/>
                <a:sym typeface="Arial"/>
              </a:rPr>
              <a:t>a,b,c</a:t>
            </a:r>
            <a:endParaRPr kern="0" dirty="0">
              <a:solidFill>
                <a:srgbClr val="000000"/>
              </a:solidFill>
              <a:ea typeface="Arial"/>
              <a:cs typeface="Arial"/>
              <a:sym typeface="Arial"/>
            </a:endParaRPr>
          </a:p>
        </p:txBody>
      </p:sp>
      <p:sp>
        <p:nvSpPr>
          <p:cNvPr id="95" name="Google Shape;95;p2"/>
          <p:cNvSpPr/>
          <p:nvPr/>
        </p:nvSpPr>
        <p:spPr>
          <a:xfrm>
            <a:off x="1153093" y="2514599"/>
            <a:ext cx="4327525" cy="396875"/>
          </a:xfrm>
          <a:prstGeom prst="rect">
            <a:avLst/>
          </a:prstGeom>
          <a:noFill/>
          <a:ln>
            <a:noFill/>
          </a:ln>
        </p:spPr>
        <p:txBody>
          <a:bodyPr spcFirstLastPara="1" wrap="square" lIns="91425" tIns="45700" rIns="91425" bIns="45700" anchor="t" anchorCtr="0">
            <a:noAutofit/>
          </a:bodyPr>
          <a:lstStyle/>
          <a:p>
            <a:pPr>
              <a:buClr>
                <a:srgbClr val="000000"/>
              </a:buClr>
              <a:buSzPts val="2000"/>
            </a:pPr>
            <a:r>
              <a:rPr lang="en-US" sz="2000" kern="0" dirty="0" err="1">
                <a:solidFill>
                  <a:srgbClr val="0000FF"/>
                </a:solidFill>
                <a:latin typeface="Calibri" panose="020F0502020204030204" pitchFamily="34" charset="0"/>
                <a:ea typeface="Comic Sans MS"/>
                <a:cs typeface="Calibri" panose="020F0502020204030204" pitchFamily="34" charset="0"/>
                <a:sym typeface="Comic Sans MS"/>
              </a:rPr>
              <a:t>Pentru</a:t>
            </a:r>
            <a:r>
              <a:rPr lang="en-US" sz="2000" kern="0" dirty="0">
                <a:solidFill>
                  <a:srgbClr val="0000FF"/>
                </a:solidFill>
                <a:latin typeface="Calibri" panose="020F0502020204030204" pitchFamily="34" charset="0"/>
                <a:ea typeface="Comic Sans MS"/>
                <a:cs typeface="Calibri" panose="020F0502020204030204" pitchFamily="34" charset="0"/>
                <a:sym typeface="Comic Sans MS"/>
              </a:rPr>
              <a:t> </a:t>
            </a:r>
            <a:r>
              <a:rPr lang="en-US" sz="2000" kern="0" dirty="0" err="1">
                <a:solidFill>
                  <a:srgbClr val="0000FF"/>
                </a:solidFill>
                <a:latin typeface="Calibri" panose="020F0502020204030204" pitchFamily="34" charset="0"/>
                <a:ea typeface="Comic Sans MS"/>
                <a:cs typeface="Calibri" panose="020F0502020204030204" pitchFamily="34" charset="0"/>
                <a:sym typeface="Comic Sans MS"/>
              </a:rPr>
              <a:t>functia</a:t>
            </a:r>
            <a:r>
              <a:rPr lang="en-US" sz="2000" kern="0" dirty="0">
                <a:solidFill>
                  <a:srgbClr val="0000FF"/>
                </a:solidFill>
                <a:latin typeface="Calibri" panose="020F0502020204030204" pitchFamily="34" charset="0"/>
                <a:ea typeface="Comic Sans MS"/>
                <a:cs typeface="Calibri" panose="020F0502020204030204" pitchFamily="34" charset="0"/>
                <a:sym typeface="Comic Sans MS"/>
              </a:rPr>
              <a:t> de </a:t>
            </a:r>
            <a:r>
              <a:rPr lang="en-US" sz="2000" kern="0" dirty="0" err="1">
                <a:solidFill>
                  <a:srgbClr val="0000FF"/>
                </a:solidFill>
                <a:latin typeface="Calibri" panose="020F0502020204030204" pitchFamily="34" charset="0"/>
                <a:ea typeface="Comic Sans MS"/>
                <a:cs typeface="Calibri" panose="020F0502020204030204" pitchFamily="34" charset="0"/>
                <a:sym typeface="Comic Sans MS"/>
              </a:rPr>
              <a:t>gradul</a:t>
            </a:r>
            <a:r>
              <a:rPr lang="en-US" sz="2000" kern="0" dirty="0">
                <a:solidFill>
                  <a:srgbClr val="0000FF"/>
                </a:solidFill>
                <a:latin typeface="Calibri" panose="020F0502020204030204" pitchFamily="34" charset="0"/>
                <a:ea typeface="Comic Sans MS"/>
                <a:cs typeface="Calibri" panose="020F0502020204030204" pitchFamily="34" charset="0"/>
                <a:sym typeface="Comic Sans MS"/>
              </a:rPr>
              <a:t> al </a:t>
            </a:r>
            <a:r>
              <a:rPr lang="en-US" sz="2000" kern="0" dirty="0" err="1">
                <a:solidFill>
                  <a:srgbClr val="0000FF"/>
                </a:solidFill>
                <a:latin typeface="Calibri" panose="020F0502020204030204" pitchFamily="34" charset="0"/>
                <a:ea typeface="Comic Sans MS"/>
                <a:cs typeface="Calibri" panose="020F0502020204030204" pitchFamily="34" charset="0"/>
                <a:sym typeface="Comic Sans MS"/>
              </a:rPr>
              <a:t>doilea</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96" name="Google Shape;96;p2"/>
          <p:cNvSpPr/>
          <p:nvPr/>
        </p:nvSpPr>
        <p:spPr>
          <a:xfrm>
            <a:off x="3733800" y="3159500"/>
            <a:ext cx="6934200" cy="457200"/>
          </a:xfrm>
          <a:prstGeom prst="rect">
            <a:avLst/>
          </a:prstGeom>
          <a:noFill/>
          <a:ln>
            <a:noFill/>
          </a:ln>
        </p:spPr>
        <p:txBody>
          <a:bodyPr spcFirstLastPara="1" wrap="square" lIns="91425" tIns="45700" rIns="91425" bIns="45700" anchor="t" anchorCtr="0">
            <a:noAutofit/>
          </a:bodyPr>
          <a:lstStyle/>
          <a:p>
            <a:pPr>
              <a:buClr>
                <a:srgbClr val="000000"/>
              </a:buClr>
              <a:buSzPts val="2400"/>
            </a:pPr>
            <a:r>
              <a:rPr lang="en-US" sz="2400" kern="0" dirty="0">
                <a:solidFill>
                  <a:srgbClr val="000000"/>
                </a:solidFill>
                <a:latin typeface="Comic Sans MS"/>
                <a:ea typeface="Comic Sans MS"/>
                <a:cs typeface="Comic Sans MS"/>
                <a:sym typeface="Comic Sans MS"/>
              </a:rPr>
              <a:t>ax</a:t>
            </a:r>
            <a:r>
              <a:rPr lang="en-US" sz="2400" kern="0" baseline="30000" dirty="0">
                <a:solidFill>
                  <a:srgbClr val="000000"/>
                </a:solidFill>
                <a:latin typeface="Comic Sans MS"/>
                <a:ea typeface="Comic Sans MS"/>
                <a:cs typeface="Comic Sans MS"/>
                <a:sym typeface="Comic Sans MS"/>
              </a:rPr>
              <a:t>2 </a:t>
            </a:r>
            <a:r>
              <a:rPr lang="en-US" sz="2400" kern="0" dirty="0">
                <a:solidFill>
                  <a:srgbClr val="000000"/>
                </a:solidFill>
                <a:latin typeface="Comic Sans MS"/>
                <a:ea typeface="Comic Sans MS"/>
                <a:cs typeface="Comic Sans MS"/>
                <a:sym typeface="Comic Sans MS"/>
              </a:rPr>
              <a:t> - </a:t>
            </a:r>
            <a:r>
              <a:rPr lang="en-US" i="1" kern="0" dirty="0">
                <a:solidFill>
                  <a:srgbClr val="000000"/>
                </a:solidFill>
                <a:latin typeface="Bodoni"/>
                <a:ea typeface="Bodoni"/>
                <a:cs typeface="Bodoni"/>
                <a:sym typeface="Bodoni"/>
              </a:rPr>
              <a:t>se </a:t>
            </a:r>
            <a:r>
              <a:rPr lang="en-US" i="1" kern="0" dirty="0" err="1">
                <a:solidFill>
                  <a:srgbClr val="000000"/>
                </a:solidFill>
                <a:latin typeface="Bodoni"/>
                <a:ea typeface="Bodoni"/>
                <a:cs typeface="Bodoni"/>
                <a:sym typeface="Bodoni"/>
              </a:rPr>
              <a:t>numeste</a:t>
            </a:r>
            <a:r>
              <a:rPr lang="en-US" sz="2400" kern="0" dirty="0">
                <a:solidFill>
                  <a:srgbClr val="000000"/>
                </a:solidFill>
                <a:latin typeface="Comic Sans MS"/>
                <a:ea typeface="Comic Sans MS"/>
                <a:cs typeface="Comic Sans MS"/>
                <a:sym typeface="Comic Sans MS"/>
              </a:rPr>
              <a:t> </a:t>
            </a:r>
            <a:r>
              <a:rPr lang="en-US" i="1" kern="0" dirty="0" err="1">
                <a:solidFill>
                  <a:srgbClr val="000000"/>
                </a:solidFill>
                <a:latin typeface="Bodoni"/>
                <a:ea typeface="Bodoni"/>
                <a:cs typeface="Bodoni"/>
                <a:sym typeface="Bodoni"/>
              </a:rPr>
              <a:t>termenul</a:t>
            </a:r>
            <a:r>
              <a:rPr lang="en-US" kern="0" dirty="0">
                <a:solidFill>
                  <a:srgbClr val="000000"/>
                </a:solidFill>
                <a:latin typeface="Bodoni"/>
                <a:ea typeface="Bodoni"/>
                <a:cs typeface="Bodoni"/>
                <a:sym typeface="Bodoni"/>
              </a:rPr>
              <a:t> </a:t>
            </a:r>
            <a:r>
              <a:rPr lang="en-US" i="1" kern="0" dirty="0">
                <a:solidFill>
                  <a:srgbClr val="000000"/>
                </a:solidFill>
                <a:latin typeface="Bodoni"/>
                <a:ea typeface="Bodoni"/>
                <a:cs typeface="Bodoni"/>
                <a:sym typeface="Bodoni"/>
              </a:rPr>
              <a:t>de </a:t>
            </a:r>
            <a:r>
              <a:rPr lang="en-US" i="1" kern="0" dirty="0" err="1">
                <a:solidFill>
                  <a:srgbClr val="000000"/>
                </a:solidFill>
                <a:latin typeface="Bodoni"/>
                <a:ea typeface="Bodoni"/>
                <a:cs typeface="Bodoni"/>
                <a:sym typeface="Bodoni"/>
              </a:rPr>
              <a:t>gradul</a:t>
            </a:r>
            <a:r>
              <a:rPr lang="en-US" i="1" kern="0" dirty="0">
                <a:solidFill>
                  <a:srgbClr val="000000"/>
                </a:solidFill>
                <a:latin typeface="Bodoni"/>
                <a:ea typeface="Bodoni"/>
                <a:cs typeface="Bodoni"/>
                <a:sym typeface="Bodoni"/>
              </a:rPr>
              <a:t> </a:t>
            </a:r>
            <a:r>
              <a:rPr lang="en-US" i="1" kern="0" dirty="0" err="1">
                <a:solidFill>
                  <a:srgbClr val="000000"/>
                </a:solidFill>
                <a:latin typeface="Bodoni"/>
                <a:ea typeface="Bodoni"/>
                <a:cs typeface="Bodoni"/>
                <a:sym typeface="Bodoni"/>
              </a:rPr>
              <a:t>doi</a:t>
            </a:r>
            <a:endParaRPr sz="1400" kern="0" dirty="0">
              <a:solidFill>
                <a:srgbClr val="000000"/>
              </a:solidFill>
              <a:latin typeface="Arial"/>
              <a:ea typeface="Arial"/>
              <a:cs typeface="Arial"/>
              <a:sym typeface="Arial"/>
            </a:endParaRPr>
          </a:p>
        </p:txBody>
      </p:sp>
      <p:sp>
        <p:nvSpPr>
          <p:cNvPr id="97" name="Google Shape;97;p2"/>
          <p:cNvSpPr/>
          <p:nvPr/>
        </p:nvSpPr>
        <p:spPr>
          <a:xfrm>
            <a:off x="3733800" y="3505200"/>
            <a:ext cx="6629400" cy="457200"/>
          </a:xfrm>
          <a:prstGeom prst="rect">
            <a:avLst/>
          </a:prstGeom>
          <a:noFill/>
          <a:ln>
            <a:noFill/>
          </a:ln>
        </p:spPr>
        <p:txBody>
          <a:bodyPr spcFirstLastPara="1" wrap="square" lIns="91425" tIns="45700" rIns="91425" bIns="45700" anchor="t" anchorCtr="0">
            <a:noAutofit/>
          </a:bodyPr>
          <a:lstStyle/>
          <a:p>
            <a:pPr>
              <a:buClr>
                <a:srgbClr val="000000"/>
              </a:buClr>
              <a:buSzPts val="2400"/>
            </a:pPr>
            <a:r>
              <a:rPr lang="en-US" sz="2400" kern="0" dirty="0">
                <a:solidFill>
                  <a:srgbClr val="000000"/>
                </a:solidFill>
                <a:latin typeface="Comic Sans MS"/>
                <a:ea typeface="Comic Sans MS"/>
                <a:cs typeface="Comic Sans MS"/>
                <a:sym typeface="Comic Sans MS"/>
              </a:rPr>
              <a:t>bx   - </a:t>
            </a:r>
            <a:r>
              <a:rPr lang="en-US" i="1" kern="0" dirty="0">
                <a:solidFill>
                  <a:srgbClr val="000000"/>
                </a:solidFill>
                <a:latin typeface="Bodoni"/>
                <a:ea typeface="Bodoni"/>
                <a:cs typeface="Bodoni"/>
                <a:sym typeface="Bodoni"/>
              </a:rPr>
              <a:t>se </a:t>
            </a:r>
            <a:r>
              <a:rPr lang="en-US" i="1" kern="0" dirty="0" err="1">
                <a:solidFill>
                  <a:srgbClr val="000000"/>
                </a:solidFill>
                <a:latin typeface="Bodoni"/>
                <a:ea typeface="Bodoni"/>
                <a:cs typeface="Bodoni"/>
                <a:sym typeface="Bodoni"/>
              </a:rPr>
              <a:t>numeste</a:t>
            </a:r>
            <a:r>
              <a:rPr lang="en-US" i="1" kern="0" dirty="0">
                <a:solidFill>
                  <a:srgbClr val="000000"/>
                </a:solidFill>
                <a:latin typeface="Bodoni"/>
                <a:ea typeface="Bodoni"/>
                <a:cs typeface="Bodoni"/>
                <a:sym typeface="Bodoni"/>
              </a:rPr>
              <a:t> </a:t>
            </a:r>
            <a:r>
              <a:rPr lang="en-US" i="1" kern="0" dirty="0" err="1">
                <a:solidFill>
                  <a:srgbClr val="000000"/>
                </a:solidFill>
                <a:latin typeface="Bodoni"/>
                <a:ea typeface="Bodoni"/>
                <a:cs typeface="Bodoni"/>
                <a:sym typeface="Bodoni"/>
              </a:rPr>
              <a:t>termenul</a:t>
            </a:r>
            <a:r>
              <a:rPr lang="en-US" i="1" kern="0" dirty="0">
                <a:solidFill>
                  <a:srgbClr val="000000"/>
                </a:solidFill>
                <a:latin typeface="Bodoni"/>
                <a:ea typeface="Bodoni"/>
                <a:cs typeface="Bodoni"/>
                <a:sym typeface="Bodoni"/>
              </a:rPr>
              <a:t> de </a:t>
            </a:r>
            <a:r>
              <a:rPr lang="en-US" i="1" kern="0" dirty="0" err="1">
                <a:solidFill>
                  <a:srgbClr val="000000"/>
                </a:solidFill>
                <a:latin typeface="Bodoni"/>
                <a:ea typeface="Bodoni"/>
                <a:cs typeface="Bodoni"/>
                <a:sym typeface="Bodoni"/>
              </a:rPr>
              <a:t>gradul</a:t>
            </a:r>
            <a:r>
              <a:rPr lang="en-US" i="1" kern="0" dirty="0">
                <a:solidFill>
                  <a:srgbClr val="000000"/>
                </a:solidFill>
                <a:latin typeface="Bodoni"/>
                <a:ea typeface="Bodoni"/>
                <a:cs typeface="Bodoni"/>
                <a:sym typeface="Bodoni"/>
              </a:rPr>
              <a:t> </a:t>
            </a:r>
            <a:r>
              <a:rPr lang="en-US" i="1" kern="0" dirty="0" err="1">
                <a:solidFill>
                  <a:srgbClr val="000000"/>
                </a:solidFill>
                <a:latin typeface="Bodoni"/>
                <a:ea typeface="Bodoni"/>
                <a:cs typeface="Bodoni"/>
                <a:sym typeface="Bodoni"/>
              </a:rPr>
              <a:t>intai</a:t>
            </a:r>
            <a:r>
              <a:rPr lang="en-US" kern="0" dirty="0">
                <a:solidFill>
                  <a:srgbClr val="000000"/>
                </a:solidFill>
                <a:latin typeface="Bodoni"/>
                <a:ea typeface="Bodoni"/>
                <a:cs typeface="Bodoni"/>
                <a:sym typeface="Bodoni"/>
              </a:rPr>
              <a:t> </a:t>
            </a:r>
            <a:endParaRPr sz="1400" kern="0" dirty="0">
              <a:solidFill>
                <a:srgbClr val="000000"/>
              </a:solidFill>
              <a:latin typeface="Arial"/>
              <a:ea typeface="Arial"/>
              <a:cs typeface="Arial"/>
              <a:sym typeface="Arial"/>
            </a:endParaRPr>
          </a:p>
        </p:txBody>
      </p:sp>
      <p:sp>
        <p:nvSpPr>
          <p:cNvPr id="98" name="Google Shape;98;p2"/>
          <p:cNvSpPr/>
          <p:nvPr/>
        </p:nvSpPr>
        <p:spPr>
          <a:xfrm>
            <a:off x="3657600" y="3886200"/>
            <a:ext cx="6629400" cy="457200"/>
          </a:xfrm>
          <a:prstGeom prst="rect">
            <a:avLst/>
          </a:prstGeom>
          <a:noFill/>
          <a:ln>
            <a:noFill/>
          </a:ln>
        </p:spPr>
        <p:txBody>
          <a:bodyPr spcFirstLastPara="1" wrap="square" lIns="91425" tIns="45700" rIns="91425" bIns="45700" anchor="t" anchorCtr="0">
            <a:noAutofit/>
          </a:bodyPr>
          <a:lstStyle/>
          <a:p>
            <a:pPr>
              <a:buClr>
                <a:srgbClr val="000000"/>
              </a:buClr>
              <a:buSzPts val="2400"/>
            </a:pPr>
            <a:r>
              <a:rPr lang="en-US" sz="2400" kern="0" dirty="0">
                <a:solidFill>
                  <a:srgbClr val="000000"/>
                </a:solidFill>
                <a:latin typeface="Comic Sans MS"/>
                <a:ea typeface="Comic Sans MS"/>
                <a:cs typeface="Comic Sans MS"/>
                <a:sym typeface="Comic Sans MS"/>
              </a:rPr>
              <a:t> c    - </a:t>
            </a:r>
            <a:r>
              <a:rPr lang="en-US" i="1" kern="0" dirty="0">
                <a:solidFill>
                  <a:srgbClr val="000000"/>
                </a:solidFill>
                <a:latin typeface="Bodoni"/>
                <a:ea typeface="Bodoni"/>
                <a:cs typeface="Bodoni"/>
                <a:sym typeface="Bodoni"/>
              </a:rPr>
              <a:t>se </a:t>
            </a:r>
            <a:r>
              <a:rPr lang="en-US" i="1" kern="0" dirty="0" err="1">
                <a:solidFill>
                  <a:srgbClr val="000000"/>
                </a:solidFill>
                <a:latin typeface="Bodoni"/>
                <a:ea typeface="Bodoni"/>
                <a:cs typeface="Bodoni"/>
                <a:sym typeface="Bodoni"/>
              </a:rPr>
              <a:t>numeste</a:t>
            </a:r>
            <a:r>
              <a:rPr lang="en-US" i="1" kern="0" dirty="0">
                <a:solidFill>
                  <a:srgbClr val="000000"/>
                </a:solidFill>
                <a:latin typeface="Bodoni"/>
                <a:ea typeface="Bodoni"/>
                <a:cs typeface="Bodoni"/>
                <a:sym typeface="Bodoni"/>
              </a:rPr>
              <a:t> </a:t>
            </a:r>
            <a:r>
              <a:rPr lang="en-US" i="1" kern="0" dirty="0" err="1">
                <a:solidFill>
                  <a:srgbClr val="000000"/>
                </a:solidFill>
                <a:latin typeface="Bodoni"/>
                <a:ea typeface="Bodoni"/>
                <a:cs typeface="Bodoni"/>
                <a:sym typeface="Bodoni"/>
              </a:rPr>
              <a:t>termenul</a:t>
            </a:r>
            <a:r>
              <a:rPr lang="en-US" i="1" kern="0" dirty="0">
                <a:solidFill>
                  <a:srgbClr val="000000"/>
                </a:solidFill>
                <a:latin typeface="Bodoni"/>
                <a:ea typeface="Bodoni"/>
                <a:cs typeface="Bodoni"/>
                <a:sym typeface="Bodoni"/>
              </a:rPr>
              <a:t> liber</a:t>
            </a:r>
            <a:endParaRPr kern="0" dirty="0">
              <a:solidFill>
                <a:srgbClr val="000000"/>
              </a:solidFill>
              <a:latin typeface="Bodoni"/>
              <a:ea typeface="Bodoni"/>
              <a:cs typeface="Bodoni"/>
              <a:sym typeface="Bodoni"/>
            </a:endParaRPr>
          </a:p>
        </p:txBody>
      </p:sp>
      <p:sp>
        <p:nvSpPr>
          <p:cNvPr id="99" name="Google Shape;99;p2"/>
          <p:cNvSpPr/>
          <p:nvPr/>
        </p:nvSpPr>
        <p:spPr>
          <a:xfrm>
            <a:off x="3179205" y="4490199"/>
            <a:ext cx="6781800" cy="2016125"/>
          </a:xfrm>
          <a:prstGeom prst="rect">
            <a:avLst/>
          </a:prstGeom>
          <a:noFill/>
          <a:ln>
            <a:noFill/>
          </a:ln>
        </p:spPr>
        <p:txBody>
          <a:bodyPr spcFirstLastPara="1" wrap="square" lIns="91425" tIns="45700" rIns="91425" bIns="45700" anchor="ctr" anchorCtr="0">
            <a:noAutofit/>
          </a:bodyPr>
          <a:lstStyle/>
          <a:p>
            <a:pPr>
              <a:buClr>
                <a:srgbClr val="000000"/>
              </a:buClr>
              <a:buSzPts val="800"/>
            </a:pPr>
            <a:endParaRPr sz="800" kern="0" dirty="0">
              <a:solidFill>
                <a:srgbClr val="000000"/>
              </a:solidFill>
              <a:ea typeface="Arial"/>
              <a:cs typeface="Arial"/>
              <a:sym typeface="Arial"/>
            </a:endParaRPr>
          </a:p>
          <a:p>
            <a:pPr indent="-128904">
              <a:buClr>
                <a:srgbClr val="CC3300"/>
              </a:buClr>
              <a:buSzPts val="2030"/>
              <a:buFont typeface="Bodoni"/>
              <a:buChar char="•"/>
            </a:pPr>
            <a:r>
              <a:rPr lang="en-US" sz="1400" i="1" kern="0" dirty="0">
                <a:solidFill>
                  <a:srgbClr val="000000"/>
                </a:solidFill>
                <a:ea typeface="Bodoni"/>
                <a:cs typeface="Bodoni"/>
                <a:sym typeface="Bodoni"/>
              </a:rPr>
              <a:t> </a:t>
            </a:r>
            <a:r>
              <a:rPr lang="en-US" sz="1600" i="1" kern="0" dirty="0">
                <a:solidFill>
                  <a:srgbClr val="CC3300"/>
                </a:solidFill>
                <a:ea typeface="Bodoni"/>
                <a:cs typeface="Bodoni"/>
                <a:sym typeface="Bodoni"/>
              </a:rPr>
              <a:t>O </a:t>
            </a:r>
            <a:r>
              <a:rPr lang="en-US" sz="1600" i="1" kern="0" dirty="0" err="1">
                <a:solidFill>
                  <a:srgbClr val="CC3300"/>
                </a:solidFill>
                <a:ea typeface="Bodoni"/>
                <a:cs typeface="Bodoni"/>
                <a:sym typeface="Bodoni"/>
              </a:rPr>
              <a:t>functie</a:t>
            </a:r>
            <a:r>
              <a:rPr lang="en-US" sz="1600" i="1" kern="0" dirty="0">
                <a:solidFill>
                  <a:srgbClr val="CC3300"/>
                </a:solidFill>
                <a:ea typeface="Bodoni"/>
                <a:cs typeface="Bodoni"/>
                <a:sym typeface="Bodoni"/>
              </a:rPr>
              <a:t> de </a:t>
            </a:r>
            <a:r>
              <a:rPr lang="en-US" sz="1600" i="1" kern="0" dirty="0" err="1">
                <a:solidFill>
                  <a:srgbClr val="CC3300"/>
                </a:solidFill>
                <a:ea typeface="Bodoni"/>
                <a:cs typeface="Bodoni"/>
                <a:sym typeface="Bodoni"/>
              </a:rPr>
              <a:t>gradul</a:t>
            </a:r>
            <a:r>
              <a:rPr lang="en-US" sz="1600" i="1" kern="0" dirty="0">
                <a:solidFill>
                  <a:srgbClr val="CC3300"/>
                </a:solidFill>
                <a:ea typeface="Bodoni"/>
                <a:cs typeface="Bodoni"/>
                <a:sym typeface="Bodoni"/>
              </a:rPr>
              <a:t> al II-lea f : R-&gt;R, f(x) = ax²+bx +c  </a:t>
            </a:r>
            <a:endParaRPr sz="1400" kern="0" dirty="0">
              <a:solidFill>
                <a:srgbClr val="000000"/>
              </a:solidFill>
              <a:ea typeface="Arial"/>
              <a:cs typeface="Arial"/>
              <a:sym typeface="Arial"/>
            </a:endParaRPr>
          </a:p>
          <a:p>
            <a:pPr>
              <a:buClr>
                <a:srgbClr val="000000"/>
              </a:buClr>
              <a:buSzPts val="1600"/>
            </a:pPr>
            <a:r>
              <a:rPr lang="en-US" sz="1600" i="1" kern="0" dirty="0">
                <a:solidFill>
                  <a:srgbClr val="CC3300"/>
                </a:solidFill>
                <a:ea typeface="Bodoni"/>
                <a:cs typeface="Bodoni"/>
                <a:sym typeface="Bodoni"/>
              </a:rPr>
              <a:t>    </a:t>
            </a:r>
            <a:r>
              <a:rPr lang="en-US" sz="1600" i="1" kern="0" dirty="0" err="1">
                <a:solidFill>
                  <a:srgbClr val="CC3300"/>
                </a:solidFill>
                <a:ea typeface="Bodoni"/>
                <a:cs typeface="Bodoni"/>
                <a:sym typeface="Bodoni"/>
              </a:rPr>
              <a:t>este</a:t>
            </a:r>
            <a:r>
              <a:rPr lang="en-US" sz="1600" i="1" kern="0" dirty="0">
                <a:solidFill>
                  <a:srgbClr val="CC3300"/>
                </a:solidFill>
                <a:ea typeface="Bodoni"/>
                <a:cs typeface="Bodoni"/>
                <a:sym typeface="Bodoni"/>
              </a:rPr>
              <a:t>   perfect  </a:t>
            </a:r>
            <a:r>
              <a:rPr lang="en-US" sz="1600" i="1" kern="0" dirty="0" err="1">
                <a:solidFill>
                  <a:srgbClr val="CC3300"/>
                </a:solidFill>
                <a:ea typeface="Bodoni"/>
                <a:cs typeface="Bodoni"/>
                <a:sym typeface="Bodoni"/>
              </a:rPr>
              <a:t>determinata</a:t>
            </a:r>
            <a:r>
              <a:rPr lang="en-US" sz="1600" i="1" kern="0" dirty="0">
                <a:solidFill>
                  <a:srgbClr val="CC3300"/>
                </a:solidFill>
                <a:ea typeface="Bodoni"/>
                <a:cs typeface="Bodoni"/>
                <a:sym typeface="Bodoni"/>
              </a:rPr>
              <a:t> cand se </a:t>
            </a:r>
            <a:r>
              <a:rPr lang="en-US" sz="1600" i="1" kern="0" dirty="0" err="1">
                <a:solidFill>
                  <a:srgbClr val="CC3300"/>
                </a:solidFill>
                <a:ea typeface="Bodoni"/>
                <a:cs typeface="Bodoni"/>
                <a:sym typeface="Bodoni"/>
              </a:rPr>
              <a:t>cunosc</a:t>
            </a:r>
            <a:r>
              <a:rPr lang="en-US" sz="1600" i="1" kern="0" dirty="0">
                <a:solidFill>
                  <a:srgbClr val="CC3300"/>
                </a:solidFill>
                <a:ea typeface="Bodoni"/>
                <a:cs typeface="Bodoni"/>
                <a:sym typeface="Bodoni"/>
              </a:rPr>
              <a:t> </a:t>
            </a:r>
            <a:r>
              <a:rPr lang="en-US" sz="1600" i="1" kern="0" dirty="0" err="1">
                <a:solidFill>
                  <a:srgbClr val="CC3300"/>
                </a:solidFill>
                <a:ea typeface="Bodoni"/>
                <a:cs typeface="Bodoni"/>
                <a:sym typeface="Bodoni"/>
              </a:rPr>
              <a:t>a,b,c</a:t>
            </a:r>
            <a:r>
              <a:rPr lang="en-US" sz="1600" i="1" kern="0" dirty="0">
                <a:solidFill>
                  <a:srgbClr val="CC3300"/>
                </a:solidFill>
                <a:ea typeface="Bodoni"/>
                <a:cs typeface="Bodoni"/>
                <a:sym typeface="Bodoni"/>
              </a:rPr>
              <a:t>(a‡0). </a:t>
            </a:r>
            <a:endParaRPr sz="1400" kern="0" dirty="0">
              <a:solidFill>
                <a:srgbClr val="000000"/>
              </a:solidFill>
              <a:ea typeface="Arial"/>
              <a:cs typeface="Arial"/>
              <a:sym typeface="Arial"/>
            </a:endParaRPr>
          </a:p>
          <a:p>
            <a:pPr>
              <a:buClr>
                <a:srgbClr val="000000"/>
              </a:buClr>
              <a:buSzPts val="2000"/>
            </a:pPr>
            <a:endParaRPr sz="2000" i="1" kern="0" dirty="0">
              <a:solidFill>
                <a:srgbClr val="CC3300"/>
              </a:solidFill>
              <a:ea typeface="Bodoni"/>
              <a:cs typeface="Bodoni"/>
              <a:sym typeface="Bodoni"/>
            </a:endParaRPr>
          </a:p>
          <a:p>
            <a:pPr indent="-147320">
              <a:buClr>
                <a:srgbClr val="CC3300"/>
              </a:buClr>
              <a:buSzPts val="2320"/>
              <a:buFont typeface="Bodoni"/>
              <a:buChar char="•"/>
            </a:pPr>
            <a:r>
              <a:rPr lang="en-US" sz="1600" i="1" kern="0" dirty="0">
                <a:solidFill>
                  <a:srgbClr val="CC3300"/>
                </a:solidFill>
                <a:ea typeface="Bodoni"/>
                <a:cs typeface="Bodoni"/>
                <a:sym typeface="Bodoni"/>
              </a:rPr>
              <a:t> In </a:t>
            </a:r>
            <a:r>
              <a:rPr lang="en-US" sz="1600" i="1" kern="0" dirty="0" err="1">
                <a:solidFill>
                  <a:srgbClr val="CC3300"/>
                </a:solidFill>
                <a:ea typeface="Bodoni"/>
                <a:cs typeface="Bodoni"/>
                <a:sym typeface="Bodoni"/>
              </a:rPr>
              <a:t>definitia</a:t>
            </a:r>
            <a:r>
              <a:rPr lang="en-US" sz="1600" i="1" kern="0" dirty="0">
                <a:solidFill>
                  <a:srgbClr val="CC3300"/>
                </a:solidFill>
                <a:ea typeface="Bodoni"/>
                <a:cs typeface="Bodoni"/>
                <a:sym typeface="Bodoni"/>
              </a:rPr>
              <a:t> </a:t>
            </a:r>
            <a:r>
              <a:rPr lang="en-US" sz="1600" i="1" kern="0" dirty="0" err="1">
                <a:solidFill>
                  <a:srgbClr val="CC3300"/>
                </a:solidFill>
                <a:ea typeface="Bodoni"/>
                <a:cs typeface="Bodoni"/>
                <a:sym typeface="Bodoni"/>
              </a:rPr>
              <a:t>functiei</a:t>
            </a:r>
            <a:r>
              <a:rPr lang="en-US" sz="1600" i="1" kern="0" dirty="0">
                <a:solidFill>
                  <a:srgbClr val="CC3300"/>
                </a:solidFill>
                <a:ea typeface="Bodoni"/>
                <a:cs typeface="Bodoni"/>
                <a:sym typeface="Bodoni"/>
              </a:rPr>
              <a:t> de </a:t>
            </a:r>
            <a:r>
              <a:rPr lang="en-US" sz="1600" i="1" kern="0" dirty="0" err="1">
                <a:solidFill>
                  <a:srgbClr val="CC3300"/>
                </a:solidFill>
                <a:ea typeface="Bodoni"/>
                <a:cs typeface="Bodoni"/>
                <a:sym typeface="Bodoni"/>
              </a:rPr>
              <a:t>gradul</a:t>
            </a:r>
            <a:r>
              <a:rPr lang="en-US" sz="1600" i="1" kern="0" dirty="0">
                <a:solidFill>
                  <a:srgbClr val="CC3300"/>
                </a:solidFill>
                <a:ea typeface="Bodoni"/>
                <a:cs typeface="Bodoni"/>
                <a:sym typeface="Bodoni"/>
              </a:rPr>
              <a:t> al </a:t>
            </a:r>
            <a:r>
              <a:rPr lang="en-US" sz="1600" i="1" kern="0" dirty="0" err="1">
                <a:solidFill>
                  <a:srgbClr val="CC3300"/>
                </a:solidFill>
                <a:ea typeface="Bodoni"/>
                <a:cs typeface="Bodoni"/>
                <a:sym typeface="Bodoni"/>
              </a:rPr>
              <a:t>doilea</a:t>
            </a:r>
            <a:r>
              <a:rPr lang="en-US" sz="1600" i="1" kern="0" dirty="0">
                <a:solidFill>
                  <a:srgbClr val="CC3300"/>
                </a:solidFill>
                <a:ea typeface="Bodoni"/>
                <a:cs typeface="Bodoni"/>
                <a:sym typeface="Bodoni"/>
              </a:rPr>
              <a:t> </a:t>
            </a:r>
            <a:r>
              <a:rPr lang="en-US" sz="1600" i="1" kern="0" dirty="0" err="1">
                <a:solidFill>
                  <a:srgbClr val="CC3300"/>
                </a:solidFill>
                <a:ea typeface="Bodoni"/>
                <a:cs typeface="Bodoni"/>
                <a:sym typeface="Bodoni"/>
              </a:rPr>
              <a:t>conditia</a:t>
            </a:r>
            <a:r>
              <a:rPr lang="en-US" sz="1600" i="1" kern="0" dirty="0">
                <a:solidFill>
                  <a:srgbClr val="CC3300"/>
                </a:solidFill>
                <a:ea typeface="Bodoni"/>
                <a:cs typeface="Bodoni"/>
                <a:sym typeface="Bodoni"/>
              </a:rPr>
              <a:t> a‡0 </a:t>
            </a:r>
            <a:r>
              <a:rPr lang="en-US" sz="1600" i="1" kern="0" dirty="0" err="1">
                <a:solidFill>
                  <a:srgbClr val="CC3300"/>
                </a:solidFill>
                <a:ea typeface="Bodoni"/>
                <a:cs typeface="Bodoni"/>
                <a:sym typeface="Bodoni"/>
              </a:rPr>
              <a:t>este</a:t>
            </a:r>
            <a:r>
              <a:rPr lang="en-US" sz="1600" i="1" kern="0" dirty="0">
                <a:solidFill>
                  <a:srgbClr val="CC3300"/>
                </a:solidFill>
                <a:ea typeface="Bodoni"/>
                <a:cs typeface="Bodoni"/>
                <a:sym typeface="Bodoni"/>
              </a:rPr>
              <a:t> </a:t>
            </a:r>
            <a:endParaRPr sz="1400" kern="0" dirty="0">
              <a:solidFill>
                <a:srgbClr val="000000"/>
              </a:solidFill>
              <a:ea typeface="Arial"/>
              <a:cs typeface="Arial"/>
              <a:sym typeface="Arial"/>
            </a:endParaRPr>
          </a:p>
          <a:p>
            <a:pPr>
              <a:buClr>
                <a:srgbClr val="000000"/>
              </a:buClr>
              <a:buSzPts val="1600"/>
            </a:pPr>
            <a:r>
              <a:rPr lang="en-US" sz="1600" i="1" kern="0" dirty="0">
                <a:solidFill>
                  <a:srgbClr val="CC3300"/>
                </a:solidFill>
                <a:ea typeface="Bodoni"/>
                <a:cs typeface="Bodoni"/>
                <a:sym typeface="Bodoni"/>
              </a:rPr>
              <a:t>    </a:t>
            </a:r>
            <a:r>
              <a:rPr lang="en-US" sz="1600" i="1" kern="0" dirty="0" err="1">
                <a:solidFill>
                  <a:srgbClr val="CC3300"/>
                </a:solidFill>
                <a:ea typeface="Bodoni"/>
                <a:cs typeface="Bodoni"/>
                <a:sym typeface="Bodoni"/>
              </a:rPr>
              <a:t>esentiala</a:t>
            </a:r>
            <a:r>
              <a:rPr lang="en-US" sz="1600" i="1" kern="0" dirty="0">
                <a:solidFill>
                  <a:srgbClr val="CC3300"/>
                </a:solidFill>
                <a:ea typeface="Bodoni"/>
                <a:cs typeface="Bodoni"/>
                <a:sym typeface="Bodoni"/>
              </a:rPr>
              <a:t>  in </a:t>
            </a:r>
            <a:r>
              <a:rPr lang="en-US" sz="1600" i="1" kern="0" dirty="0" err="1">
                <a:solidFill>
                  <a:srgbClr val="CC3300"/>
                </a:solidFill>
                <a:ea typeface="Bodoni"/>
                <a:cs typeface="Bodoni"/>
                <a:sym typeface="Bodoni"/>
              </a:rPr>
              <a:t>sensul</a:t>
            </a:r>
            <a:r>
              <a:rPr lang="en-US" sz="1600" i="1" kern="0" dirty="0">
                <a:solidFill>
                  <a:srgbClr val="CC3300"/>
                </a:solidFill>
                <a:ea typeface="Bodoni"/>
                <a:cs typeface="Bodoni"/>
                <a:sym typeface="Bodoni"/>
              </a:rPr>
              <a:t> ca </a:t>
            </a:r>
            <a:r>
              <a:rPr lang="en-US" sz="1600" i="1" kern="0" dirty="0" err="1">
                <a:solidFill>
                  <a:srgbClr val="CC3300"/>
                </a:solidFill>
                <a:ea typeface="Bodoni"/>
                <a:cs typeface="Bodoni"/>
                <a:sym typeface="Bodoni"/>
              </a:rPr>
              <a:t>ipoteza</a:t>
            </a:r>
            <a:r>
              <a:rPr lang="en-US" sz="1600" i="1" kern="0" dirty="0">
                <a:solidFill>
                  <a:srgbClr val="CC3300"/>
                </a:solidFill>
                <a:ea typeface="Bodoni"/>
                <a:cs typeface="Bodoni"/>
                <a:sym typeface="Bodoni"/>
              </a:rPr>
              <a:t> a=0 conduce la </a:t>
            </a:r>
            <a:r>
              <a:rPr lang="en-US" sz="1600" i="1" kern="0" dirty="0" err="1">
                <a:solidFill>
                  <a:srgbClr val="CC3300"/>
                </a:solidFill>
                <a:ea typeface="Bodoni"/>
                <a:cs typeface="Bodoni"/>
                <a:sym typeface="Bodoni"/>
              </a:rPr>
              <a:t>functia</a:t>
            </a:r>
            <a:r>
              <a:rPr lang="en-US" sz="1600" i="1" kern="0" dirty="0">
                <a:solidFill>
                  <a:srgbClr val="CC3300"/>
                </a:solidFill>
                <a:ea typeface="Bodoni"/>
                <a:cs typeface="Bodoni"/>
                <a:sym typeface="Bodoni"/>
              </a:rPr>
              <a:t> de </a:t>
            </a:r>
            <a:endParaRPr sz="1400" kern="0" dirty="0">
              <a:solidFill>
                <a:srgbClr val="000000"/>
              </a:solidFill>
              <a:ea typeface="Arial"/>
              <a:cs typeface="Arial"/>
              <a:sym typeface="Arial"/>
            </a:endParaRPr>
          </a:p>
          <a:p>
            <a:pPr>
              <a:buClr>
                <a:srgbClr val="000000"/>
              </a:buClr>
              <a:buSzPts val="1600"/>
            </a:pPr>
            <a:r>
              <a:rPr lang="en-US" sz="1600" i="1" kern="0" dirty="0">
                <a:solidFill>
                  <a:srgbClr val="CC3300"/>
                </a:solidFill>
                <a:ea typeface="Bodoni"/>
                <a:cs typeface="Bodoni"/>
                <a:sym typeface="Bodoni"/>
              </a:rPr>
              <a:t>    </a:t>
            </a:r>
            <a:r>
              <a:rPr lang="en-US" sz="1600" i="1" kern="0" dirty="0" err="1">
                <a:solidFill>
                  <a:srgbClr val="CC3300"/>
                </a:solidFill>
                <a:ea typeface="Bodoni"/>
                <a:cs typeface="Bodoni"/>
                <a:sym typeface="Bodoni"/>
              </a:rPr>
              <a:t>gradul</a:t>
            </a:r>
            <a:r>
              <a:rPr lang="en-US" sz="1600" i="1" kern="0" dirty="0">
                <a:solidFill>
                  <a:srgbClr val="CC3300"/>
                </a:solidFill>
                <a:ea typeface="Bodoni"/>
                <a:cs typeface="Bodoni"/>
                <a:sym typeface="Bodoni"/>
              </a:rPr>
              <a:t> </a:t>
            </a:r>
            <a:r>
              <a:rPr lang="en-US" sz="1600" i="1" kern="0" dirty="0" err="1">
                <a:solidFill>
                  <a:srgbClr val="CC3300"/>
                </a:solidFill>
                <a:ea typeface="Bodoni"/>
                <a:cs typeface="Bodoni"/>
                <a:sym typeface="Bodoni"/>
              </a:rPr>
              <a:t>intai</a:t>
            </a:r>
            <a:r>
              <a:rPr lang="en-US" sz="1600" i="1" kern="0" dirty="0">
                <a:solidFill>
                  <a:srgbClr val="CC3300"/>
                </a:solidFill>
                <a:ea typeface="Bodoni"/>
                <a:cs typeface="Bodoni"/>
                <a:sym typeface="Bodoni"/>
              </a:rPr>
              <a:t>.  </a:t>
            </a:r>
            <a:endParaRPr sz="1400" kern="0" dirty="0">
              <a:solidFill>
                <a:srgbClr val="000000"/>
              </a:solidFill>
              <a:ea typeface="Arial"/>
              <a:cs typeface="Arial"/>
              <a:sym typeface="Arial"/>
            </a:endParaRPr>
          </a:p>
          <a:p>
            <a:pPr>
              <a:buClr>
                <a:srgbClr val="000000"/>
              </a:buClr>
              <a:buSzPts val="1800"/>
            </a:pPr>
            <a:r>
              <a:rPr lang="en-US" kern="0" dirty="0">
                <a:solidFill>
                  <a:srgbClr val="CC3300"/>
                </a:solidFill>
                <a:ea typeface="Arial"/>
                <a:cs typeface="Arial"/>
                <a:sym typeface="Arial"/>
              </a:rPr>
              <a:t>  </a:t>
            </a:r>
            <a:r>
              <a:rPr lang="en-US" sz="700" kern="0" dirty="0">
                <a:solidFill>
                  <a:srgbClr val="CC3300"/>
                </a:solidFill>
                <a:ea typeface="Arial"/>
                <a:cs typeface="Arial"/>
                <a:sym typeface="Arial"/>
              </a:rPr>
              <a:t> </a:t>
            </a:r>
            <a:r>
              <a:rPr lang="en-US" kern="0" dirty="0">
                <a:solidFill>
                  <a:srgbClr val="CC3300"/>
                </a:solidFill>
                <a:ea typeface="Arial"/>
                <a:cs typeface="Arial"/>
                <a:sym typeface="Arial"/>
              </a:rPr>
              <a:t>                                                                           </a:t>
            </a:r>
            <a:endParaRPr sz="1400" kern="0" dirty="0">
              <a:solidFill>
                <a:srgbClr val="000000"/>
              </a:solidFil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3"/>
                                        </p:tgtEl>
                                        <p:attrNameLst>
                                          <p:attrName>style.visibility</p:attrName>
                                        </p:attrNameLst>
                                      </p:cBhvr>
                                      <p:to>
                                        <p:strVal val="visible"/>
                                      </p:to>
                                    </p:set>
                                    <p:animEffect transition="in" filter="fade">
                                      <p:cBhvr>
                                        <p:cTn id="7" dur="1000"/>
                                        <p:tgtEl>
                                          <p:spTgt spid="93"/>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94"/>
                                        </p:tgtEl>
                                        <p:attrNameLst>
                                          <p:attrName>style.visibility</p:attrName>
                                        </p:attrNameLst>
                                      </p:cBhvr>
                                      <p:to>
                                        <p:strVal val="visible"/>
                                      </p:to>
                                    </p:set>
                                    <p:animEffect transition="in" filter="fade">
                                      <p:cBhvr>
                                        <p:cTn id="11" dur="80"/>
                                        <p:tgtEl>
                                          <p:spTgt spid="94"/>
                                        </p:tgtEl>
                                      </p:cBhvr>
                                    </p:animEffect>
                                  </p:childTnLst>
                                </p:cTn>
                              </p:par>
                            </p:childTnLst>
                          </p:cTn>
                        </p:par>
                        <p:par>
                          <p:cTn id="12" fill="hold">
                            <p:stCondLst>
                              <p:cond delay="1080"/>
                            </p:stCondLst>
                            <p:childTnLst>
                              <p:par>
                                <p:cTn id="13" presetID="10" presetClass="entr" presetSubtype="0" fill="hold" nodeType="afterEffect">
                                  <p:stCondLst>
                                    <p:cond delay="0"/>
                                  </p:stCondLst>
                                  <p:childTnLst>
                                    <p:set>
                                      <p:cBhvr>
                                        <p:cTn id="14" dur="1" fill="hold">
                                          <p:stCondLst>
                                            <p:cond delay="0"/>
                                          </p:stCondLst>
                                        </p:cTn>
                                        <p:tgtEl>
                                          <p:spTgt spid="95"/>
                                        </p:tgtEl>
                                        <p:attrNameLst>
                                          <p:attrName>style.visibility</p:attrName>
                                        </p:attrNameLst>
                                      </p:cBhvr>
                                      <p:to>
                                        <p:strVal val="visible"/>
                                      </p:to>
                                    </p:set>
                                    <p:animEffect transition="in" filter="fade">
                                      <p:cBhvr>
                                        <p:cTn id="15" dur="1000"/>
                                        <p:tgtEl>
                                          <p:spTgt spid="95"/>
                                        </p:tgtEl>
                                      </p:cBhvr>
                                    </p:animEffect>
                                  </p:childTnLst>
                                </p:cTn>
                              </p:par>
                            </p:childTnLst>
                          </p:cTn>
                        </p:par>
                        <p:par>
                          <p:cTn id="16" fill="hold">
                            <p:stCondLst>
                              <p:cond delay="2080"/>
                            </p:stCondLst>
                            <p:childTnLst>
                              <p:par>
                                <p:cTn id="17" presetID="10" presetClass="entr" presetSubtype="0" fill="hold" nodeType="after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fade">
                                      <p:cBhvr>
                                        <p:cTn id="19" dur="3000"/>
                                        <p:tgtEl>
                                          <p:spTgt spid="96"/>
                                        </p:tgtEl>
                                      </p:cBhvr>
                                    </p:animEffect>
                                  </p:childTnLst>
                                </p:cTn>
                              </p:par>
                            </p:childTnLst>
                          </p:cTn>
                        </p:par>
                        <p:par>
                          <p:cTn id="20" fill="hold">
                            <p:stCondLst>
                              <p:cond delay="5080"/>
                            </p:stCondLst>
                            <p:childTnLst>
                              <p:par>
                                <p:cTn id="21" presetID="10" presetClass="entr" presetSubtype="0" fill="hold" nodeType="afterEffect">
                                  <p:stCondLst>
                                    <p:cond delay="0"/>
                                  </p:stCondLst>
                                  <p:childTnLst>
                                    <p:set>
                                      <p:cBhvr>
                                        <p:cTn id="22" dur="1" fill="hold">
                                          <p:stCondLst>
                                            <p:cond delay="0"/>
                                          </p:stCondLst>
                                        </p:cTn>
                                        <p:tgtEl>
                                          <p:spTgt spid="97"/>
                                        </p:tgtEl>
                                        <p:attrNameLst>
                                          <p:attrName>style.visibility</p:attrName>
                                        </p:attrNameLst>
                                      </p:cBhvr>
                                      <p:to>
                                        <p:strVal val="visible"/>
                                      </p:to>
                                    </p:set>
                                    <p:animEffect transition="in" filter="fade">
                                      <p:cBhvr>
                                        <p:cTn id="23" dur="500"/>
                                        <p:tgtEl>
                                          <p:spTgt spid="97"/>
                                        </p:tgtEl>
                                      </p:cBhvr>
                                    </p:animEffect>
                                  </p:childTnLst>
                                </p:cTn>
                              </p:par>
                            </p:childTnLst>
                          </p:cTn>
                        </p:par>
                        <p:par>
                          <p:cTn id="24" fill="hold">
                            <p:stCondLst>
                              <p:cond delay="5580"/>
                            </p:stCondLst>
                            <p:childTnLst>
                              <p:par>
                                <p:cTn id="25" presetID="10" presetClass="entr" presetSubtype="0" fill="hold" nodeType="afterEffect">
                                  <p:stCondLst>
                                    <p:cond delay="0"/>
                                  </p:stCondLst>
                                  <p:childTnLst>
                                    <p:set>
                                      <p:cBhvr>
                                        <p:cTn id="26" dur="1" fill="hold">
                                          <p:stCondLst>
                                            <p:cond delay="0"/>
                                          </p:stCondLst>
                                        </p:cTn>
                                        <p:tgtEl>
                                          <p:spTgt spid="98"/>
                                        </p:tgtEl>
                                        <p:attrNameLst>
                                          <p:attrName>style.visibility</p:attrName>
                                        </p:attrNameLst>
                                      </p:cBhvr>
                                      <p:to>
                                        <p:strVal val="visible"/>
                                      </p:to>
                                    </p:set>
                                    <p:animEffect transition="in" filter="fade">
                                      <p:cBhvr>
                                        <p:cTn id="27" dur="2000"/>
                                        <p:tgtEl>
                                          <p:spTgt spid="98"/>
                                        </p:tgtEl>
                                      </p:cBhvr>
                                    </p:animEffect>
                                  </p:childTnLst>
                                </p:cTn>
                              </p:par>
                            </p:childTnLst>
                          </p:cTn>
                        </p:par>
                        <p:par>
                          <p:cTn id="28" fill="hold">
                            <p:stCondLst>
                              <p:cond delay="7580"/>
                            </p:stCondLst>
                            <p:childTnLst>
                              <p:par>
                                <p:cTn id="29" presetID="10" presetClass="entr" presetSubtype="0" fill="hold" nodeType="afterEffect">
                                  <p:stCondLst>
                                    <p:cond delay="0"/>
                                  </p:stCondLst>
                                  <p:childTnLst>
                                    <p:set>
                                      <p:cBhvr>
                                        <p:cTn id="30" dur="1" fill="hold">
                                          <p:stCondLst>
                                            <p:cond delay="0"/>
                                          </p:stCondLst>
                                        </p:cTn>
                                        <p:tgtEl>
                                          <p:spTgt spid="99"/>
                                        </p:tgtEl>
                                        <p:attrNameLst>
                                          <p:attrName>style.visibility</p:attrName>
                                        </p:attrNameLst>
                                      </p:cBhvr>
                                      <p:to>
                                        <p:strVal val="visible"/>
                                      </p:to>
                                    </p:set>
                                    <p:animEffect transition="in" filter="fade">
                                      <p:cBhvr>
                                        <p:cTn id="31" dur="20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7" name="Google Shape;107;p3"/>
          <p:cNvSpPr/>
          <p:nvPr/>
        </p:nvSpPr>
        <p:spPr>
          <a:xfrm>
            <a:off x="1524000" y="3684588"/>
            <a:ext cx="9144000" cy="0"/>
          </a:xfrm>
          <a:prstGeom prst="rect">
            <a:avLst/>
          </a:prstGeom>
          <a:noFill/>
          <a:ln>
            <a:noFill/>
          </a:ln>
        </p:spPr>
        <p:txBody>
          <a:bodyPr spcFirstLastPara="1" wrap="square" lIns="91425" tIns="45700" rIns="91425" bIns="45700" anchor="ctr" anchorCtr="0">
            <a:noAutofit/>
          </a:bodyPr>
          <a:lstStyle/>
          <a:p>
            <a:pPr>
              <a:buClr>
                <a:srgbClr val="000000"/>
              </a:buClr>
              <a:buSzPts val="1800"/>
            </a:pPr>
            <a:endParaRPr kern="0">
              <a:solidFill>
                <a:srgbClr val="000000"/>
              </a:solidFill>
              <a:latin typeface="Arial"/>
              <a:ea typeface="Arial"/>
              <a:cs typeface="Arial"/>
              <a:sym typeface="Arial"/>
            </a:endParaRPr>
          </a:p>
        </p:txBody>
      </p:sp>
      <p:sp>
        <p:nvSpPr>
          <p:cNvPr id="108" name="Google Shape;108;p3"/>
          <p:cNvSpPr/>
          <p:nvPr/>
        </p:nvSpPr>
        <p:spPr>
          <a:xfrm>
            <a:off x="1716832" y="1150496"/>
            <a:ext cx="7086600" cy="1447800"/>
          </a:xfrm>
          <a:prstGeom prst="rect">
            <a:avLst/>
          </a:prstGeom>
          <a:noFill/>
          <a:ln>
            <a:noFill/>
          </a:ln>
        </p:spPr>
        <p:txBody>
          <a:bodyPr spcFirstLastPara="1" wrap="square" lIns="92075" tIns="46025" rIns="92075" bIns="46025" anchor="ctr" anchorCtr="0">
            <a:noAutofit/>
          </a:bodyPr>
          <a:lstStyle/>
          <a:p>
            <a:pPr algn="ctr">
              <a:lnSpc>
                <a:spcPct val="85000"/>
              </a:lnSpc>
              <a:buClr>
                <a:srgbClr val="000000"/>
              </a:buClr>
              <a:buSzPts val="3600"/>
            </a:pPr>
            <a:r>
              <a:rPr lang="en-US" sz="3600" b="1" kern="0" dirty="0" err="1">
                <a:solidFill>
                  <a:srgbClr val="000000"/>
                </a:solidFill>
                <a:ea typeface="Palatino Linotype"/>
                <a:cs typeface="Palatino Linotype"/>
                <a:sym typeface="Palatino Linotype"/>
              </a:rPr>
              <a:t>Exemple</a:t>
            </a:r>
            <a:r>
              <a:rPr lang="en-US" sz="3600" b="1" kern="0" dirty="0">
                <a:solidFill>
                  <a:srgbClr val="000000"/>
                </a:solidFill>
                <a:ea typeface="Palatino Linotype"/>
                <a:cs typeface="Palatino Linotype"/>
                <a:sym typeface="Palatino Linotype"/>
              </a:rPr>
              <a:t> </a:t>
            </a:r>
            <a:r>
              <a:rPr lang="en-US" sz="3600" b="1" kern="0" dirty="0" err="1">
                <a:solidFill>
                  <a:srgbClr val="000000"/>
                </a:solidFill>
                <a:ea typeface="Palatino Linotype"/>
                <a:cs typeface="Palatino Linotype"/>
                <a:sym typeface="Palatino Linotype"/>
              </a:rPr>
              <a:t>functii</a:t>
            </a:r>
            <a:r>
              <a:rPr lang="en-US" sz="3600" b="1" kern="0" dirty="0">
                <a:solidFill>
                  <a:srgbClr val="000000"/>
                </a:solidFill>
                <a:ea typeface="Palatino Linotype"/>
                <a:cs typeface="Palatino Linotype"/>
                <a:sym typeface="Palatino Linotype"/>
              </a:rPr>
              <a:t> de </a:t>
            </a:r>
            <a:r>
              <a:rPr lang="en-US" sz="3600" b="1" kern="0" dirty="0" err="1">
                <a:solidFill>
                  <a:srgbClr val="000000"/>
                </a:solidFill>
                <a:ea typeface="Palatino Linotype"/>
                <a:cs typeface="Palatino Linotype"/>
                <a:sym typeface="Palatino Linotype"/>
              </a:rPr>
              <a:t>gradul</a:t>
            </a:r>
            <a:r>
              <a:rPr lang="en-US" sz="3600" b="1" kern="0" dirty="0">
                <a:solidFill>
                  <a:srgbClr val="000000"/>
                </a:solidFill>
                <a:ea typeface="Palatino Linotype"/>
                <a:cs typeface="Palatino Linotype"/>
                <a:sym typeface="Palatino Linotype"/>
              </a:rPr>
              <a:t> II</a:t>
            </a:r>
            <a:r>
              <a:rPr lang="en-US" sz="4400" b="1" kern="0" dirty="0">
                <a:solidFill>
                  <a:srgbClr val="000000"/>
                </a:solidFill>
                <a:ea typeface="Palatino Linotype"/>
                <a:cs typeface="Palatino Linotype"/>
                <a:sym typeface="Palatino Linotype"/>
              </a:rPr>
              <a:t> …</a:t>
            </a:r>
            <a:endParaRPr sz="4400" b="1" kern="0" dirty="0">
              <a:solidFill>
                <a:srgbClr val="000000"/>
              </a:solidFill>
              <a:ea typeface="Palatino Linotype"/>
              <a:cs typeface="Palatino Linotype"/>
              <a:sym typeface="Palatino Linotype"/>
            </a:endParaRPr>
          </a:p>
        </p:txBody>
      </p:sp>
      <p:sp>
        <p:nvSpPr>
          <p:cNvPr id="109" name="Google Shape;109;p3"/>
          <p:cNvSpPr/>
          <p:nvPr/>
        </p:nvSpPr>
        <p:spPr>
          <a:xfrm>
            <a:off x="968901" y="2364723"/>
            <a:ext cx="6705600" cy="2408238"/>
          </a:xfrm>
          <a:prstGeom prst="rect">
            <a:avLst/>
          </a:prstGeom>
          <a:noFill/>
          <a:ln>
            <a:noFill/>
          </a:ln>
        </p:spPr>
        <p:txBody>
          <a:bodyPr spcFirstLastPara="1" wrap="square" lIns="91425" tIns="45700" rIns="91425" bIns="45700" anchor="ctr" anchorCtr="0">
            <a:noAutofit/>
          </a:bodyPr>
          <a:lstStyle/>
          <a:p>
            <a:pPr>
              <a:buClr>
                <a:srgbClr val="000000"/>
              </a:buClr>
              <a:buSzPts val="800"/>
            </a:pPr>
            <a:endParaRPr sz="800" kern="0" dirty="0">
              <a:solidFill>
                <a:srgbClr val="000000"/>
              </a:solidFill>
              <a:ea typeface="Arial"/>
              <a:cs typeface="Arial"/>
              <a:sym typeface="Arial"/>
            </a:endParaRPr>
          </a:p>
          <a:p>
            <a:pPr>
              <a:lnSpc>
                <a:spcPct val="125000"/>
              </a:lnSpc>
              <a:buClr>
                <a:srgbClr val="000000"/>
              </a:buClr>
              <a:buSzPts val="2000"/>
              <a:buFont typeface="Times New Roman"/>
              <a:buChar char="•"/>
            </a:pPr>
            <a:r>
              <a:rPr lang="en-US" sz="2000" kern="0" dirty="0">
                <a:solidFill>
                  <a:srgbClr val="000000"/>
                </a:solidFill>
                <a:ea typeface="Times New Roman"/>
                <a:cs typeface="Times New Roman"/>
                <a:sym typeface="Times New Roman"/>
              </a:rPr>
              <a:t>    </a:t>
            </a:r>
            <a:r>
              <a:rPr lang="en-US" sz="2400" kern="0" dirty="0">
                <a:solidFill>
                  <a:srgbClr val="000000"/>
                </a:solidFill>
                <a:ea typeface="Times New Roman"/>
                <a:cs typeface="Times New Roman"/>
                <a:sym typeface="Times New Roman"/>
              </a:rPr>
              <a:t>f</a:t>
            </a:r>
            <a:r>
              <a:rPr lang="en-US" sz="2400" kern="0" baseline="-25000" dirty="0">
                <a:solidFill>
                  <a:srgbClr val="000000"/>
                </a:solidFill>
                <a:ea typeface="Times New Roman"/>
                <a:cs typeface="Times New Roman"/>
                <a:sym typeface="Times New Roman"/>
              </a:rPr>
              <a:t>1</a:t>
            </a:r>
            <a:r>
              <a:rPr lang="en-US" sz="2400" kern="0" dirty="0">
                <a:solidFill>
                  <a:srgbClr val="000000"/>
                </a:solidFill>
                <a:ea typeface="Times New Roman"/>
                <a:cs typeface="Times New Roman"/>
                <a:sym typeface="Times New Roman"/>
              </a:rPr>
              <a:t>(x) = 7x²-9x +10,   (a=7,      b=-9,    c= 10); </a:t>
            </a:r>
            <a:endParaRPr sz="1400" kern="0" dirty="0">
              <a:solidFill>
                <a:srgbClr val="000000"/>
              </a:solidFill>
              <a:ea typeface="Arial"/>
              <a:cs typeface="Arial"/>
              <a:sym typeface="Arial"/>
            </a:endParaRPr>
          </a:p>
          <a:p>
            <a:pPr>
              <a:lnSpc>
                <a:spcPct val="125000"/>
              </a:lnSpc>
              <a:buClr>
                <a:srgbClr val="000000"/>
              </a:buClr>
              <a:buSzPts val="2400"/>
              <a:buFont typeface="Times New Roman"/>
              <a:buChar char="•"/>
            </a:pPr>
            <a:r>
              <a:rPr lang="en-US" sz="2400" kern="0" dirty="0">
                <a:solidFill>
                  <a:srgbClr val="000000"/>
                </a:solidFill>
                <a:ea typeface="Times New Roman"/>
                <a:cs typeface="Times New Roman"/>
                <a:sym typeface="Times New Roman"/>
              </a:rPr>
              <a:t>   f</a:t>
            </a:r>
            <a:r>
              <a:rPr lang="en-US" sz="2400" kern="0" baseline="-25000" dirty="0">
                <a:solidFill>
                  <a:srgbClr val="000000"/>
                </a:solidFill>
                <a:ea typeface="Times New Roman"/>
                <a:cs typeface="Times New Roman"/>
                <a:sym typeface="Times New Roman"/>
              </a:rPr>
              <a:t>2</a:t>
            </a:r>
            <a:r>
              <a:rPr lang="en-US" sz="2400" kern="0" dirty="0">
                <a:solidFill>
                  <a:srgbClr val="000000"/>
                </a:solidFill>
                <a:ea typeface="Times New Roman"/>
                <a:cs typeface="Times New Roman"/>
                <a:sym typeface="Times New Roman"/>
              </a:rPr>
              <a:t>(x) = 0,51x²-2x ,    (a=0,51; b=-2,    c= 0); </a:t>
            </a:r>
            <a:endParaRPr sz="1400" kern="0" dirty="0">
              <a:solidFill>
                <a:srgbClr val="000000"/>
              </a:solidFill>
              <a:ea typeface="Arial"/>
              <a:cs typeface="Arial"/>
              <a:sym typeface="Arial"/>
            </a:endParaRPr>
          </a:p>
          <a:p>
            <a:pPr>
              <a:lnSpc>
                <a:spcPct val="125000"/>
              </a:lnSpc>
              <a:buClr>
                <a:srgbClr val="000000"/>
              </a:buClr>
              <a:buSzPts val="2400"/>
              <a:buFont typeface="Times New Roman"/>
              <a:buChar char="•"/>
            </a:pPr>
            <a:r>
              <a:rPr lang="en-US" sz="2400" kern="0" dirty="0">
                <a:solidFill>
                  <a:srgbClr val="000000"/>
                </a:solidFill>
                <a:ea typeface="Times New Roman"/>
                <a:cs typeface="Times New Roman"/>
                <a:sym typeface="Times New Roman"/>
              </a:rPr>
              <a:t>   f</a:t>
            </a:r>
            <a:r>
              <a:rPr lang="en-US" sz="2400" kern="0" baseline="-25000" dirty="0">
                <a:solidFill>
                  <a:srgbClr val="000000"/>
                </a:solidFill>
                <a:ea typeface="Times New Roman"/>
                <a:cs typeface="Times New Roman"/>
                <a:sym typeface="Times New Roman"/>
              </a:rPr>
              <a:t>3</a:t>
            </a:r>
            <a:r>
              <a:rPr lang="en-US" sz="2400" kern="0" dirty="0">
                <a:solidFill>
                  <a:srgbClr val="000000"/>
                </a:solidFill>
                <a:ea typeface="Times New Roman"/>
                <a:cs typeface="Times New Roman"/>
                <a:sym typeface="Times New Roman"/>
              </a:rPr>
              <a:t>(x) = x²+0,31,        (a=1,       b=0,     c= 0,31); </a:t>
            </a:r>
            <a:endParaRPr sz="1400" kern="0" dirty="0">
              <a:solidFill>
                <a:srgbClr val="000000"/>
              </a:solidFill>
              <a:ea typeface="Arial"/>
              <a:cs typeface="Arial"/>
              <a:sym typeface="Arial"/>
            </a:endParaRPr>
          </a:p>
          <a:p>
            <a:pPr>
              <a:lnSpc>
                <a:spcPct val="125000"/>
              </a:lnSpc>
              <a:buClr>
                <a:srgbClr val="000000"/>
              </a:buClr>
              <a:buSzPts val="2400"/>
              <a:buFont typeface="Times New Roman"/>
              <a:buChar char="•"/>
            </a:pPr>
            <a:r>
              <a:rPr lang="en-US" sz="2400" kern="0" dirty="0">
                <a:solidFill>
                  <a:srgbClr val="000000"/>
                </a:solidFill>
                <a:ea typeface="Times New Roman"/>
                <a:cs typeface="Times New Roman"/>
                <a:sym typeface="Times New Roman"/>
              </a:rPr>
              <a:t>   f</a:t>
            </a:r>
            <a:r>
              <a:rPr lang="en-US" sz="2400" kern="0" baseline="-25000" dirty="0">
                <a:solidFill>
                  <a:srgbClr val="000000"/>
                </a:solidFill>
                <a:ea typeface="Times New Roman"/>
                <a:cs typeface="Times New Roman"/>
                <a:sym typeface="Times New Roman"/>
              </a:rPr>
              <a:t>4</a:t>
            </a:r>
            <a:r>
              <a:rPr lang="en-US" sz="2400" kern="0" dirty="0">
                <a:solidFill>
                  <a:srgbClr val="000000"/>
                </a:solidFill>
                <a:ea typeface="Times New Roman"/>
                <a:cs typeface="Times New Roman"/>
                <a:sym typeface="Times New Roman"/>
              </a:rPr>
              <a:t>(x) = -x²-5x -0,3,   (a=-1,      b=-5,   c=-0,3); </a:t>
            </a:r>
            <a:endParaRPr sz="1400" kern="0" dirty="0">
              <a:solidFill>
                <a:srgbClr val="000000"/>
              </a:solidFill>
              <a:ea typeface="Arial"/>
              <a:cs typeface="Arial"/>
              <a:sym typeface="Arial"/>
            </a:endParaRPr>
          </a:p>
          <a:p>
            <a:pPr>
              <a:buClr>
                <a:srgbClr val="000000"/>
              </a:buClr>
              <a:buSzPts val="2400"/>
            </a:pPr>
            <a:endParaRPr sz="2400" kern="0" dirty="0">
              <a:solidFill>
                <a:srgbClr val="000000"/>
              </a:solidFill>
              <a:ea typeface="Times New Roman"/>
              <a:cs typeface="Times New Roman"/>
              <a:sym typeface="Times New Roman"/>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8"/>
                                        </p:tgtEl>
                                        <p:attrNameLst>
                                          <p:attrName>style.visibility</p:attrName>
                                        </p:attrNameLst>
                                      </p:cBhvr>
                                      <p:to>
                                        <p:strVal val="visible"/>
                                      </p:to>
                                    </p:set>
                                    <p:animEffect transition="in" filter="fade">
                                      <p:cBhvr>
                                        <p:cTn id="7" dur="500"/>
                                        <p:tgtEl>
                                          <p:spTgt spid="10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09"/>
                                        </p:tgtEl>
                                        <p:attrNameLst>
                                          <p:attrName>style.visibility</p:attrName>
                                        </p:attrNameLst>
                                      </p:cBhvr>
                                      <p:to>
                                        <p:strVal val="visible"/>
                                      </p:to>
                                    </p:set>
                                    <p:animEffect transition="in" filter="fade">
                                      <p:cBhvr>
                                        <p:cTn id="11" dur="3000"/>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cxnSp>
        <p:nvCxnSpPr>
          <p:cNvPr id="116" name="Google Shape;116;p5"/>
          <p:cNvCxnSpPr/>
          <p:nvPr/>
        </p:nvCxnSpPr>
        <p:spPr>
          <a:xfrm>
            <a:off x="9296400" y="0"/>
            <a:ext cx="1588" cy="1588"/>
          </a:xfrm>
          <a:prstGeom prst="straightConnector1">
            <a:avLst/>
          </a:prstGeom>
          <a:noFill/>
          <a:ln w="9525" cap="flat" cmpd="sng">
            <a:solidFill>
              <a:srgbClr val="C0C0C0"/>
            </a:solidFill>
            <a:prstDash val="solid"/>
            <a:round/>
            <a:headEnd type="none" w="sm" len="sm"/>
            <a:tailEnd type="none" w="sm" len="sm"/>
          </a:ln>
        </p:spPr>
      </p:cxnSp>
      <p:sp>
        <p:nvSpPr>
          <p:cNvPr id="117" name="Google Shape;117;p5"/>
          <p:cNvSpPr/>
          <p:nvPr/>
        </p:nvSpPr>
        <p:spPr>
          <a:xfrm>
            <a:off x="9296401" y="1"/>
            <a:ext cx="15875" cy="15875"/>
          </a:xfrm>
          <a:prstGeom prst="rect">
            <a:avLst/>
          </a:prstGeom>
          <a:solidFill>
            <a:srgbClr val="C0C0C0"/>
          </a:solidFill>
          <a:ln w="952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a:buClr>
                <a:srgbClr val="000000"/>
              </a:buClr>
              <a:buSzPts val="1800"/>
            </a:pPr>
            <a:endParaRPr kern="0">
              <a:solidFill>
                <a:srgbClr val="000000"/>
              </a:solidFill>
              <a:latin typeface="Calibri" panose="020F0502020204030204" pitchFamily="34" charset="0"/>
              <a:ea typeface="Arial"/>
              <a:cs typeface="Calibri" panose="020F0502020204030204" pitchFamily="34" charset="0"/>
              <a:sym typeface="Arial"/>
            </a:endParaRPr>
          </a:p>
        </p:txBody>
      </p:sp>
      <p:sp>
        <p:nvSpPr>
          <p:cNvPr id="119" name="Google Shape;119;p5"/>
          <p:cNvSpPr/>
          <p:nvPr/>
        </p:nvSpPr>
        <p:spPr>
          <a:xfrm>
            <a:off x="569913" y="266700"/>
            <a:ext cx="7029450" cy="671513"/>
          </a:xfrm>
          <a:prstGeom prst="rect">
            <a:avLst/>
          </a:prstGeom>
          <a:noFill/>
          <a:ln>
            <a:noFill/>
          </a:ln>
          <a:effectLst>
            <a:outerShdw dist="17961" dir="2700000" algn="ctr" rotWithShape="0">
              <a:schemeClr val="dk1"/>
            </a:outerShdw>
          </a:effectLst>
        </p:spPr>
        <p:txBody>
          <a:bodyPr spcFirstLastPara="1" wrap="square" lIns="91425" tIns="45700" rIns="91425" bIns="45700" anchor="ctr" anchorCtr="0">
            <a:noAutofit/>
          </a:bodyPr>
          <a:lstStyle/>
          <a:p>
            <a:pPr>
              <a:buClr>
                <a:srgbClr val="000000"/>
              </a:buClr>
              <a:buSzPts val="2800"/>
            </a:pPr>
            <a:r>
              <a:rPr lang="en-US" sz="2800" kern="0" dirty="0" err="1">
                <a:solidFill>
                  <a:srgbClr val="000000"/>
                </a:solidFill>
                <a:latin typeface="Calibri" panose="020F0502020204030204" pitchFamily="34" charset="0"/>
                <a:ea typeface="Bodoni"/>
                <a:cs typeface="Calibri" panose="020F0502020204030204" pitchFamily="34" charset="0"/>
                <a:sym typeface="Bodoni"/>
              </a:rPr>
              <a:t>Monotonia</a:t>
            </a:r>
            <a:r>
              <a:rPr lang="en-US" sz="2800" kern="0" dirty="0">
                <a:solidFill>
                  <a:srgbClr val="000000"/>
                </a:solidFill>
                <a:latin typeface="Calibri" panose="020F0502020204030204" pitchFamily="34" charset="0"/>
                <a:ea typeface="Bodoni"/>
                <a:cs typeface="Calibri" panose="020F0502020204030204" pitchFamily="34" charset="0"/>
                <a:sym typeface="Bodoni"/>
              </a:rPr>
              <a:t> </a:t>
            </a:r>
            <a:r>
              <a:rPr lang="en-US" sz="2800" kern="0" dirty="0" err="1">
                <a:solidFill>
                  <a:srgbClr val="000000"/>
                </a:solidFill>
                <a:latin typeface="Calibri" panose="020F0502020204030204" pitchFamily="34" charset="0"/>
                <a:ea typeface="Bodoni"/>
                <a:cs typeface="Calibri" panose="020F0502020204030204" pitchFamily="34" charset="0"/>
                <a:sym typeface="Bodoni"/>
              </a:rPr>
              <a:t>functiei</a:t>
            </a:r>
            <a:r>
              <a:rPr lang="en-US" sz="2800" kern="0" dirty="0">
                <a:solidFill>
                  <a:srgbClr val="000000"/>
                </a:solidFill>
                <a:latin typeface="Calibri" panose="020F0502020204030204" pitchFamily="34" charset="0"/>
                <a:ea typeface="Bodoni"/>
                <a:cs typeface="Calibri" panose="020F0502020204030204" pitchFamily="34" charset="0"/>
                <a:sym typeface="Bodoni"/>
              </a:rPr>
              <a:t> de </a:t>
            </a:r>
            <a:r>
              <a:rPr lang="en-US" sz="2800" kern="0" dirty="0" err="1">
                <a:solidFill>
                  <a:srgbClr val="000000"/>
                </a:solidFill>
                <a:latin typeface="Calibri" panose="020F0502020204030204" pitchFamily="34" charset="0"/>
                <a:ea typeface="Bodoni"/>
                <a:cs typeface="Calibri" panose="020F0502020204030204" pitchFamily="34" charset="0"/>
                <a:sym typeface="Bodoni"/>
              </a:rPr>
              <a:t>gradul</a:t>
            </a:r>
            <a:r>
              <a:rPr lang="en-US" sz="2800" kern="0" dirty="0">
                <a:solidFill>
                  <a:srgbClr val="000000"/>
                </a:solidFill>
                <a:latin typeface="Calibri" panose="020F0502020204030204" pitchFamily="34" charset="0"/>
                <a:ea typeface="Bodoni"/>
                <a:cs typeface="Calibri" panose="020F0502020204030204" pitchFamily="34" charset="0"/>
                <a:sym typeface="Bodoni"/>
              </a:rPr>
              <a:t> al II-lea</a:t>
            </a:r>
            <a:endParaRPr sz="1400" kern="0" dirty="0">
              <a:solidFill>
                <a:srgbClr val="000000"/>
              </a:solidFill>
              <a:latin typeface="Calibri" panose="020F0502020204030204" pitchFamily="34" charset="0"/>
              <a:ea typeface="Arial"/>
              <a:cs typeface="Calibri" panose="020F0502020204030204" pitchFamily="34" charset="0"/>
              <a:sym typeface="Arial"/>
            </a:endParaRPr>
          </a:p>
          <a:p>
            <a:pPr>
              <a:buClr>
                <a:srgbClr val="000000"/>
              </a:buClr>
              <a:buSzPts val="1000"/>
            </a:pPr>
            <a:endParaRPr sz="10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120" name="Google Shape;120;p5"/>
          <p:cNvSpPr/>
          <p:nvPr/>
        </p:nvSpPr>
        <p:spPr>
          <a:xfrm>
            <a:off x="569913" y="869157"/>
            <a:ext cx="7162800" cy="609600"/>
          </a:xfrm>
          <a:prstGeom prst="rect">
            <a:avLst/>
          </a:prstGeom>
          <a:noFill/>
          <a:ln>
            <a:noFill/>
          </a:ln>
        </p:spPr>
        <p:txBody>
          <a:bodyPr spcFirstLastPara="1" wrap="square" lIns="91425" tIns="45700" rIns="91425" bIns="45700" anchor="ctr" anchorCtr="0">
            <a:noAutofit/>
          </a:bodyPr>
          <a:lstStyle/>
          <a:p>
            <a:pPr>
              <a:buClr>
                <a:srgbClr val="000000"/>
              </a:buClr>
              <a:buSzPts val="1700"/>
            </a:pPr>
            <a:r>
              <a:rPr lang="en-US" sz="1700" i="1" kern="0" dirty="0">
                <a:solidFill>
                  <a:srgbClr val="0000FF"/>
                </a:solidFill>
                <a:latin typeface="Calibri" panose="020F0502020204030204" pitchFamily="34" charset="0"/>
                <a:ea typeface="Times New Roman"/>
                <a:cs typeface="Calibri" panose="020F0502020204030204" pitchFamily="34" charset="0"/>
                <a:sym typeface="Times New Roman"/>
              </a:rPr>
              <a:t>A </a:t>
            </a:r>
            <a:r>
              <a:rPr lang="en-US" sz="1700" i="1" kern="0" dirty="0" err="1">
                <a:solidFill>
                  <a:srgbClr val="0000FF"/>
                </a:solidFill>
                <a:latin typeface="Calibri" panose="020F0502020204030204" pitchFamily="34" charset="0"/>
                <a:ea typeface="Times New Roman"/>
                <a:cs typeface="Calibri" panose="020F0502020204030204" pitchFamily="34" charset="0"/>
                <a:sym typeface="Times New Roman"/>
              </a:rPr>
              <a:t>studia</a:t>
            </a:r>
            <a:r>
              <a:rPr lang="en-US" sz="1700" i="1" kern="0" dirty="0">
                <a:solidFill>
                  <a:srgbClr val="0000FF"/>
                </a:solidFill>
                <a:latin typeface="Calibri" panose="020F0502020204030204" pitchFamily="34" charset="0"/>
                <a:ea typeface="Times New Roman"/>
                <a:cs typeface="Calibri" panose="020F0502020204030204" pitchFamily="34" charset="0"/>
                <a:sym typeface="Times New Roman"/>
              </a:rPr>
              <a:t> </a:t>
            </a:r>
            <a:r>
              <a:rPr lang="en-US" sz="1700" i="1" kern="0" dirty="0" err="1">
                <a:solidFill>
                  <a:srgbClr val="0000FF"/>
                </a:solidFill>
                <a:latin typeface="Calibri" panose="020F0502020204030204" pitchFamily="34" charset="0"/>
                <a:ea typeface="Times New Roman"/>
                <a:cs typeface="Calibri" panose="020F0502020204030204" pitchFamily="34" charset="0"/>
                <a:sym typeface="Times New Roman"/>
              </a:rPr>
              <a:t>monotonia</a:t>
            </a:r>
            <a:r>
              <a:rPr lang="en-US" sz="1700" i="1" kern="0" dirty="0">
                <a:solidFill>
                  <a:srgbClr val="0000FF"/>
                </a:solidFill>
                <a:latin typeface="Calibri" panose="020F0502020204030204" pitchFamily="34" charset="0"/>
                <a:ea typeface="Times New Roman"/>
                <a:cs typeface="Calibri" panose="020F0502020204030204" pitchFamily="34" charset="0"/>
                <a:sym typeface="Times New Roman"/>
              </a:rPr>
              <a:t> </a:t>
            </a:r>
            <a:r>
              <a:rPr lang="en-US" sz="1700" i="1" kern="0" dirty="0" err="1">
                <a:solidFill>
                  <a:srgbClr val="0000FF"/>
                </a:solidFill>
                <a:latin typeface="Calibri" panose="020F0502020204030204" pitchFamily="34" charset="0"/>
                <a:ea typeface="Times New Roman"/>
                <a:cs typeface="Calibri" panose="020F0502020204030204" pitchFamily="34" charset="0"/>
                <a:sym typeface="Times New Roman"/>
              </a:rPr>
              <a:t>functiei</a:t>
            </a:r>
            <a:r>
              <a:rPr lang="en-US" sz="1700" i="1" kern="0" dirty="0">
                <a:solidFill>
                  <a:srgbClr val="0000FF"/>
                </a:solidFill>
                <a:latin typeface="Calibri" panose="020F0502020204030204" pitchFamily="34" charset="0"/>
                <a:ea typeface="Times New Roman"/>
                <a:cs typeface="Calibri" panose="020F0502020204030204" pitchFamily="34" charset="0"/>
                <a:sym typeface="Times New Roman"/>
              </a:rPr>
              <a:t> </a:t>
            </a:r>
            <a:r>
              <a:rPr lang="en-US" sz="1700" i="1" kern="0" dirty="0" err="1">
                <a:solidFill>
                  <a:srgbClr val="0000FF"/>
                </a:solidFill>
                <a:latin typeface="Calibri" panose="020F0502020204030204" pitchFamily="34" charset="0"/>
                <a:ea typeface="Times New Roman"/>
                <a:cs typeface="Calibri" panose="020F0502020204030204" pitchFamily="34" charset="0"/>
                <a:sym typeface="Times New Roman"/>
              </a:rPr>
              <a:t>revine</a:t>
            </a:r>
            <a:r>
              <a:rPr lang="en-US" sz="1700" i="1" kern="0" dirty="0">
                <a:solidFill>
                  <a:srgbClr val="0000FF"/>
                </a:solidFill>
                <a:latin typeface="Calibri" panose="020F0502020204030204" pitchFamily="34" charset="0"/>
                <a:ea typeface="Times New Roman"/>
                <a:cs typeface="Calibri" panose="020F0502020204030204" pitchFamily="34" charset="0"/>
                <a:sym typeface="Times New Roman"/>
              </a:rPr>
              <a:t> la a </a:t>
            </a:r>
            <a:r>
              <a:rPr lang="en-US" sz="1700" i="1" kern="0" dirty="0" err="1">
                <a:solidFill>
                  <a:srgbClr val="0000FF"/>
                </a:solidFill>
                <a:latin typeface="Calibri" panose="020F0502020204030204" pitchFamily="34" charset="0"/>
                <a:ea typeface="Times New Roman"/>
                <a:cs typeface="Calibri" panose="020F0502020204030204" pitchFamily="34" charset="0"/>
                <a:sym typeface="Times New Roman"/>
              </a:rPr>
              <a:t>preciza</a:t>
            </a:r>
            <a:r>
              <a:rPr lang="en-US" sz="1700" i="1" kern="0" dirty="0">
                <a:solidFill>
                  <a:srgbClr val="0000FF"/>
                </a:solidFill>
                <a:latin typeface="Calibri" panose="020F0502020204030204" pitchFamily="34" charset="0"/>
                <a:ea typeface="Times New Roman"/>
                <a:cs typeface="Calibri" panose="020F0502020204030204" pitchFamily="34" charset="0"/>
                <a:sym typeface="Times New Roman"/>
              </a:rPr>
              <a:t> </a:t>
            </a:r>
            <a:r>
              <a:rPr lang="en-US" sz="1700" i="1" kern="0" dirty="0" err="1">
                <a:solidFill>
                  <a:srgbClr val="0000FF"/>
                </a:solidFill>
                <a:latin typeface="Calibri" panose="020F0502020204030204" pitchFamily="34" charset="0"/>
                <a:ea typeface="Times New Roman"/>
                <a:cs typeface="Calibri" panose="020F0502020204030204" pitchFamily="34" charset="0"/>
                <a:sym typeface="Times New Roman"/>
              </a:rPr>
              <a:t>intervalele</a:t>
            </a:r>
            <a:r>
              <a:rPr lang="en-US" sz="1700" i="1" kern="0" dirty="0">
                <a:solidFill>
                  <a:srgbClr val="0000FF"/>
                </a:solidFill>
                <a:latin typeface="Calibri" panose="020F0502020204030204" pitchFamily="34" charset="0"/>
                <a:ea typeface="Times New Roman"/>
                <a:cs typeface="Calibri" panose="020F0502020204030204" pitchFamily="34" charset="0"/>
                <a:sym typeface="Times New Roman"/>
              </a:rPr>
              <a:t> pe care </a:t>
            </a:r>
            <a:r>
              <a:rPr lang="en-US" sz="1700" i="1" kern="0" dirty="0" err="1">
                <a:solidFill>
                  <a:srgbClr val="0000FF"/>
                </a:solidFill>
                <a:latin typeface="Calibri" panose="020F0502020204030204" pitchFamily="34" charset="0"/>
                <a:ea typeface="Times New Roman"/>
                <a:cs typeface="Calibri" panose="020F0502020204030204" pitchFamily="34" charset="0"/>
                <a:sym typeface="Times New Roman"/>
              </a:rPr>
              <a:t>functia</a:t>
            </a:r>
            <a:r>
              <a:rPr lang="en-US" sz="1700" i="1" kern="0" dirty="0">
                <a:solidFill>
                  <a:srgbClr val="0000FF"/>
                </a:solidFill>
                <a:latin typeface="Calibri" panose="020F0502020204030204" pitchFamily="34" charset="0"/>
                <a:ea typeface="Times New Roman"/>
                <a:cs typeface="Calibri" panose="020F0502020204030204" pitchFamily="34" charset="0"/>
                <a:sym typeface="Times New Roman"/>
              </a:rPr>
              <a:t> </a:t>
            </a:r>
            <a:r>
              <a:rPr lang="en-US" sz="1700" i="1" kern="0" dirty="0" err="1">
                <a:solidFill>
                  <a:srgbClr val="0000FF"/>
                </a:solidFill>
                <a:latin typeface="Calibri" panose="020F0502020204030204" pitchFamily="34" charset="0"/>
                <a:ea typeface="Times New Roman"/>
                <a:cs typeface="Calibri" panose="020F0502020204030204" pitchFamily="34" charset="0"/>
                <a:sym typeface="Times New Roman"/>
              </a:rPr>
              <a:t>este</a:t>
            </a:r>
            <a:r>
              <a:rPr lang="en-US" sz="1700" i="1" kern="0" dirty="0">
                <a:solidFill>
                  <a:srgbClr val="0000FF"/>
                </a:solidFill>
                <a:latin typeface="Calibri" panose="020F0502020204030204" pitchFamily="34" charset="0"/>
                <a:ea typeface="Times New Roman"/>
                <a:cs typeface="Calibri" panose="020F0502020204030204" pitchFamily="34" charset="0"/>
                <a:sym typeface="Times New Roman"/>
              </a:rPr>
              <a:t> strict </a:t>
            </a:r>
            <a:r>
              <a:rPr lang="en-US" sz="1700" i="1" kern="0" dirty="0" err="1">
                <a:solidFill>
                  <a:srgbClr val="0000FF"/>
                </a:solidFill>
                <a:latin typeface="Calibri" panose="020F0502020204030204" pitchFamily="34" charset="0"/>
                <a:ea typeface="Times New Roman"/>
                <a:cs typeface="Calibri" panose="020F0502020204030204" pitchFamily="34" charset="0"/>
                <a:sym typeface="Times New Roman"/>
              </a:rPr>
              <a:t>crescatoare</a:t>
            </a:r>
            <a:r>
              <a:rPr lang="en-US" sz="1700" i="1" kern="0" dirty="0">
                <a:solidFill>
                  <a:srgbClr val="0000FF"/>
                </a:solidFill>
                <a:latin typeface="Calibri" panose="020F0502020204030204" pitchFamily="34" charset="0"/>
                <a:ea typeface="Times New Roman"/>
                <a:cs typeface="Calibri" panose="020F0502020204030204" pitchFamily="34" charset="0"/>
                <a:sym typeface="Times New Roman"/>
              </a:rPr>
              <a:t>(</a:t>
            </a:r>
            <a:r>
              <a:rPr lang="en-US" sz="1700" i="1" kern="0" dirty="0" err="1">
                <a:solidFill>
                  <a:srgbClr val="0000FF"/>
                </a:solidFill>
                <a:latin typeface="Calibri" panose="020F0502020204030204" pitchFamily="34" charset="0"/>
                <a:ea typeface="Times New Roman"/>
                <a:cs typeface="Calibri" panose="020F0502020204030204" pitchFamily="34" charset="0"/>
                <a:sym typeface="Times New Roman"/>
              </a:rPr>
              <a:t>crescatoare</a:t>
            </a:r>
            <a:r>
              <a:rPr lang="en-US" sz="1700" i="1" kern="0" dirty="0">
                <a:solidFill>
                  <a:srgbClr val="0000FF"/>
                </a:solidFill>
                <a:latin typeface="Calibri" panose="020F0502020204030204" pitchFamily="34" charset="0"/>
                <a:ea typeface="Times New Roman"/>
                <a:cs typeface="Calibri" panose="020F0502020204030204" pitchFamily="34" charset="0"/>
                <a:sym typeface="Times New Roman"/>
              </a:rPr>
              <a:t>) </a:t>
            </a:r>
            <a:r>
              <a:rPr lang="en-US" sz="1700" i="1" kern="0" dirty="0" err="1">
                <a:solidFill>
                  <a:srgbClr val="0000FF"/>
                </a:solidFill>
                <a:latin typeface="Calibri" panose="020F0502020204030204" pitchFamily="34" charset="0"/>
                <a:ea typeface="Times New Roman"/>
                <a:cs typeface="Calibri" panose="020F0502020204030204" pitchFamily="34" charset="0"/>
                <a:sym typeface="Times New Roman"/>
              </a:rPr>
              <a:t>sau</a:t>
            </a:r>
            <a:r>
              <a:rPr lang="en-US" sz="1700" i="1" kern="0" dirty="0">
                <a:solidFill>
                  <a:srgbClr val="0000FF"/>
                </a:solidFill>
                <a:latin typeface="Calibri" panose="020F0502020204030204" pitchFamily="34" charset="0"/>
                <a:ea typeface="Times New Roman"/>
                <a:cs typeface="Calibri" panose="020F0502020204030204" pitchFamily="34" charset="0"/>
                <a:sym typeface="Times New Roman"/>
              </a:rPr>
              <a:t> strict </a:t>
            </a:r>
            <a:r>
              <a:rPr lang="en-US" sz="1700" i="1" kern="0" dirty="0" err="1">
                <a:solidFill>
                  <a:srgbClr val="0000FF"/>
                </a:solidFill>
                <a:latin typeface="Calibri" panose="020F0502020204030204" pitchFamily="34" charset="0"/>
                <a:ea typeface="Times New Roman"/>
                <a:cs typeface="Calibri" panose="020F0502020204030204" pitchFamily="34" charset="0"/>
                <a:sym typeface="Times New Roman"/>
              </a:rPr>
              <a:t>descrescatoare</a:t>
            </a:r>
            <a:r>
              <a:rPr lang="en-US" sz="1700" i="1" kern="0" dirty="0">
                <a:solidFill>
                  <a:srgbClr val="0000FF"/>
                </a:solidFill>
                <a:latin typeface="Calibri" panose="020F0502020204030204" pitchFamily="34" charset="0"/>
                <a:ea typeface="Times New Roman"/>
                <a:cs typeface="Calibri" panose="020F0502020204030204" pitchFamily="34" charset="0"/>
                <a:sym typeface="Times New Roman"/>
              </a:rPr>
              <a:t> (</a:t>
            </a:r>
            <a:r>
              <a:rPr lang="en-US" sz="1700" i="1" kern="0" dirty="0" err="1">
                <a:solidFill>
                  <a:srgbClr val="0000FF"/>
                </a:solidFill>
                <a:latin typeface="Calibri" panose="020F0502020204030204" pitchFamily="34" charset="0"/>
                <a:ea typeface="Times New Roman"/>
                <a:cs typeface="Calibri" panose="020F0502020204030204" pitchFamily="34" charset="0"/>
                <a:sym typeface="Times New Roman"/>
              </a:rPr>
              <a:t>descrescatoare</a:t>
            </a:r>
            <a:r>
              <a:rPr lang="en-US" sz="1700" i="1" kern="0" dirty="0">
                <a:solidFill>
                  <a:srgbClr val="0000FF"/>
                </a:solidFill>
                <a:latin typeface="Calibri" panose="020F0502020204030204" pitchFamily="34" charset="0"/>
                <a:ea typeface="Times New Roman"/>
                <a:cs typeface="Calibri" panose="020F0502020204030204" pitchFamily="34" charset="0"/>
                <a:sym typeface="Times New Roman"/>
              </a:rPr>
              <a:t>). </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121" name="Google Shape;121;p5"/>
          <p:cNvSpPr/>
          <p:nvPr/>
        </p:nvSpPr>
        <p:spPr>
          <a:xfrm>
            <a:off x="569913" y="1355726"/>
            <a:ext cx="6045200"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i="1" kern="0" dirty="0">
                <a:solidFill>
                  <a:srgbClr val="0000FF"/>
                </a:solidFill>
                <a:latin typeface="Calibri" panose="020F0502020204030204" pitchFamily="34" charset="0"/>
                <a:ea typeface="Times New Roman"/>
                <a:cs typeface="Calibri" panose="020F0502020204030204" pitchFamily="34" charset="0"/>
                <a:sym typeface="Times New Roman"/>
              </a:rPr>
              <a:t>Din </a:t>
            </a:r>
            <a:r>
              <a:rPr lang="en-US" i="1" kern="0" dirty="0" err="1">
                <a:solidFill>
                  <a:srgbClr val="0000FF"/>
                </a:solidFill>
                <a:latin typeface="Calibri" panose="020F0502020204030204" pitchFamily="34" charset="0"/>
                <a:ea typeface="Times New Roman"/>
                <a:cs typeface="Calibri" panose="020F0502020204030204" pitchFamily="34" charset="0"/>
                <a:sym typeface="Times New Roman"/>
              </a:rPr>
              <a:t>monotonia</a:t>
            </a:r>
            <a:r>
              <a:rPr lang="en-US" i="1" kern="0" dirty="0">
                <a:solidFill>
                  <a:srgbClr val="0000FF"/>
                </a:solidFill>
                <a:latin typeface="Calibri" panose="020F0502020204030204" pitchFamily="34" charset="0"/>
                <a:ea typeface="Times New Roman"/>
                <a:cs typeface="Calibri" panose="020F0502020204030204" pitchFamily="34" charset="0"/>
                <a:sym typeface="Times New Roman"/>
              </a:rPr>
              <a:t> </a:t>
            </a:r>
            <a:r>
              <a:rPr lang="en-US" i="1" kern="0" dirty="0" err="1">
                <a:solidFill>
                  <a:srgbClr val="0000FF"/>
                </a:solidFill>
                <a:latin typeface="Calibri" panose="020F0502020204030204" pitchFamily="34" charset="0"/>
                <a:ea typeface="Times New Roman"/>
                <a:cs typeface="Calibri" panose="020F0502020204030204" pitchFamily="34" charset="0"/>
                <a:sym typeface="Times New Roman"/>
              </a:rPr>
              <a:t>functiei</a:t>
            </a:r>
            <a:r>
              <a:rPr lang="en-US" i="1" kern="0" dirty="0">
                <a:solidFill>
                  <a:srgbClr val="0000FF"/>
                </a:solidFill>
                <a:latin typeface="Calibri" panose="020F0502020204030204" pitchFamily="34" charset="0"/>
                <a:ea typeface="Times New Roman"/>
                <a:cs typeface="Calibri" panose="020F0502020204030204" pitchFamily="34" charset="0"/>
                <a:sym typeface="Times New Roman"/>
              </a:rPr>
              <a:t> </a:t>
            </a:r>
            <a:r>
              <a:rPr lang="en-US" i="1" kern="0" dirty="0" err="1">
                <a:solidFill>
                  <a:srgbClr val="0000FF"/>
                </a:solidFill>
                <a:latin typeface="Calibri" panose="020F0502020204030204" pitchFamily="34" charset="0"/>
                <a:ea typeface="Times New Roman"/>
                <a:cs typeface="Calibri" panose="020F0502020204030204" pitchFamily="34" charset="0"/>
                <a:sym typeface="Times New Roman"/>
              </a:rPr>
              <a:t>deducem</a:t>
            </a:r>
            <a:r>
              <a:rPr lang="en-US" i="1" kern="0" dirty="0">
                <a:solidFill>
                  <a:srgbClr val="0000FF"/>
                </a:solidFill>
                <a:latin typeface="Calibri" panose="020F0502020204030204" pitchFamily="34" charset="0"/>
                <a:ea typeface="Times New Roman"/>
                <a:cs typeface="Calibri" panose="020F0502020204030204" pitchFamily="34" charset="0"/>
                <a:sym typeface="Times New Roman"/>
              </a:rPr>
              <a:t> </a:t>
            </a:r>
            <a:r>
              <a:rPr lang="en-US" i="1" kern="0" dirty="0" err="1">
                <a:solidFill>
                  <a:srgbClr val="0000FF"/>
                </a:solidFill>
                <a:latin typeface="Calibri" panose="020F0502020204030204" pitchFamily="34" charset="0"/>
                <a:ea typeface="Times New Roman"/>
                <a:cs typeface="Calibri" panose="020F0502020204030204" pitchFamily="34" charset="0"/>
                <a:sym typeface="Times New Roman"/>
              </a:rPr>
              <a:t>valoarea</a:t>
            </a:r>
            <a:r>
              <a:rPr lang="en-US" i="1" kern="0" dirty="0">
                <a:solidFill>
                  <a:srgbClr val="0000FF"/>
                </a:solidFill>
                <a:latin typeface="Calibri" panose="020F0502020204030204" pitchFamily="34" charset="0"/>
                <a:ea typeface="Times New Roman"/>
                <a:cs typeface="Calibri" panose="020F0502020204030204" pitchFamily="34" charset="0"/>
                <a:sym typeface="Times New Roman"/>
              </a:rPr>
              <a:t> extrema a </a:t>
            </a:r>
            <a:r>
              <a:rPr lang="en-US" i="1" kern="0" dirty="0" err="1">
                <a:solidFill>
                  <a:srgbClr val="0000FF"/>
                </a:solidFill>
                <a:latin typeface="Calibri" panose="020F0502020204030204" pitchFamily="34" charset="0"/>
                <a:ea typeface="Times New Roman"/>
                <a:cs typeface="Calibri" panose="020F0502020204030204" pitchFamily="34" charset="0"/>
                <a:sym typeface="Times New Roman"/>
              </a:rPr>
              <a:t>functiei</a:t>
            </a:r>
            <a:r>
              <a:rPr lang="en-US" i="1" kern="0" dirty="0">
                <a:solidFill>
                  <a:srgbClr val="0000FF"/>
                </a:solidFill>
                <a:latin typeface="Calibri" panose="020F0502020204030204" pitchFamily="34" charset="0"/>
                <a:ea typeface="Times New Roman"/>
                <a:cs typeface="Calibri" panose="020F0502020204030204" pitchFamily="34" charset="0"/>
                <a:sym typeface="Times New Roman"/>
              </a:rPr>
              <a:t>.</a:t>
            </a:r>
            <a:r>
              <a:rPr lang="en-US" kern="0" dirty="0">
                <a:solidFill>
                  <a:srgbClr val="0000FF"/>
                </a:solidFill>
                <a:latin typeface="Calibri" panose="020F0502020204030204" pitchFamily="34" charset="0"/>
                <a:ea typeface="Times New Roman"/>
                <a:cs typeface="Calibri" panose="020F0502020204030204" pitchFamily="34" charset="0"/>
                <a:sym typeface="Times New Roman"/>
              </a:rPr>
              <a:t> </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122" name="Google Shape;122;p5"/>
          <p:cNvSpPr/>
          <p:nvPr/>
        </p:nvSpPr>
        <p:spPr>
          <a:xfrm>
            <a:off x="585914" y="1852614"/>
            <a:ext cx="1641475" cy="457200"/>
          </a:xfrm>
          <a:prstGeom prst="rect">
            <a:avLst/>
          </a:prstGeom>
          <a:noFill/>
          <a:ln>
            <a:noFill/>
          </a:ln>
        </p:spPr>
        <p:txBody>
          <a:bodyPr spcFirstLastPara="1" wrap="square" lIns="91425" tIns="45700" rIns="91425" bIns="45700" anchor="ctr" anchorCtr="0">
            <a:noAutofit/>
          </a:bodyPr>
          <a:lstStyle/>
          <a:p>
            <a:pPr>
              <a:buClr>
                <a:srgbClr val="000000"/>
              </a:buClr>
              <a:buSzPts val="2400"/>
            </a:pPr>
            <a:r>
              <a:rPr lang="en-US" sz="2400" kern="0" dirty="0" err="1">
                <a:solidFill>
                  <a:srgbClr val="CC3300"/>
                </a:solidFill>
                <a:latin typeface="Calibri" panose="020F0502020204030204" pitchFamily="34" charset="0"/>
                <a:ea typeface="Arial"/>
                <a:cs typeface="Calibri" panose="020F0502020204030204" pitchFamily="34" charset="0"/>
                <a:sym typeface="Arial"/>
              </a:rPr>
              <a:t>Teorema</a:t>
            </a:r>
            <a:r>
              <a:rPr lang="en-US" sz="2400" kern="0" dirty="0">
                <a:solidFill>
                  <a:srgbClr val="CC3300"/>
                </a:solidFill>
                <a:latin typeface="Calibri" panose="020F0502020204030204" pitchFamily="34" charset="0"/>
                <a:ea typeface="Arial"/>
                <a:cs typeface="Calibri" panose="020F0502020204030204" pitchFamily="34" charset="0"/>
                <a:sym typeface="Arial"/>
              </a:rPr>
              <a:t>: </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123" name="Google Shape;123;p5"/>
          <p:cNvSpPr/>
          <p:nvPr/>
        </p:nvSpPr>
        <p:spPr>
          <a:xfrm>
            <a:off x="592932" y="2290001"/>
            <a:ext cx="6221412"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kern="0" dirty="0">
                <a:solidFill>
                  <a:srgbClr val="000000"/>
                </a:solidFill>
                <a:latin typeface="Calibri" panose="020F0502020204030204" pitchFamily="34" charset="0"/>
                <a:ea typeface="Arial"/>
                <a:cs typeface="Calibri" panose="020F0502020204030204" pitchFamily="34" charset="0"/>
                <a:sym typeface="Arial"/>
              </a:rPr>
              <a:t>Fie </a:t>
            </a:r>
            <a:r>
              <a:rPr lang="en-US" kern="0" dirty="0" err="1">
                <a:solidFill>
                  <a:srgbClr val="000000"/>
                </a:solidFill>
                <a:latin typeface="Calibri" panose="020F0502020204030204" pitchFamily="34" charset="0"/>
                <a:ea typeface="Arial"/>
                <a:cs typeface="Calibri" panose="020F0502020204030204" pitchFamily="34" charset="0"/>
                <a:sym typeface="Arial"/>
              </a:rPr>
              <a:t>functia</a:t>
            </a:r>
            <a:r>
              <a:rPr lang="en-US" kern="0" dirty="0">
                <a:solidFill>
                  <a:srgbClr val="000000"/>
                </a:solidFill>
                <a:latin typeface="Calibri" panose="020F0502020204030204" pitchFamily="34" charset="0"/>
                <a:ea typeface="Arial"/>
                <a:cs typeface="Calibri" panose="020F0502020204030204" pitchFamily="34" charset="0"/>
                <a:sym typeface="Arial"/>
              </a:rPr>
              <a:t> de </a:t>
            </a:r>
            <a:r>
              <a:rPr lang="en-US" kern="0" dirty="0" err="1">
                <a:solidFill>
                  <a:srgbClr val="000000"/>
                </a:solidFill>
                <a:latin typeface="Calibri" panose="020F0502020204030204" pitchFamily="34" charset="0"/>
                <a:ea typeface="Arial"/>
                <a:cs typeface="Calibri" panose="020F0502020204030204" pitchFamily="34" charset="0"/>
                <a:sym typeface="Arial"/>
              </a:rPr>
              <a:t>gradul</a:t>
            </a:r>
            <a:r>
              <a:rPr lang="en-US" kern="0" dirty="0">
                <a:solidFill>
                  <a:srgbClr val="000000"/>
                </a:solidFill>
                <a:latin typeface="Calibri" panose="020F0502020204030204" pitchFamily="34" charset="0"/>
                <a:ea typeface="Arial"/>
                <a:cs typeface="Calibri" panose="020F0502020204030204" pitchFamily="34" charset="0"/>
                <a:sym typeface="Arial"/>
              </a:rPr>
              <a:t> </a:t>
            </a:r>
            <a:r>
              <a:rPr lang="en-US" kern="0" dirty="0" err="1">
                <a:solidFill>
                  <a:srgbClr val="000000"/>
                </a:solidFill>
                <a:latin typeface="Calibri" panose="020F0502020204030204" pitchFamily="34" charset="0"/>
                <a:ea typeface="Arial"/>
                <a:cs typeface="Calibri" panose="020F0502020204030204" pitchFamily="34" charset="0"/>
                <a:sym typeface="Arial"/>
              </a:rPr>
              <a:t>doi</a:t>
            </a:r>
            <a:r>
              <a:rPr lang="en-US" kern="0" dirty="0">
                <a:solidFill>
                  <a:srgbClr val="000000"/>
                </a:solidFill>
                <a:latin typeface="Calibri" panose="020F0502020204030204" pitchFamily="34" charset="0"/>
                <a:ea typeface="Arial"/>
                <a:cs typeface="Calibri" panose="020F0502020204030204" pitchFamily="34" charset="0"/>
                <a:sym typeface="Arial"/>
              </a:rPr>
              <a:t> </a:t>
            </a:r>
            <a:r>
              <a:rPr lang="en-US" i="1" kern="0" dirty="0">
                <a:solidFill>
                  <a:srgbClr val="000000"/>
                </a:solidFill>
                <a:latin typeface="Calibri" panose="020F0502020204030204" pitchFamily="34" charset="0"/>
                <a:ea typeface="Arial"/>
                <a:cs typeface="Calibri" panose="020F0502020204030204" pitchFamily="34" charset="0"/>
                <a:sym typeface="Arial"/>
              </a:rPr>
              <a:t>f:R →R</a:t>
            </a:r>
            <a:r>
              <a:rPr lang="en-US" kern="0" dirty="0">
                <a:solidFill>
                  <a:srgbClr val="000000"/>
                </a:solidFill>
                <a:latin typeface="Calibri" panose="020F0502020204030204" pitchFamily="34" charset="0"/>
                <a:ea typeface="Arial"/>
                <a:cs typeface="Calibri" panose="020F0502020204030204" pitchFamily="34" charset="0"/>
                <a:sym typeface="Arial"/>
              </a:rPr>
              <a:t>, </a:t>
            </a:r>
            <a:r>
              <a:rPr lang="en-US" i="1" kern="0" dirty="0">
                <a:solidFill>
                  <a:srgbClr val="000000"/>
                </a:solidFill>
                <a:latin typeface="Calibri" panose="020F0502020204030204" pitchFamily="34" charset="0"/>
                <a:ea typeface="Arial"/>
                <a:cs typeface="Calibri" panose="020F0502020204030204" pitchFamily="34" charset="0"/>
                <a:sym typeface="Arial"/>
              </a:rPr>
              <a:t>f</a:t>
            </a:r>
            <a:r>
              <a:rPr lang="en-US" kern="0" dirty="0">
                <a:solidFill>
                  <a:srgbClr val="000000"/>
                </a:solidFill>
                <a:latin typeface="Calibri" panose="020F0502020204030204" pitchFamily="34" charset="0"/>
                <a:ea typeface="Arial"/>
                <a:cs typeface="Calibri" panose="020F0502020204030204" pitchFamily="34" charset="0"/>
                <a:sym typeface="Arial"/>
              </a:rPr>
              <a:t>(x) = ax²+bx +c , a≠ 0. </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124" name="Google Shape;124;p5"/>
          <p:cNvSpPr/>
          <p:nvPr/>
        </p:nvSpPr>
        <p:spPr>
          <a:xfrm>
            <a:off x="3505201" y="2774950"/>
            <a:ext cx="2784475" cy="457200"/>
          </a:xfrm>
          <a:prstGeom prst="rect">
            <a:avLst/>
          </a:prstGeom>
          <a:noFill/>
          <a:ln>
            <a:noFill/>
          </a:ln>
        </p:spPr>
        <p:txBody>
          <a:bodyPr spcFirstLastPara="1" wrap="square" lIns="91425" tIns="45700" rIns="91425" bIns="45700" anchor="ctr" anchorCtr="0">
            <a:noAutofit/>
          </a:bodyPr>
          <a:lstStyle/>
          <a:p>
            <a:pPr>
              <a:buClr>
                <a:srgbClr val="000000"/>
              </a:buClr>
              <a:buSzPts val="2400"/>
            </a:pPr>
            <a:r>
              <a:rPr lang="en-US" sz="2400" kern="0" dirty="0">
                <a:solidFill>
                  <a:srgbClr val="000000"/>
                </a:solidFill>
                <a:latin typeface="Calibri" panose="020F0502020204030204" pitchFamily="34" charset="0"/>
                <a:ea typeface="Arial"/>
                <a:cs typeface="Calibri" panose="020F0502020204030204" pitchFamily="34" charset="0"/>
                <a:sym typeface="Arial"/>
              </a:rPr>
              <a:t>1.</a:t>
            </a:r>
            <a:r>
              <a:rPr lang="en-US" kern="0" dirty="0">
                <a:solidFill>
                  <a:srgbClr val="000000"/>
                </a:solidFill>
                <a:latin typeface="Calibri" panose="020F0502020204030204" pitchFamily="34" charset="0"/>
                <a:ea typeface="Arial"/>
                <a:cs typeface="Calibri" panose="020F0502020204030204" pitchFamily="34" charset="0"/>
                <a:sym typeface="Arial"/>
              </a:rPr>
              <a:t>  </a:t>
            </a:r>
            <a:r>
              <a:rPr lang="en-US" sz="2000" kern="0" dirty="0">
                <a:solidFill>
                  <a:srgbClr val="0000FF"/>
                </a:solidFill>
                <a:latin typeface="Calibri" panose="020F0502020204030204" pitchFamily="34" charset="0"/>
                <a:ea typeface="Arial"/>
                <a:cs typeface="Calibri" panose="020F0502020204030204" pitchFamily="34" charset="0"/>
                <a:sym typeface="Arial"/>
              </a:rPr>
              <a:t>Daca a &gt;0, </a:t>
            </a:r>
            <a:r>
              <a:rPr lang="en-US" sz="2000" kern="0" dirty="0" err="1">
                <a:solidFill>
                  <a:srgbClr val="0000FF"/>
                </a:solidFill>
                <a:latin typeface="Calibri" panose="020F0502020204030204" pitchFamily="34" charset="0"/>
                <a:ea typeface="Arial"/>
                <a:cs typeface="Calibri" panose="020F0502020204030204" pitchFamily="34" charset="0"/>
                <a:sym typeface="Arial"/>
              </a:rPr>
              <a:t>atunci</a:t>
            </a:r>
            <a:r>
              <a:rPr lang="en-US" sz="2000" kern="0" dirty="0">
                <a:solidFill>
                  <a:srgbClr val="0000FF"/>
                </a:solidFill>
                <a:latin typeface="Calibri" panose="020F0502020204030204" pitchFamily="34" charset="0"/>
                <a:ea typeface="Arial"/>
                <a:cs typeface="Calibri" panose="020F0502020204030204" pitchFamily="34" charset="0"/>
                <a:sym typeface="Arial"/>
              </a:rPr>
              <a:t>:</a:t>
            </a:r>
            <a:r>
              <a:rPr lang="en-US" sz="2000" kern="0" dirty="0">
                <a:solidFill>
                  <a:srgbClr val="000000"/>
                </a:solidFill>
                <a:latin typeface="Calibri" panose="020F0502020204030204" pitchFamily="34" charset="0"/>
                <a:ea typeface="Arial"/>
                <a:cs typeface="Calibri" panose="020F0502020204030204" pitchFamily="34" charset="0"/>
                <a:sym typeface="Arial"/>
              </a:rPr>
              <a:t> </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125" name="Google Shape;125;p5"/>
          <p:cNvSpPr/>
          <p:nvPr/>
        </p:nvSpPr>
        <p:spPr>
          <a:xfrm>
            <a:off x="6142038" y="2819400"/>
            <a:ext cx="4525962" cy="641350"/>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i="1" kern="0">
                <a:solidFill>
                  <a:srgbClr val="000000"/>
                </a:solidFill>
                <a:latin typeface="Calibri" panose="020F0502020204030204" pitchFamily="34" charset="0"/>
                <a:ea typeface="Arial"/>
                <a:cs typeface="Calibri" panose="020F0502020204030204" pitchFamily="34" charset="0"/>
                <a:sym typeface="Arial"/>
              </a:rPr>
              <a:t>f</a:t>
            </a:r>
            <a:r>
              <a:rPr lang="en-US" kern="0">
                <a:solidFill>
                  <a:srgbClr val="000000"/>
                </a:solidFill>
                <a:latin typeface="Calibri" panose="020F0502020204030204" pitchFamily="34" charset="0"/>
                <a:ea typeface="Arial"/>
                <a:cs typeface="Calibri" panose="020F0502020204030204" pitchFamily="34" charset="0"/>
                <a:sym typeface="Arial"/>
              </a:rPr>
              <a:t> este strict descrescatoare pe (-∞,  </a:t>
            </a:r>
            <a:r>
              <a:rPr lang="en-US" u="sng" kern="0">
                <a:solidFill>
                  <a:srgbClr val="000000"/>
                </a:solidFill>
                <a:latin typeface="Calibri" panose="020F0502020204030204" pitchFamily="34" charset="0"/>
                <a:ea typeface="Arial"/>
                <a:cs typeface="Calibri" panose="020F0502020204030204" pitchFamily="34" charset="0"/>
                <a:sym typeface="Arial"/>
              </a:rPr>
              <a:t>-b </a:t>
            </a:r>
            <a:r>
              <a:rPr lang="en-US" kern="0">
                <a:solidFill>
                  <a:srgbClr val="000000"/>
                </a:solidFill>
                <a:latin typeface="Calibri" panose="020F0502020204030204" pitchFamily="34" charset="0"/>
                <a:ea typeface="Arial"/>
                <a:cs typeface="Calibri" panose="020F0502020204030204" pitchFamily="34" charset="0"/>
                <a:sym typeface="Arial"/>
              </a:rPr>
              <a:t> ]</a:t>
            </a:r>
            <a:br>
              <a:rPr lang="en-US" kern="0">
                <a:solidFill>
                  <a:srgbClr val="000000"/>
                </a:solidFill>
                <a:latin typeface="Calibri" panose="020F0502020204030204" pitchFamily="34" charset="0"/>
                <a:ea typeface="Arial"/>
                <a:cs typeface="Calibri" panose="020F0502020204030204" pitchFamily="34" charset="0"/>
                <a:sym typeface="Arial"/>
              </a:rPr>
            </a:br>
            <a:r>
              <a:rPr lang="en-US" kern="0">
                <a:solidFill>
                  <a:srgbClr val="000000"/>
                </a:solidFill>
                <a:latin typeface="Calibri" panose="020F0502020204030204" pitchFamily="34" charset="0"/>
                <a:ea typeface="Arial"/>
                <a:cs typeface="Calibri" panose="020F0502020204030204" pitchFamily="34" charset="0"/>
                <a:sym typeface="Arial"/>
              </a:rPr>
              <a:t>                                                             2a </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126" name="Google Shape;126;p5"/>
          <p:cNvSpPr/>
          <p:nvPr/>
        </p:nvSpPr>
        <p:spPr>
          <a:xfrm>
            <a:off x="5913438" y="3352800"/>
            <a:ext cx="4248150" cy="641350"/>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kern="0">
                <a:solidFill>
                  <a:srgbClr val="000000"/>
                </a:solidFill>
                <a:latin typeface="Calibri" panose="020F0502020204030204" pitchFamily="34" charset="0"/>
                <a:ea typeface="Arial"/>
                <a:cs typeface="Calibri" panose="020F0502020204030204" pitchFamily="34" charset="0"/>
                <a:sym typeface="Arial"/>
              </a:rPr>
              <a:t>si </a:t>
            </a:r>
            <a:r>
              <a:rPr lang="en-US" i="1" kern="0">
                <a:solidFill>
                  <a:srgbClr val="000000"/>
                </a:solidFill>
                <a:latin typeface="Calibri" panose="020F0502020204030204" pitchFamily="34" charset="0"/>
                <a:ea typeface="Arial"/>
                <a:cs typeface="Calibri" panose="020F0502020204030204" pitchFamily="34" charset="0"/>
                <a:sym typeface="Arial"/>
              </a:rPr>
              <a:t>f</a:t>
            </a:r>
            <a:r>
              <a:rPr lang="en-US" kern="0">
                <a:solidFill>
                  <a:srgbClr val="000000"/>
                </a:solidFill>
                <a:latin typeface="Calibri" panose="020F0502020204030204" pitchFamily="34" charset="0"/>
                <a:ea typeface="Arial"/>
                <a:cs typeface="Calibri" panose="020F0502020204030204" pitchFamily="34" charset="0"/>
                <a:sym typeface="Arial"/>
              </a:rPr>
              <a:t> este strict crescatoare pe [</a:t>
            </a:r>
            <a:r>
              <a:rPr lang="en-US" u="sng" kern="0">
                <a:solidFill>
                  <a:srgbClr val="000000"/>
                </a:solidFill>
                <a:latin typeface="Calibri" panose="020F0502020204030204" pitchFamily="34" charset="0"/>
                <a:ea typeface="Arial"/>
                <a:cs typeface="Calibri" panose="020F0502020204030204" pitchFamily="34" charset="0"/>
                <a:sym typeface="Arial"/>
              </a:rPr>
              <a:t>-b  </a:t>
            </a:r>
            <a:r>
              <a:rPr lang="en-US" kern="0">
                <a:solidFill>
                  <a:srgbClr val="000000"/>
                </a:solidFill>
                <a:latin typeface="Calibri" panose="020F0502020204030204" pitchFamily="34" charset="0"/>
                <a:ea typeface="Arial"/>
                <a:cs typeface="Calibri" panose="020F0502020204030204" pitchFamily="34" charset="0"/>
                <a:sym typeface="Arial"/>
              </a:rPr>
              <a:t>, ∞).</a:t>
            </a:r>
            <a:br>
              <a:rPr lang="en-US" kern="0">
                <a:solidFill>
                  <a:srgbClr val="000000"/>
                </a:solidFill>
                <a:latin typeface="Calibri" panose="020F0502020204030204" pitchFamily="34" charset="0"/>
                <a:ea typeface="Arial"/>
                <a:cs typeface="Calibri" panose="020F0502020204030204" pitchFamily="34" charset="0"/>
                <a:sym typeface="Arial"/>
              </a:rPr>
            </a:br>
            <a:r>
              <a:rPr lang="en-US" kern="0">
                <a:solidFill>
                  <a:srgbClr val="000000"/>
                </a:solidFill>
                <a:latin typeface="Calibri" panose="020F0502020204030204" pitchFamily="34" charset="0"/>
                <a:ea typeface="Arial"/>
                <a:cs typeface="Calibri" panose="020F0502020204030204" pitchFamily="34" charset="0"/>
                <a:sym typeface="Arial"/>
              </a:rPr>
              <a:t>                                                     2a </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127" name="Google Shape;127;p5"/>
          <p:cNvSpPr/>
          <p:nvPr/>
        </p:nvSpPr>
        <p:spPr>
          <a:xfrm>
            <a:off x="611188" y="3787775"/>
            <a:ext cx="3852862" cy="396875"/>
          </a:xfrm>
          <a:prstGeom prst="rect">
            <a:avLst/>
          </a:prstGeom>
          <a:noFill/>
          <a:ln>
            <a:noFill/>
          </a:ln>
        </p:spPr>
        <p:txBody>
          <a:bodyPr spcFirstLastPara="1" wrap="square" lIns="91425" tIns="45700" rIns="91425" bIns="45700" anchor="t" anchorCtr="0">
            <a:noAutofit/>
          </a:bodyPr>
          <a:lstStyle/>
          <a:p>
            <a:pPr>
              <a:buClr>
                <a:srgbClr val="000000"/>
              </a:buClr>
              <a:buSzPts val="2000"/>
            </a:pPr>
            <a:r>
              <a:rPr lang="en-US" sz="2000" kern="0" dirty="0" err="1">
                <a:solidFill>
                  <a:srgbClr val="CC3300"/>
                </a:solidFill>
                <a:latin typeface="Calibri" panose="020F0502020204030204" pitchFamily="34" charset="0"/>
                <a:ea typeface="Times New Roman"/>
                <a:cs typeface="Calibri" panose="020F0502020204030204" pitchFamily="34" charset="0"/>
                <a:sym typeface="Times New Roman"/>
              </a:rPr>
              <a:t>Tabelul</a:t>
            </a:r>
            <a:r>
              <a:rPr lang="en-US" sz="2000" kern="0" dirty="0">
                <a:solidFill>
                  <a:srgbClr val="CC3300"/>
                </a:solidFill>
                <a:latin typeface="Calibri" panose="020F0502020204030204" pitchFamily="34" charset="0"/>
                <a:ea typeface="Times New Roman"/>
                <a:cs typeface="Calibri" panose="020F0502020204030204" pitchFamily="34" charset="0"/>
                <a:sym typeface="Times New Roman"/>
              </a:rPr>
              <a:t> de </a:t>
            </a:r>
            <a:r>
              <a:rPr lang="en-US" sz="2000" kern="0" dirty="0" err="1">
                <a:solidFill>
                  <a:srgbClr val="CC3300"/>
                </a:solidFill>
                <a:latin typeface="Calibri" panose="020F0502020204030204" pitchFamily="34" charset="0"/>
                <a:ea typeface="Times New Roman"/>
                <a:cs typeface="Calibri" panose="020F0502020204030204" pitchFamily="34" charset="0"/>
                <a:sym typeface="Times New Roman"/>
              </a:rPr>
              <a:t>variatie</a:t>
            </a:r>
            <a:r>
              <a:rPr lang="en-US" sz="2000" kern="0" dirty="0">
                <a:solidFill>
                  <a:srgbClr val="CC3300"/>
                </a:solidFill>
                <a:latin typeface="Calibri" panose="020F0502020204030204" pitchFamily="34" charset="0"/>
                <a:ea typeface="Times New Roman"/>
                <a:cs typeface="Calibri" panose="020F0502020204030204" pitchFamily="34" charset="0"/>
                <a:sym typeface="Times New Roman"/>
              </a:rPr>
              <a:t> a </a:t>
            </a:r>
            <a:r>
              <a:rPr lang="en-US" sz="2000" kern="0" dirty="0" err="1">
                <a:solidFill>
                  <a:srgbClr val="CC3300"/>
                </a:solidFill>
                <a:latin typeface="Calibri" panose="020F0502020204030204" pitchFamily="34" charset="0"/>
                <a:ea typeface="Times New Roman"/>
                <a:cs typeface="Calibri" panose="020F0502020204030204" pitchFamily="34" charset="0"/>
                <a:sym typeface="Times New Roman"/>
              </a:rPr>
              <a:t>functiei</a:t>
            </a:r>
            <a:r>
              <a:rPr lang="en-US" sz="2000" kern="0" dirty="0">
                <a:solidFill>
                  <a:srgbClr val="CC3300"/>
                </a:solidFill>
                <a:latin typeface="Calibri" panose="020F0502020204030204" pitchFamily="34" charset="0"/>
                <a:ea typeface="Times New Roman"/>
                <a:cs typeface="Calibri" panose="020F0502020204030204" pitchFamily="34" charset="0"/>
                <a:sym typeface="Times New Roman"/>
              </a:rPr>
              <a:t> </a:t>
            </a:r>
            <a:r>
              <a:rPr lang="en-US" sz="2000" kern="0" dirty="0" err="1">
                <a:solidFill>
                  <a:srgbClr val="CC3300"/>
                </a:solidFill>
                <a:latin typeface="Calibri" panose="020F0502020204030204" pitchFamily="34" charset="0"/>
                <a:ea typeface="Times New Roman"/>
                <a:cs typeface="Calibri" panose="020F0502020204030204" pitchFamily="34" charset="0"/>
                <a:sym typeface="Times New Roman"/>
              </a:rPr>
              <a:t>este</a:t>
            </a:r>
            <a:r>
              <a:rPr lang="en-US" sz="2000" kern="0" dirty="0">
                <a:solidFill>
                  <a:srgbClr val="CC3300"/>
                </a:solidFill>
                <a:latin typeface="Calibri" panose="020F0502020204030204" pitchFamily="34" charset="0"/>
                <a:ea typeface="Times New Roman"/>
                <a:cs typeface="Calibri" panose="020F0502020204030204" pitchFamily="34" charset="0"/>
                <a:sym typeface="Times New Roman"/>
              </a:rPr>
              <a:t>:</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cxnSp>
        <p:nvCxnSpPr>
          <p:cNvPr id="128" name="Google Shape;128;p5"/>
          <p:cNvCxnSpPr/>
          <p:nvPr/>
        </p:nvCxnSpPr>
        <p:spPr>
          <a:xfrm>
            <a:off x="3703638" y="4876800"/>
            <a:ext cx="6858000" cy="0"/>
          </a:xfrm>
          <a:prstGeom prst="straightConnector1">
            <a:avLst/>
          </a:prstGeom>
          <a:noFill/>
          <a:ln w="28575" cap="flat" cmpd="sng">
            <a:solidFill>
              <a:srgbClr val="CC3300"/>
            </a:solidFill>
            <a:prstDash val="solid"/>
            <a:round/>
            <a:headEnd type="none" w="sm" len="sm"/>
            <a:tailEnd type="none" w="sm" len="sm"/>
          </a:ln>
        </p:spPr>
      </p:cxnSp>
      <p:cxnSp>
        <p:nvCxnSpPr>
          <p:cNvPr id="129" name="Google Shape;129;p5"/>
          <p:cNvCxnSpPr/>
          <p:nvPr/>
        </p:nvCxnSpPr>
        <p:spPr>
          <a:xfrm>
            <a:off x="4770438" y="4343400"/>
            <a:ext cx="0" cy="1219200"/>
          </a:xfrm>
          <a:prstGeom prst="straightConnector1">
            <a:avLst/>
          </a:prstGeom>
          <a:noFill/>
          <a:ln w="28575" cap="flat" cmpd="sng">
            <a:solidFill>
              <a:srgbClr val="CC3300"/>
            </a:solidFill>
            <a:prstDash val="solid"/>
            <a:round/>
            <a:headEnd type="none" w="sm" len="sm"/>
            <a:tailEnd type="none" w="sm" len="sm"/>
          </a:ln>
        </p:spPr>
      </p:cxnSp>
      <p:sp>
        <p:nvSpPr>
          <p:cNvPr id="130" name="Google Shape;130;p5"/>
          <p:cNvSpPr/>
          <p:nvPr/>
        </p:nvSpPr>
        <p:spPr>
          <a:xfrm>
            <a:off x="4084638" y="4343400"/>
            <a:ext cx="379412"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kern="0">
                <a:solidFill>
                  <a:srgbClr val="000000"/>
                </a:solidFill>
                <a:latin typeface="Calibri" panose="020F0502020204030204" pitchFamily="34" charset="0"/>
                <a:ea typeface="Comic Sans MS"/>
                <a:cs typeface="Calibri" panose="020F0502020204030204" pitchFamily="34" charset="0"/>
                <a:sym typeface="Comic Sans MS"/>
              </a:rPr>
              <a:t>x</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131" name="Google Shape;131;p5"/>
          <p:cNvSpPr/>
          <p:nvPr/>
        </p:nvSpPr>
        <p:spPr>
          <a:xfrm>
            <a:off x="3856039" y="5029200"/>
            <a:ext cx="814387"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kern="0">
                <a:solidFill>
                  <a:srgbClr val="000000"/>
                </a:solidFill>
                <a:latin typeface="Calibri" panose="020F0502020204030204" pitchFamily="34" charset="0"/>
                <a:ea typeface="Comic Sans MS"/>
                <a:cs typeface="Calibri" panose="020F0502020204030204" pitchFamily="34" charset="0"/>
                <a:sym typeface="Comic Sans MS"/>
              </a:rPr>
              <a:t>ƒ(x)</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132" name="Google Shape;132;p5"/>
          <p:cNvSpPr/>
          <p:nvPr/>
        </p:nvSpPr>
        <p:spPr>
          <a:xfrm>
            <a:off x="4770438" y="4343400"/>
            <a:ext cx="620712"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kern="0">
                <a:solidFill>
                  <a:srgbClr val="000000"/>
                </a:solidFill>
                <a:latin typeface="Calibri" panose="020F0502020204030204" pitchFamily="34" charset="0"/>
                <a:ea typeface="Comic Sans MS"/>
                <a:cs typeface="Calibri" panose="020F0502020204030204" pitchFamily="34" charset="0"/>
                <a:sym typeface="Comic Sans MS"/>
              </a:rPr>
              <a:t>-∞</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133" name="Google Shape;133;p5"/>
          <p:cNvSpPr/>
          <p:nvPr/>
        </p:nvSpPr>
        <p:spPr>
          <a:xfrm>
            <a:off x="9799638" y="4343400"/>
            <a:ext cx="620712"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kern="0">
                <a:solidFill>
                  <a:srgbClr val="000000"/>
                </a:solidFill>
                <a:latin typeface="Calibri" panose="020F0502020204030204" pitchFamily="34" charset="0"/>
                <a:ea typeface="Comic Sans MS"/>
                <a:cs typeface="Calibri" panose="020F0502020204030204" pitchFamily="34" charset="0"/>
                <a:sym typeface="Comic Sans MS"/>
              </a:rPr>
              <a:t>+∞</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134" name="Google Shape;134;p5"/>
          <p:cNvSpPr/>
          <p:nvPr/>
        </p:nvSpPr>
        <p:spPr>
          <a:xfrm>
            <a:off x="4735514" y="4840822"/>
            <a:ext cx="620712"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kern="0">
                <a:solidFill>
                  <a:srgbClr val="000000"/>
                </a:solidFill>
                <a:latin typeface="Calibri" panose="020F0502020204030204" pitchFamily="34" charset="0"/>
                <a:ea typeface="Comic Sans MS"/>
                <a:cs typeface="Calibri" panose="020F0502020204030204" pitchFamily="34" charset="0"/>
                <a:sym typeface="Comic Sans MS"/>
              </a:rPr>
              <a:t>+∞</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135" name="Google Shape;135;p5"/>
          <p:cNvSpPr/>
          <p:nvPr/>
        </p:nvSpPr>
        <p:spPr>
          <a:xfrm>
            <a:off x="9799638" y="4876800"/>
            <a:ext cx="620712"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kern="0">
                <a:solidFill>
                  <a:srgbClr val="000000"/>
                </a:solidFill>
                <a:latin typeface="Calibri" panose="020F0502020204030204" pitchFamily="34" charset="0"/>
                <a:ea typeface="Comic Sans MS"/>
                <a:cs typeface="Calibri" panose="020F0502020204030204" pitchFamily="34" charset="0"/>
                <a:sym typeface="Comic Sans MS"/>
              </a:rPr>
              <a:t>-∞</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136" name="Google Shape;136;p5"/>
          <p:cNvSpPr/>
          <p:nvPr/>
        </p:nvSpPr>
        <p:spPr>
          <a:xfrm>
            <a:off x="7132639" y="4267201"/>
            <a:ext cx="595035" cy="646331"/>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u="sng" kern="0">
                <a:solidFill>
                  <a:srgbClr val="000000"/>
                </a:solidFill>
                <a:latin typeface="Calibri" panose="020F0502020204030204" pitchFamily="34" charset="0"/>
                <a:ea typeface="Arial"/>
                <a:cs typeface="Calibri" panose="020F0502020204030204" pitchFamily="34" charset="0"/>
                <a:sym typeface="Arial"/>
              </a:rPr>
              <a:t>-b  </a:t>
            </a:r>
            <a:r>
              <a:rPr lang="en-US" kern="0">
                <a:solidFill>
                  <a:srgbClr val="000000"/>
                </a:solidFill>
                <a:latin typeface="Calibri" panose="020F0502020204030204" pitchFamily="34" charset="0"/>
                <a:ea typeface="Arial"/>
                <a:cs typeface="Calibri" panose="020F0502020204030204" pitchFamily="34" charset="0"/>
                <a:sym typeface="Arial"/>
              </a:rPr>
              <a:t> </a:t>
            </a:r>
            <a:br>
              <a:rPr lang="en-US" kern="0">
                <a:solidFill>
                  <a:srgbClr val="000000"/>
                </a:solidFill>
                <a:latin typeface="Calibri" panose="020F0502020204030204" pitchFamily="34" charset="0"/>
                <a:ea typeface="Arial"/>
                <a:cs typeface="Calibri" panose="020F0502020204030204" pitchFamily="34" charset="0"/>
                <a:sym typeface="Arial"/>
              </a:rPr>
            </a:br>
            <a:r>
              <a:rPr lang="en-US" kern="0">
                <a:solidFill>
                  <a:srgbClr val="000000"/>
                </a:solidFill>
                <a:latin typeface="Calibri" panose="020F0502020204030204" pitchFamily="34" charset="0"/>
                <a:ea typeface="Arial"/>
                <a:cs typeface="Calibri" panose="020F0502020204030204" pitchFamily="34" charset="0"/>
                <a:sym typeface="Arial"/>
              </a:rPr>
              <a:t>2a</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grpSp>
        <p:nvGrpSpPr>
          <p:cNvPr id="137" name="Google Shape;137;p5"/>
          <p:cNvGrpSpPr/>
          <p:nvPr/>
        </p:nvGrpSpPr>
        <p:grpSpPr>
          <a:xfrm>
            <a:off x="7132638" y="5105400"/>
            <a:ext cx="755650" cy="641350"/>
            <a:chOff x="3312" y="3504"/>
            <a:chExt cx="476" cy="404"/>
          </a:xfrm>
        </p:grpSpPr>
        <p:sp>
          <p:nvSpPr>
            <p:cNvPr id="138" name="Google Shape;138;p5"/>
            <p:cNvSpPr/>
            <p:nvPr/>
          </p:nvSpPr>
          <p:spPr>
            <a:xfrm>
              <a:off x="3312" y="3504"/>
              <a:ext cx="476" cy="404"/>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kern="0">
                  <a:solidFill>
                    <a:srgbClr val="000000"/>
                  </a:solidFill>
                  <a:latin typeface="Calibri" panose="020F0502020204030204" pitchFamily="34" charset="0"/>
                  <a:ea typeface="Arial"/>
                  <a:cs typeface="Calibri" panose="020F0502020204030204" pitchFamily="34" charset="0"/>
                  <a:sym typeface="Arial"/>
                </a:rPr>
                <a:t>-Δ </a:t>
              </a:r>
              <a:br>
                <a:rPr lang="en-US" kern="0">
                  <a:solidFill>
                    <a:srgbClr val="000000"/>
                  </a:solidFill>
                  <a:latin typeface="Calibri" panose="020F0502020204030204" pitchFamily="34" charset="0"/>
                  <a:ea typeface="Arial"/>
                  <a:cs typeface="Calibri" panose="020F0502020204030204" pitchFamily="34" charset="0"/>
                  <a:sym typeface="Arial"/>
                </a:rPr>
              </a:br>
              <a:r>
                <a:rPr lang="en-US" kern="0">
                  <a:solidFill>
                    <a:srgbClr val="000000"/>
                  </a:solidFill>
                  <a:latin typeface="Calibri" panose="020F0502020204030204" pitchFamily="34" charset="0"/>
                  <a:ea typeface="Arial"/>
                  <a:cs typeface="Calibri" panose="020F0502020204030204" pitchFamily="34" charset="0"/>
                  <a:sym typeface="Arial"/>
                </a:rPr>
                <a:t> 4a</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cxnSp>
          <p:nvCxnSpPr>
            <p:cNvPr id="139" name="Google Shape;139;p5"/>
            <p:cNvCxnSpPr/>
            <p:nvPr/>
          </p:nvCxnSpPr>
          <p:spPr>
            <a:xfrm>
              <a:off x="3360" y="3696"/>
              <a:ext cx="288" cy="0"/>
            </a:xfrm>
            <a:prstGeom prst="straightConnector1">
              <a:avLst/>
            </a:prstGeom>
            <a:noFill/>
            <a:ln w="9525" cap="flat" cmpd="sng">
              <a:solidFill>
                <a:schemeClr val="dk1"/>
              </a:solidFill>
              <a:prstDash val="solid"/>
              <a:round/>
              <a:headEnd type="none" w="sm" len="sm"/>
              <a:tailEnd type="none" w="sm" len="sm"/>
            </a:ln>
          </p:spPr>
        </p:cxnSp>
      </p:grpSp>
      <p:cxnSp>
        <p:nvCxnSpPr>
          <p:cNvPr id="140" name="Google Shape;140;p5"/>
          <p:cNvCxnSpPr/>
          <p:nvPr/>
        </p:nvCxnSpPr>
        <p:spPr>
          <a:xfrm>
            <a:off x="5684838" y="5181600"/>
            <a:ext cx="1219200" cy="381000"/>
          </a:xfrm>
          <a:prstGeom prst="straightConnector1">
            <a:avLst/>
          </a:prstGeom>
          <a:noFill/>
          <a:ln w="38100" cap="flat" cmpd="sng">
            <a:solidFill>
              <a:schemeClr val="dk1"/>
            </a:solidFill>
            <a:prstDash val="solid"/>
            <a:round/>
            <a:headEnd type="none" w="sm" len="sm"/>
            <a:tailEnd type="triangle" w="lg" len="lg"/>
          </a:ln>
        </p:spPr>
      </p:cxnSp>
      <p:cxnSp>
        <p:nvCxnSpPr>
          <p:cNvPr id="141" name="Google Shape;141;p5"/>
          <p:cNvCxnSpPr/>
          <p:nvPr/>
        </p:nvCxnSpPr>
        <p:spPr>
          <a:xfrm rot="10800000" flipH="1">
            <a:off x="7818438" y="5181600"/>
            <a:ext cx="1295400" cy="457200"/>
          </a:xfrm>
          <a:prstGeom prst="straightConnector1">
            <a:avLst/>
          </a:prstGeom>
          <a:noFill/>
          <a:ln w="38100" cap="flat" cmpd="sng">
            <a:solidFill>
              <a:schemeClr val="dk1"/>
            </a:solidFill>
            <a:prstDash val="solid"/>
            <a:round/>
            <a:headEnd type="none" w="sm" len="sm"/>
            <a:tailEnd type="triangle" w="lg" len="lg"/>
          </a:ln>
        </p:spPr>
      </p:cxnSp>
      <p:sp>
        <p:nvSpPr>
          <p:cNvPr id="142" name="Google Shape;142;p5"/>
          <p:cNvSpPr/>
          <p:nvPr/>
        </p:nvSpPr>
        <p:spPr>
          <a:xfrm>
            <a:off x="3429000" y="5791201"/>
            <a:ext cx="939800" cy="366713"/>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kern="0">
                <a:solidFill>
                  <a:srgbClr val="CC3300"/>
                </a:solidFill>
                <a:latin typeface="Calibri" panose="020F0502020204030204" pitchFamily="34" charset="0"/>
                <a:ea typeface="Arial"/>
                <a:cs typeface="Calibri" panose="020F0502020204030204" pitchFamily="34" charset="0"/>
                <a:sym typeface="Arial"/>
              </a:rPr>
              <a:t>Xmin =</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143" name="Google Shape;143;p5"/>
          <p:cNvSpPr/>
          <p:nvPr/>
        </p:nvSpPr>
        <p:spPr>
          <a:xfrm>
            <a:off x="4343400" y="5683250"/>
            <a:ext cx="590550" cy="641350"/>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u="sng" kern="0">
                <a:solidFill>
                  <a:srgbClr val="CC3300"/>
                </a:solidFill>
                <a:latin typeface="Calibri" panose="020F0502020204030204" pitchFamily="34" charset="0"/>
                <a:ea typeface="Arial"/>
                <a:cs typeface="Calibri" panose="020F0502020204030204" pitchFamily="34" charset="0"/>
                <a:sym typeface="Arial"/>
              </a:rPr>
              <a:t>-b  </a:t>
            </a:r>
            <a:r>
              <a:rPr lang="en-US" kern="0">
                <a:solidFill>
                  <a:srgbClr val="CC3300"/>
                </a:solidFill>
                <a:latin typeface="Calibri" panose="020F0502020204030204" pitchFamily="34" charset="0"/>
                <a:ea typeface="Arial"/>
                <a:cs typeface="Calibri" panose="020F0502020204030204" pitchFamily="34" charset="0"/>
                <a:sym typeface="Arial"/>
              </a:rPr>
              <a:t> </a:t>
            </a:r>
            <a:br>
              <a:rPr lang="en-US" kern="0">
                <a:solidFill>
                  <a:srgbClr val="CC3300"/>
                </a:solidFill>
                <a:latin typeface="Calibri" panose="020F0502020204030204" pitchFamily="34" charset="0"/>
                <a:ea typeface="Arial"/>
                <a:cs typeface="Calibri" panose="020F0502020204030204" pitchFamily="34" charset="0"/>
                <a:sym typeface="Arial"/>
              </a:rPr>
            </a:br>
            <a:r>
              <a:rPr lang="en-US" kern="0">
                <a:solidFill>
                  <a:srgbClr val="CC3300"/>
                </a:solidFill>
                <a:latin typeface="Calibri" panose="020F0502020204030204" pitchFamily="34" charset="0"/>
                <a:ea typeface="Arial"/>
                <a:cs typeface="Calibri" panose="020F0502020204030204" pitchFamily="34" charset="0"/>
                <a:sym typeface="Arial"/>
              </a:rPr>
              <a:t>2a</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144" name="Google Shape;144;p5"/>
          <p:cNvSpPr/>
          <p:nvPr/>
        </p:nvSpPr>
        <p:spPr>
          <a:xfrm>
            <a:off x="5029200" y="5715001"/>
            <a:ext cx="2533650" cy="366713"/>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kern="0">
                <a:solidFill>
                  <a:srgbClr val="CC3300"/>
                </a:solidFill>
                <a:latin typeface="Calibri" panose="020F0502020204030204" pitchFamily="34" charset="0"/>
                <a:ea typeface="Arial"/>
                <a:cs typeface="Calibri" panose="020F0502020204030204" pitchFamily="34" charset="0"/>
                <a:sym typeface="Arial"/>
              </a:rPr>
              <a:t>- este punct de minim</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145" name="Google Shape;145;p5"/>
          <p:cNvSpPr/>
          <p:nvPr/>
        </p:nvSpPr>
        <p:spPr>
          <a:xfrm>
            <a:off x="3429000" y="6324601"/>
            <a:ext cx="977900" cy="366713"/>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kern="0">
                <a:solidFill>
                  <a:srgbClr val="0000FF"/>
                </a:solidFill>
                <a:latin typeface="Calibri" panose="020F0502020204030204" pitchFamily="34" charset="0"/>
                <a:ea typeface="Arial"/>
                <a:cs typeface="Calibri" panose="020F0502020204030204" pitchFamily="34" charset="0"/>
                <a:sym typeface="Arial"/>
              </a:rPr>
              <a:t>ƒ min =</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grpSp>
        <p:nvGrpSpPr>
          <p:cNvPr id="146" name="Google Shape;146;p5"/>
          <p:cNvGrpSpPr/>
          <p:nvPr/>
        </p:nvGrpSpPr>
        <p:grpSpPr>
          <a:xfrm>
            <a:off x="4343400" y="6216650"/>
            <a:ext cx="755650" cy="641350"/>
            <a:chOff x="3312" y="3504"/>
            <a:chExt cx="476" cy="404"/>
          </a:xfrm>
        </p:grpSpPr>
        <p:sp>
          <p:nvSpPr>
            <p:cNvPr id="147" name="Google Shape;147;p5"/>
            <p:cNvSpPr/>
            <p:nvPr/>
          </p:nvSpPr>
          <p:spPr>
            <a:xfrm>
              <a:off x="3312" y="3504"/>
              <a:ext cx="476" cy="404"/>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kern="0">
                  <a:solidFill>
                    <a:srgbClr val="0000FF"/>
                  </a:solidFill>
                  <a:latin typeface="Calibri" panose="020F0502020204030204" pitchFamily="34" charset="0"/>
                  <a:ea typeface="Arial"/>
                  <a:cs typeface="Calibri" panose="020F0502020204030204" pitchFamily="34" charset="0"/>
                  <a:sym typeface="Arial"/>
                </a:rPr>
                <a:t>-Δ</a:t>
              </a:r>
              <a:br>
                <a:rPr lang="en-US" kern="0">
                  <a:solidFill>
                    <a:srgbClr val="0000FF"/>
                  </a:solidFill>
                  <a:latin typeface="Calibri" panose="020F0502020204030204" pitchFamily="34" charset="0"/>
                  <a:ea typeface="Arial"/>
                  <a:cs typeface="Calibri" panose="020F0502020204030204" pitchFamily="34" charset="0"/>
                  <a:sym typeface="Arial"/>
                </a:rPr>
              </a:br>
              <a:r>
                <a:rPr lang="en-US" kern="0">
                  <a:solidFill>
                    <a:srgbClr val="0000FF"/>
                  </a:solidFill>
                  <a:latin typeface="Calibri" panose="020F0502020204030204" pitchFamily="34" charset="0"/>
                  <a:ea typeface="Arial"/>
                  <a:cs typeface="Calibri" panose="020F0502020204030204" pitchFamily="34" charset="0"/>
                  <a:sym typeface="Arial"/>
                </a:rPr>
                <a:t> 4a</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cxnSp>
          <p:nvCxnSpPr>
            <p:cNvPr id="148" name="Google Shape;148;p5"/>
            <p:cNvCxnSpPr/>
            <p:nvPr/>
          </p:nvCxnSpPr>
          <p:spPr>
            <a:xfrm>
              <a:off x="3360" y="3696"/>
              <a:ext cx="288" cy="0"/>
            </a:xfrm>
            <a:prstGeom prst="straightConnector1">
              <a:avLst/>
            </a:prstGeom>
            <a:noFill/>
            <a:ln w="9525" cap="flat" cmpd="sng">
              <a:solidFill>
                <a:schemeClr val="dk1"/>
              </a:solidFill>
              <a:prstDash val="solid"/>
              <a:round/>
              <a:headEnd type="none" w="sm" len="sm"/>
              <a:tailEnd type="none" w="sm" len="sm"/>
            </a:ln>
          </p:spPr>
        </p:cxnSp>
      </p:grpSp>
      <p:sp>
        <p:nvSpPr>
          <p:cNvPr id="149" name="Google Shape;149;p5"/>
          <p:cNvSpPr/>
          <p:nvPr/>
        </p:nvSpPr>
        <p:spPr>
          <a:xfrm>
            <a:off x="5029200" y="6248400"/>
            <a:ext cx="4144200" cy="366600"/>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kern="0">
                <a:solidFill>
                  <a:srgbClr val="0000FF"/>
                </a:solidFill>
                <a:latin typeface="Calibri" panose="020F0502020204030204" pitchFamily="34" charset="0"/>
                <a:ea typeface="Arial"/>
                <a:cs typeface="Calibri" panose="020F0502020204030204" pitchFamily="34" charset="0"/>
                <a:sym typeface="Arial"/>
              </a:rPr>
              <a:t>- este valoarea minima a lui </a:t>
            </a:r>
            <a:r>
              <a:rPr lang="en-US" i="1" kern="0">
                <a:solidFill>
                  <a:srgbClr val="0000FF"/>
                </a:solidFill>
                <a:latin typeface="Calibri" panose="020F0502020204030204" pitchFamily="34" charset="0"/>
                <a:ea typeface="Arial"/>
                <a:cs typeface="Calibri" panose="020F0502020204030204" pitchFamily="34" charset="0"/>
                <a:sym typeface="Arial"/>
              </a:rPr>
              <a:t>f</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9"/>
                                        </p:tgtEl>
                                        <p:attrNameLst>
                                          <p:attrName>style.visibility</p:attrName>
                                        </p:attrNameLst>
                                      </p:cBhvr>
                                      <p:to>
                                        <p:strVal val="visible"/>
                                      </p:to>
                                    </p:set>
                                    <p:animEffect transition="in" filter="fade">
                                      <p:cBhvr>
                                        <p:cTn id="7" dur="1000"/>
                                        <p:tgtEl>
                                          <p:spTgt spid="119"/>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20"/>
                                        </p:tgtEl>
                                        <p:attrNameLst>
                                          <p:attrName>style.visibility</p:attrName>
                                        </p:attrNameLst>
                                      </p:cBhvr>
                                      <p:to>
                                        <p:strVal val="visible"/>
                                      </p:to>
                                    </p:set>
                                    <p:animEffect transition="in" filter="fade">
                                      <p:cBhvr>
                                        <p:cTn id="11" dur="80"/>
                                        <p:tgtEl>
                                          <p:spTgt spid="120"/>
                                        </p:tgtEl>
                                      </p:cBhvr>
                                    </p:animEffect>
                                  </p:childTnLst>
                                </p:cTn>
                              </p:par>
                            </p:childTnLst>
                          </p:cTn>
                        </p:par>
                        <p:par>
                          <p:cTn id="12" fill="hold">
                            <p:stCondLst>
                              <p:cond delay="1080"/>
                            </p:stCondLst>
                            <p:childTnLst>
                              <p:par>
                                <p:cTn id="13" presetID="10" presetClass="entr" presetSubtype="0" fill="hold" nodeType="afterEffect">
                                  <p:stCondLst>
                                    <p:cond delay="0"/>
                                  </p:stCondLst>
                                  <p:childTnLst>
                                    <p:set>
                                      <p:cBhvr>
                                        <p:cTn id="14" dur="1" fill="hold">
                                          <p:stCondLst>
                                            <p:cond delay="0"/>
                                          </p:stCondLst>
                                        </p:cTn>
                                        <p:tgtEl>
                                          <p:spTgt spid="121"/>
                                        </p:tgtEl>
                                        <p:attrNameLst>
                                          <p:attrName>style.visibility</p:attrName>
                                        </p:attrNameLst>
                                      </p:cBhvr>
                                      <p:to>
                                        <p:strVal val="visible"/>
                                      </p:to>
                                    </p:set>
                                    <p:animEffect transition="in" filter="fade">
                                      <p:cBhvr>
                                        <p:cTn id="15" dur="80"/>
                                        <p:tgtEl>
                                          <p:spTgt spid="121"/>
                                        </p:tgtEl>
                                      </p:cBhvr>
                                    </p:animEffect>
                                  </p:childTnLst>
                                </p:cTn>
                              </p:par>
                            </p:childTnLst>
                          </p:cTn>
                        </p:par>
                        <p:par>
                          <p:cTn id="16" fill="hold">
                            <p:stCondLst>
                              <p:cond delay="1160"/>
                            </p:stCondLst>
                            <p:childTnLst>
                              <p:par>
                                <p:cTn id="17" presetID="10" presetClass="entr" presetSubtype="0" fill="hold" nodeType="afterEffect">
                                  <p:stCondLst>
                                    <p:cond delay="0"/>
                                  </p:stCondLst>
                                  <p:childTnLst>
                                    <p:set>
                                      <p:cBhvr>
                                        <p:cTn id="18" dur="1" fill="hold">
                                          <p:stCondLst>
                                            <p:cond delay="0"/>
                                          </p:stCondLst>
                                        </p:cTn>
                                        <p:tgtEl>
                                          <p:spTgt spid="122"/>
                                        </p:tgtEl>
                                        <p:attrNameLst>
                                          <p:attrName>style.visibility</p:attrName>
                                        </p:attrNameLst>
                                      </p:cBhvr>
                                      <p:to>
                                        <p:strVal val="visible"/>
                                      </p:to>
                                    </p:set>
                                    <p:animEffect transition="in" filter="fade">
                                      <p:cBhvr>
                                        <p:cTn id="19" dur="500"/>
                                        <p:tgtEl>
                                          <p:spTgt spid="122"/>
                                        </p:tgtEl>
                                      </p:cBhvr>
                                    </p:animEffect>
                                  </p:childTnLst>
                                </p:cTn>
                              </p:par>
                            </p:childTnLst>
                          </p:cTn>
                        </p:par>
                        <p:par>
                          <p:cTn id="20" fill="hold">
                            <p:stCondLst>
                              <p:cond delay="1660"/>
                            </p:stCondLst>
                            <p:childTnLst>
                              <p:par>
                                <p:cTn id="21" presetID="10" presetClass="entr" presetSubtype="0" fill="hold" nodeType="afterEffect">
                                  <p:stCondLst>
                                    <p:cond delay="0"/>
                                  </p:stCondLst>
                                  <p:childTnLst>
                                    <p:set>
                                      <p:cBhvr>
                                        <p:cTn id="22" dur="1" fill="hold">
                                          <p:stCondLst>
                                            <p:cond delay="0"/>
                                          </p:stCondLst>
                                        </p:cTn>
                                        <p:tgtEl>
                                          <p:spTgt spid="123"/>
                                        </p:tgtEl>
                                        <p:attrNameLst>
                                          <p:attrName>style.visibility</p:attrName>
                                        </p:attrNameLst>
                                      </p:cBhvr>
                                      <p:to>
                                        <p:strVal val="visible"/>
                                      </p:to>
                                    </p:set>
                                    <p:animEffect transition="in" filter="fade">
                                      <p:cBhvr>
                                        <p:cTn id="23" dur="80"/>
                                        <p:tgtEl>
                                          <p:spTgt spid="123"/>
                                        </p:tgtEl>
                                      </p:cBhvr>
                                    </p:animEffect>
                                  </p:childTnLst>
                                </p:cTn>
                              </p:par>
                            </p:childTnLst>
                          </p:cTn>
                        </p:par>
                        <p:par>
                          <p:cTn id="24" fill="hold">
                            <p:stCondLst>
                              <p:cond delay="1740"/>
                            </p:stCondLst>
                            <p:childTnLst>
                              <p:par>
                                <p:cTn id="25" presetID="10" presetClass="entr" presetSubtype="0" fill="hold" nodeType="afterEffect">
                                  <p:stCondLst>
                                    <p:cond delay="0"/>
                                  </p:stCondLst>
                                  <p:childTnLst>
                                    <p:set>
                                      <p:cBhvr>
                                        <p:cTn id="26" dur="1" fill="hold">
                                          <p:stCondLst>
                                            <p:cond delay="0"/>
                                          </p:stCondLst>
                                        </p:cTn>
                                        <p:tgtEl>
                                          <p:spTgt spid="124"/>
                                        </p:tgtEl>
                                        <p:attrNameLst>
                                          <p:attrName>style.visibility</p:attrName>
                                        </p:attrNameLst>
                                      </p:cBhvr>
                                      <p:to>
                                        <p:strVal val="visible"/>
                                      </p:to>
                                    </p:set>
                                    <p:animEffect transition="in" filter="fade">
                                      <p:cBhvr>
                                        <p:cTn id="27" dur="500"/>
                                        <p:tgtEl>
                                          <p:spTgt spid="124"/>
                                        </p:tgtEl>
                                      </p:cBhvr>
                                    </p:animEffect>
                                  </p:childTnLst>
                                </p:cTn>
                              </p:par>
                            </p:childTnLst>
                          </p:cTn>
                        </p:par>
                        <p:par>
                          <p:cTn id="28" fill="hold">
                            <p:stCondLst>
                              <p:cond delay="2240"/>
                            </p:stCondLst>
                            <p:childTnLst>
                              <p:par>
                                <p:cTn id="29" presetID="10" presetClass="entr" presetSubtype="0" fill="hold" nodeType="afterEffect">
                                  <p:stCondLst>
                                    <p:cond delay="0"/>
                                  </p:stCondLst>
                                  <p:childTnLst>
                                    <p:set>
                                      <p:cBhvr>
                                        <p:cTn id="30" dur="1" fill="hold">
                                          <p:stCondLst>
                                            <p:cond delay="0"/>
                                          </p:stCondLst>
                                        </p:cTn>
                                        <p:tgtEl>
                                          <p:spTgt spid="125"/>
                                        </p:tgtEl>
                                        <p:attrNameLst>
                                          <p:attrName>style.visibility</p:attrName>
                                        </p:attrNameLst>
                                      </p:cBhvr>
                                      <p:to>
                                        <p:strVal val="visible"/>
                                      </p:to>
                                    </p:set>
                                    <p:animEffect transition="in" filter="fade">
                                      <p:cBhvr>
                                        <p:cTn id="31" dur="1000"/>
                                        <p:tgtEl>
                                          <p:spTgt spid="125"/>
                                        </p:tgtEl>
                                      </p:cBhvr>
                                    </p:animEffect>
                                  </p:childTnLst>
                                </p:cTn>
                              </p:par>
                            </p:childTnLst>
                          </p:cTn>
                        </p:par>
                        <p:par>
                          <p:cTn id="32" fill="hold">
                            <p:stCondLst>
                              <p:cond delay="3240"/>
                            </p:stCondLst>
                            <p:childTnLst>
                              <p:par>
                                <p:cTn id="33" presetID="10" presetClass="entr" presetSubtype="0" fill="hold" nodeType="afterEffect">
                                  <p:stCondLst>
                                    <p:cond delay="0"/>
                                  </p:stCondLst>
                                  <p:childTnLst>
                                    <p:set>
                                      <p:cBhvr>
                                        <p:cTn id="34" dur="1" fill="hold">
                                          <p:stCondLst>
                                            <p:cond delay="0"/>
                                          </p:stCondLst>
                                        </p:cTn>
                                        <p:tgtEl>
                                          <p:spTgt spid="126"/>
                                        </p:tgtEl>
                                        <p:attrNameLst>
                                          <p:attrName>style.visibility</p:attrName>
                                        </p:attrNameLst>
                                      </p:cBhvr>
                                      <p:to>
                                        <p:strVal val="visible"/>
                                      </p:to>
                                    </p:set>
                                    <p:animEffect transition="in" filter="fade">
                                      <p:cBhvr>
                                        <p:cTn id="35" dur="1000"/>
                                        <p:tgtEl>
                                          <p:spTgt spid="126"/>
                                        </p:tgtEl>
                                      </p:cBhvr>
                                    </p:animEffect>
                                  </p:childTnLst>
                                </p:cTn>
                              </p:par>
                            </p:childTnLst>
                          </p:cTn>
                        </p:par>
                        <p:par>
                          <p:cTn id="36" fill="hold">
                            <p:stCondLst>
                              <p:cond delay="4240"/>
                            </p:stCondLst>
                            <p:childTnLst>
                              <p:par>
                                <p:cTn id="37" presetID="10" presetClass="entr" presetSubtype="0" fill="hold" nodeType="afterEffect">
                                  <p:stCondLst>
                                    <p:cond delay="0"/>
                                  </p:stCondLst>
                                  <p:childTnLst>
                                    <p:set>
                                      <p:cBhvr>
                                        <p:cTn id="38" dur="1" fill="hold">
                                          <p:stCondLst>
                                            <p:cond delay="0"/>
                                          </p:stCondLst>
                                        </p:cTn>
                                        <p:tgtEl>
                                          <p:spTgt spid="127"/>
                                        </p:tgtEl>
                                        <p:attrNameLst>
                                          <p:attrName>style.visibility</p:attrName>
                                        </p:attrNameLst>
                                      </p:cBhvr>
                                      <p:to>
                                        <p:strVal val="visible"/>
                                      </p:to>
                                    </p:set>
                                    <p:animEffect transition="in" filter="fade">
                                      <p:cBhvr>
                                        <p:cTn id="39" dur="500"/>
                                        <p:tgtEl>
                                          <p:spTgt spid="127"/>
                                        </p:tgtEl>
                                      </p:cBhvr>
                                    </p:animEffect>
                                  </p:childTnLst>
                                </p:cTn>
                              </p:par>
                            </p:childTnLst>
                          </p:cTn>
                        </p:par>
                        <p:par>
                          <p:cTn id="40" fill="hold">
                            <p:stCondLst>
                              <p:cond delay="4740"/>
                            </p:stCondLst>
                            <p:childTnLst>
                              <p:par>
                                <p:cTn id="41" presetID="10" presetClass="entr" presetSubtype="0" fill="hold" nodeType="afterEffect">
                                  <p:stCondLst>
                                    <p:cond delay="0"/>
                                  </p:stCondLst>
                                  <p:childTnLst>
                                    <p:set>
                                      <p:cBhvr>
                                        <p:cTn id="42" dur="1" fill="hold">
                                          <p:stCondLst>
                                            <p:cond delay="0"/>
                                          </p:stCondLst>
                                        </p:cTn>
                                        <p:tgtEl>
                                          <p:spTgt spid="128"/>
                                        </p:tgtEl>
                                        <p:attrNameLst>
                                          <p:attrName>style.visibility</p:attrName>
                                        </p:attrNameLst>
                                      </p:cBhvr>
                                      <p:to>
                                        <p:strVal val="visible"/>
                                      </p:to>
                                    </p:set>
                                    <p:animEffect transition="in" filter="fade">
                                      <p:cBhvr>
                                        <p:cTn id="43" dur="1"/>
                                        <p:tgtEl>
                                          <p:spTgt spid="128"/>
                                        </p:tgtEl>
                                      </p:cBhvr>
                                    </p:animEffect>
                                  </p:childTnLst>
                                </p:cTn>
                              </p:par>
                            </p:childTnLst>
                          </p:cTn>
                        </p:par>
                        <p:par>
                          <p:cTn id="44" fill="hold">
                            <p:stCondLst>
                              <p:cond delay="4740"/>
                            </p:stCondLst>
                            <p:childTnLst>
                              <p:par>
                                <p:cTn id="45" presetID="10" presetClass="entr" presetSubtype="0" fill="hold" nodeType="afterEffect">
                                  <p:stCondLst>
                                    <p:cond delay="0"/>
                                  </p:stCondLst>
                                  <p:childTnLst>
                                    <p:set>
                                      <p:cBhvr>
                                        <p:cTn id="46" dur="1" fill="hold">
                                          <p:stCondLst>
                                            <p:cond delay="0"/>
                                          </p:stCondLst>
                                        </p:cTn>
                                        <p:tgtEl>
                                          <p:spTgt spid="129"/>
                                        </p:tgtEl>
                                        <p:attrNameLst>
                                          <p:attrName>style.visibility</p:attrName>
                                        </p:attrNameLst>
                                      </p:cBhvr>
                                      <p:to>
                                        <p:strVal val="visible"/>
                                      </p:to>
                                    </p:set>
                                    <p:animEffect transition="in" filter="fade">
                                      <p:cBhvr>
                                        <p:cTn id="47" dur="1"/>
                                        <p:tgtEl>
                                          <p:spTgt spid="129"/>
                                        </p:tgtEl>
                                      </p:cBhvr>
                                    </p:animEffect>
                                  </p:childTnLst>
                                </p:cTn>
                              </p:par>
                            </p:childTnLst>
                          </p:cTn>
                        </p:par>
                        <p:par>
                          <p:cTn id="48" fill="hold">
                            <p:stCondLst>
                              <p:cond delay="4740"/>
                            </p:stCondLst>
                            <p:childTnLst>
                              <p:par>
                                <p:cTn id="49" presetID="10" presetClass="entr" presetSubtype="0" fill="hold" nodeType="afterEffect">
                                  <p:stCondLst>
                                    <p:cond delay="0"/>
                                  </p:stCondLst>
                                  <p:childTnLst>
                                    <p:set>
                                      <p:cBhvr>
                                        <p:cTn id="50" dur="1" fill="hold">
                                          <p:stCondLst>
                                            <p:cond delay="0"/>
                                          </p:stCondLst>
                                        </p:cTn>
                                        <p:tgtEl>
                                          <p:spTgt spid="130"/>
                                        </p:tgtEl>
                                        <p:attrNameLst>
                                          <p:attrName>style.visibility</p:attrName>
                                        </p:attrNameLst>
                                      </p:cBhvr>
                                      <p:to>
                                        <p:strVal val="visible"/>
                                      </p:to>
                                    </p:set>
                                    <p:animEffect transition="in" filter="fade">
                                      <p:cBhvr>
                                        <p:cTn id="51" dur="2000"/>
                                        <p:tgtEl>
                                          <p:spTgt spid="130"/>
                                        </p:tgtEl>
                                      </p:cBhvr>
                                    </p:animEffect>
                                  </p:childTnLst>
                                </p:cTn>
                              </p:par>
                            </p:childTnLst>
                          </p:cTn>
                        </p:par>
                        <p:par>
                          <p:cTn id="52" fill="hold">
                            <p:stCondLst>
                              <p:cond delay="6740"/>
                            </p:stCondLst>
                            <p:childTnLst>
                              <p:par>
                                <p:cTn id="53" presetID="10" presetClass="entr" presetSubtype="0" fill="hold" nodeType="afterEffect">
                                  <p:stCondLst>
                                    <p:cond delay="0"/>
                                  </p:stCondLst>
                                  <p:childTnLst>
                                    <p:set>
                                      <p:cBhvr>
                                        <p:cTn id="54" dur="1" fill="hold">
                                          <p:stCondLst>
                                            <p:cond delay="0"/>
                                          </p:stCondLst>
                                        </p:cTn>
                                        <p:tgtEl>
                                          <p:spTgt spid="132"/>
                                        </p:tgtEl>
                                        <p:attrNameLst>
                                          <p:attrName>style.visibility</p:attrName>
                                        </p:attrNameLst>
                                      </p:cBhvr>
                                      <p:to>
                                        <p:strVal val="visible"/>
                                      </p:to>
                                    </p:set>
                                    <p:animEffect transition="in" filter="fade">
                                      <p:cBhvr>
                                        <p:cTn id="55" dur="1000"/>
                                        <p:tgtEl>
                                          <p:spTgt spid="132"/>
                                        </p:tgtEl>
                                      </p:cBhvr>
                                    </p:animEffect>
                                  </p:childTnLst>
                                </p:cTn>
                              </p:par>
                              <p:par>
                                <p:cTn id="56" presetID="10" presetClass="entr" presetSubtype="0" fill="hold" nodeType="withEffect">
                                  <p:stCondLst>
                                    <p:cond delay="0"/>
                                  </p:stCondLst>
                                  <p:childTnLst>
                                    <p:set>
                                      <p:cBhvr>
                                        <p:cTn id="57" dur="1" fill="hold">
                                          <p:stCondLst>
                                            <p:cond delay="0"/>
                                          </p:stCondLst>
                                        </p:cTn>
                                        <p:tgtEl>
                                          <p:spTgt spid="133"/>
                                        </p:tgtEl>
                                        <p:attrNameLst>
                                          <p:attrName>style.visibility</p:attrName>
                                        </p:attrNameLst>
                                      </p:cBhvr>
                                      <p:to>
                                        <p:strVal val="visible"/>
                                      </p:to>
                                    </p:set>
                                    <p:animEffect transition="in" filter="fade">
                                      <p:cBhvr>
                                        <p:cTn id="58" dur="1000"/>
                                        <p:tgtEl>
                                          <p:spTgt spid="133"/>
                                        </p:tgtEl>
                                      </p:cBhvr>
                                    </p:animEffect>
                                  </p:childTnLst>
                                </p:cTn>
                              </p:par>
                              <p:par>
                                <p:cTn id="59" presetID="10" presetClass="entr" presetSubtype="0" fill="hold" nodeType="withEffect">
                                  <p:stCondLst>
                                    <p:cond delay="0"/>
                                  </p:stCondLst>
                                  <p:childTnLst>
                                    <p:set>
                                      <p:cBhvr>
                                        <p:cTn id="60" dur="1" fill="hold">
                                          <p:stCondLst>
                                            <p:cond delay="0"/>
                                          </p:stCondLst>
                                        </p:cTn>
                                        <p:tgtEl>
                                          <p:spTgt spid="136"/>
                                        </p:tgtEl>
                                        <p:attrNameLst>
                                          <p:attrName>style.visibility</p:attrName>
                                        </p:attrNameLst>
                                      </p:cBhvr>
                                      <p:to>
                                        <p:strVal val="visible"/>
                                      </p:to>
                                    </p:set>
                                    <p:animEffect transition="in" filter="fade">
                                      <p:cBhvr>
                                        <p:cTn id="61" dur="1000"/>
                                        <p:tgtEl>
                                          <p:spTgt spid="136"/>
                                        </p:tgtEl>
                                      </p:cBhvr>
                                    </p:animEffect>
                                  </p:childTnLst>
                                </p:cTn>
                              </p:par>
                            </p:childTnLst>
                          </p:cTn>
                        </p:par>
                        <p:par>
                          <p:cTn id="62" fill="hold">
                            <p:stCondLst>
                              <p:cond delay="7740"/>
                            </p:stCondLst>
                            <p:childTnLst>
                              <p:par>
                                <p:cTn id="63" presetID="10" presetClass="entr" presetSubtype="0" fill="hold" nodeType="afterEffect">
                                  <p:stCondLst>
                                    <p:cond delay="0"/>
                                  </p:stCondLst>
                                  <p:childTnLst>
                                    <p:set>
                                      <p:cBhvr>
                                        <p:cTn id="64" dur="1" fill="hold">
                                          <p:stCondLst>
                                            <p:cond delay="0"/>
                                          </p:stCondLst>
                                        </p:cTn>
                                        <p:tgtEl>
                                          <p:spTgt spid="131"/>
                                        </p:tgtEl>
                                        <p:attrNameLst>
                                          <p:attrName>style.visibility</p:attrName>
                                        </p:attrNameLst>
                                      </p:cBhvr>
                                      <p:to>
                                        <p:strVal val="visible"/>
                                      </p:to>
                                    </p:set>
                                    <p:animEffect transition="in" filter="fade">
                                      <p:cBhvr>
                                        <p:cTn id="65" dur="2000"/>
                                        <p:tgtEl>
                                          <p:spTgt spid="131"/>
                                        </p:tgtEl>
                                      </p:cBhvr>
                                    </p:animEffect>
                                  </p:childTnLst>
                                </p:cTn>
                              </p:par>
                            </p:childTnLst>
                          </p:cTn>
                        </p:par>
                        <p:par>
                          <p:cTn id="66" fill="hold">
                            <p:stCondLst>
                              <p:cond delay="9740"/>
                            </p:stCondLst>
                            <p:childTnLst>
                              <p:par>
                                <p:cTn id="67" presetID="10" presetClass="entr" presetSubtype="0" fill="hold" nodeType="afterEffect">
                                  <p:stCondLst>
                                    <p:cond delay="0"/>
                                  </p:stCondLst>
                                  <p:childTnLst>
                                    <p:set>
                                      <p:cBhvr>
                                        <p:cTn id="68" dur="1" fill="hold">
                                          <p:stCondLst>
                                            <p:cond delay="0"/>
                                          </p:stCondLst>
                                        </p:cTn>
                                        <p:tgtEl>
                                          <p:spTgt spid="134"/>
                                        </p:tgtEl>
                                        <p:attrNameLst>
                                          <p:attrName>style.visibility</p:attrName>
                                        </p:attrNameLst>
                                      </p:cBhvr>
                                      <p:to>
                                        <p:strVal val="visible"/>
                                      </p:to>
                                    </p:set>
                                    <p:animEffect transition="in" filter="fade">
                                      <p:cBhvr>
                                        <p:cTn id="69" dur="500"/>
                                        <p:tgtEl>
                                          <p:spTgt spid="134"/>
                                        </p:tgtEl>
                                      </p:cBhvr>
                                    </p:animEffect>
                                  </p:childTnLst>
                                </p:cTn>
                              </p:par>
                              <p:par>
                                <p:cTn id="70" presetID="10" presetClass="entr" presetSubtype="0" fill="hold" nodeType="withEffect">
                                  <p:stCondLst>
                                    <p:cond delay="0"/>
                                  </p:stCondLst>
                                  <p:childTnLst>
                                    <p:set>
                                      <p:cBhvr>
                                        <p:cTn id="71" dur="1" fill="hold">
                                          <p:stCondLst>
                                            <p:cond delay="0"/>
                                          </p:stCondLst>
                                        </p:cTn>
                                        <p:tgtEl>
                                          <p:spTgt spid="135"/>
                                        </p:tgtEl>
                                        <p:attrNameLst>
                                          <p:attrName>style.visibility</p:attrName>
                                        </p:attrNameLst>
                                      </p:cBhvr>
                                      <p:to>
                                        <p:strVal val="visible"/>
                                      </p:to>
                                    </p:set>
                                    <p:animEffect transition="in" filter="fade">
                                      <p:cBhvr>
                                        <p:cTn id="72" dur="500"/>
                                        <p:tgtEl>
                                          <p:spTgt spid="135"/>
                                        </p:tgtEl>
                                      </p:cBhvr>
                                    </p:animEffect>
                                  </p:childTnLst>
                                </p:cTn>
                              </p:par>
                              <p:par>
                                <p:cTn id="73" presetID="10" presetClass="entr" presetSubtype="0" fill="hold" nodeType="withEffect">
                                  <p:stCondLst>
                                    <p:cond delay="0"/>
                                  </p:stCondLst>
                                  <p:childTnLst>
                                    <p:set>
                                      <p:cBhvr>
                                        <p:cTn id="74" dur="1" fill="hold">
                                          <p:stCondLst>
                                            <p:cond delay="0"/>
                                          </p:stCondLst>
                                        </p:cTn>
                                        <p:tgtEl>
                                          <p:spTgt spid="137"/>
                                        </p:tgtEl>
                                        <p:attrNameLst>
                                          <p:attrName>style.visibility</p:attrName>
                                        </p:attrNameLst>
                                      </p:cBhvr>
                                      <p:to>
                                        <p:strVal val="visible"/>
                                      </p:to>
                                    </p:set>
                                    <p:animEffect transition="in" filter="fade">
                                      <p:cBhvr>
                                        <p:cTn id="75" dur="500"/>
                                        <p:tgtEl>
                                          <p:spTgt spid="137"/>
                                        </p:tgtEl>
                                      </p:cBhvr>
                                    </p:animEffect>
                                  </p:childTnLst>
                                </p:cTn>
                              </p:par>
                            </p:childTnLst>
                          </p:cTn>
                        </p:par>
                        <p:par>
                          <p:cTn id="76" fill="hold">
                            <p:stCondLst>
                              <p:cond delay="10240"/>
                            </p:stCondLst>
                            <p:childTnLst>
                              <p:par>
                                <p:cTn id="77" presetID="10" presetClass="entr" presetSubtype="0" fill="hold" nodeType="afterEffect">
                                  <p:stCondLst>
                                    <p:cond delay="0"/>
                                  </p:stCondLst>
                                  <p:childTnLst>
                                    <p:set>
                                      <p:cBhvr>
                                        <p:cTn id="78" dur="1" fill="hold">
                                          <p:stCondLst>
                                            <p:cond delay="0"/>
                                          </p:stCondLst>
                                        </p:cTn>
                                        <p:tgtEl>
                                          <p:spTgt spid="140"/>
                                        </p:tgtEl>
                                        <p:attrNameLst>
                                          <p:attrName>style.visibility</p:attrName>
                                        </p:attrNameLst>
                                      </p:cBhvr>
                                      <p:to>
                                        <p:strVal val="visible"/>
                                      </p:to>
                                    </p:set>
                                    <p:animEffect transition="in" filter="fade">
                                      <p:cBhvr>
                                        <p:cTn id="79" dur="500"/>
                                        <p:tgtEl>
                                          <p:spTgt spid="140"/>
                                        </p:tgtEl>
                                      </p:cBhvr>
                                    </p:animEffect>
                                  </p:childTnLst>
                                </p:cTn>
                              </p:par>
                            </p:childTnLst>
                          </p:cTn>
                        </p:par>
                        <p:par>
                          <p:cTn id="80" fill="hold">
                            <p:stCondLst>
                              <p:cond delay="10740"/>
                            </p:stCondLst>
                            <p:childTnLst>
                              <p:par>
                                <p:cTn id="81" presetID="10" presetClass="entr" presetSubtype="0" fill="hold" nodeType="afterEffect">
                                  <p:stCondLst>
                                    <p:cond delay="0"/>
                                  </p:stCondLst>
                                  <p:childTnLst>
                                    <p:set>
                                      <p:cBhvr>
                                        <p:cTn id="82" dur="1" fill="hold">
                                          <p:stCondLst>
                                            <p:cond delay="0"/>
                                          </p:stCondLst>
                                        </p:cTn>
                                        <p:tgtEl>
                                          <p:spTgt spid="141"/>
                                        </p:tgtEl>
                                        <p:attrNameLst>
                                          <p:attrName>style.visibility</p:attrName>
                                        </p:attrNameLst>
                                      </p:cBhvr>
                                      <p:to>
                                        <p:strVal val="visible"/>
                                      </p:to>
                                    </p:set>
                                    <p:animEffect transition="in" filter="fade">
                                      <p:cBhvr>
                                        <p:cTn id="83" dur="500"/>
                                        <p:tgtEl>
                                          <p:spTgt spid="141"/>
                                        </p:tgtEl>
                                      </p:cBhvr>
                                    </p:animEffect>
                                  </p:childTnLst>
                                </p:cTn>
                              </p:par>
                            </p:childTnLst>
                          </p:cTn>
                        </p:par>
                      </p:childTnLst>
                    </p:cTn>
                  </p:par>
                  <p:par>
                    <p:cTn id="84" fill="hold">
                      <p:stCondLst>
                        <p:cond delay="indefinite"/>
                      </p:stCondLst>
                      <p:childTnLst>
                        <p:par>
                          <p:cTn id="85" fill="hold">
                            <p:stCondLst>
                              <p:cond delay="0"/>
                            </p:stCondLst>
                            <p:childTnLst>
                              <p:par>
                                <p:cTn id="86" presetID="10" presetClass="entr" presetSubtype="0" fill="hold" nodeType="clickEffect">
                                  <p:stCondLst>
                                    <p:cond delay="0"/>
                                  </p:stCondLst>
                                  <p:childTnLst>
                                    <p:set>
                                      <p:cBhvr>
                                        <p:cTn id="87" dur="1" fill="hold">
                                          <p:stCondLst>
                                            <p:cond delay="0"/>
                                          </p:stCondLst>
                                        </p:cTn>
                                        <p:tgtEl>
                                          <p:spTgt spid="142"/>
                                        </p:tgtEl>
                                        <p:attrNameLst>
                                          <p:attrName>style.visibility</p:attrName>
                                        </p:attrNameLst>
                                      </p:cBhvr>
                                      <p:to>
                                        <p:strVal val="visible"/>
                                      </p:to>
                                    </p:set>
                                    <p:animEffect transition="in" filter="fade">
                                      <p:cBhvr>
                                        <p:cTn id="88" dur="1000"/>
                                        <p:tgtEl>
                                          <p:spTgt spid="142"/>
                                        </p:tgtEl>
                                      </p:cBhvr>
                                    </p:animEffect>
                                  </p:childTnLst>
                                </p:cTn>
                              </p:par>
                            </p:childTnLst>
                          </p:cTn>
                        </p:par>
                        <p:par>
                          <p:cTn id="89" fill="hold">
                            <p:stCondLst>
                              <p:cond delay="1000"/>
                            </p:stCondLst>
                            <p:childTnLst>
                              <p:par>
                                <p:cTn id="90" presetID="10" presetClass="entr" presetSubtype="0" fill="hold" nodeType="afterEffect">
                                  <p:stCondLst>
                                    <p:cond delay="0"/>
                                  </p:stCondLst>
                                  <p:childTnLst>
                                    <p:set>
                                      <p:cBhvr>
                                        <p:cTn id="91" dur="1" fill="hold">
                                          <p:stCondLst>
                                            <p:cond delay="0"/>
                                          </p:stCondLst>
                                        </p:cTn>
                                        <p:tgtEl>
                                          <p:spTgt spid="143"/>
                                        </p:tgtEl>
                                        <p:attrNameLst>
                                          <p:attrName>style.visibility</p:attrName>
                                        </p:attrNameLst>
                                      </p:cBhvr>
                                      <p:to>
                                        <p:strVal val="visible"/>
                                      </p:to>
                                    </p:set>
                                    <p:animEffect transition="in" filter="fade">
                                      <p:cBhvr>
                                        <p:cTn id="92" dur="2000"/>
                                        <p:tgtEl>
                                          <p:spTgt spid="143"/>
                                        </p:tgtEl>
                                      </p:cBhvr>
                                    </p:animEffect>
                                  </p:childTnLst>
                                </p:cTn>
                              </p:par>
                            </p:childTnLst>
                          </p:cTn>
                        </p:par>
                        <p:par>
                          <p:cTn id="93" fill="hold">
                            <p:stCondLst>
                              <p:cond delay="3000"/>
                            </p:stCondLst>
                            <p:childTnLst>
                              <p:par>
                                <p:cTn id="94" presetID="10" presetClass="entr" presetSubtype="0" fill="hold" nodeType="afterEffect">
                                  <p:stCondLst>
                                    <p:cond delay="0"/>
                                  </p:stCondLst>
                                  <p:childTnLst>
                                    <p:set>
                                      <p:cBhvr>
                                        <p:cTn id="95" dur="1" fill="hold">
                                          <p:stCondLst>
                                            <p:cond delay="0"/>
                                          </p:stCondLst>
                                        </p:cTn>
                                        <p:tgtEl>
                                          <p:spTgt spid="144"/>
                                        </p:tgtEl>
                                        <p:attrNameLst>
                                          <p:attrName>style.visibility</p:attrName>
                                        </p:attrNameLst>
                                      </p:cBhvr>
                                      <p:to>
                                        <p:strVal val="visible"/>
                                      </p:to>
                                    </p:set>
                                    <p:animEffect transition="in" filter="fade">
                                      <p:cBhvr>
                                        <p:cTn id="96" dur="80"/>
                                        <p:tgtEl>
                                          <p:spTgt spid="144"/>
                                        </p:tgtEl>
                                      </p:cBhvr>
                                    </p:animEffect>
                                  </p:childTnLst>
                                </p:cTn>
                              </p:par>
                            </p:childTnLst>
                          </p:cTn>
                        </p:par>
                        <p:par>
                          <p:cTn id="97" fill="hold">
                            <p:stCondLst>
                              <p:cond delay="3080"/>
                            </p:stCondLst>
                            <p:childTnLst>
                              <p:par>
                                <p:cTn id="98" presetID="10" presetClass="entr" presetSubtype="0" fill="hold" nodeType="afterEffect">
                                  <p:stCondLst>
                                    <p:cond delay="0"/>
                                  </p:stCondLst>
                                  <p:childTnLst>
                                    <p:set>
                                      <p:cBhvr>
                                        <p:cTn id="99" dur="1" fill="hold">
                                          <p:stCondLst>
                                            <p:cond delay="0"/>
                                          </p:stCondLst>
                                        </p:cTn>
                                        <p:tgtEl>
                                          <p:spTgt spid="145"/>
                                        </p:tgtEl>
                                        <p:attrNameLst>
                                          <p:attrName>style.visibility</p:attrName>
                                        </p:attrNameLst>
                                      </p:cBhvr>
                                      <p:to>
                                        <p:strVal val="visible"/>
                                      </p:to>
                                    </p:set>
                                    <p:animEffect transition="in" filter="fade">
                                      <p:cBhvr>
                                        <p:cTn id="100" dur="1000"/>
                                        <p:tgtEl>
                                          <p:spTgt spid="145"/>
                                        </p:tgtEl>
                                      </p:cBhvr>
                                    </p:animEffect>
                                  </p:childTnLst>
                                </p:cTn>
                              </p:par>
                            </p:childTnLst>
                          </p:cTn>
                        </p:par>
                        <p:par>
                          <p:cTn id="101" fill="hold">
                            <p:stCondLst>
                              <p:cond delay="4080"/>
                            </p:stCondLst>
                            <p:childTnLst>
                              <p:par>
                                <p:cTn id="102" presetID="10" presetClass="entr" presetSubtype="0" fill="hold" nodeType="afterEffect">
                                  <p:stCondLst>
                                    <p:cond delay="0"/>
                                  </p:stCondLst>
                                  <p:childTnLst>
                                    <p:set>
                                      <p:cBhvr>
                                        <p:cTn id="103" dur="1" fill="hold">
                                          <p:stCondLst>
                                            <p:cond delay="0"/>
                                          </p:stCondLst>
                                        </p:cTn>
                                        <p:tgtEl>
                                          <p:spTgt spid="146"/>
                                        </p:tgtEl>
                                        <p:attrNameLst>
                                          <p:attrName>style.visibility</p:attrName>
                                        </p:attrNameLst>
                                      </p:cBhvr>
                                      <p:to>
                                        <p:strVal val="visible"/>
                                      </p:to>
                                    </p:set>
                                    <p:animEffect transition="in" filter="fade">
                                      <p:cBhvr>
                                        <p:cTn id="104" dur="500"/>
                                        <p:tgtEl>
                                          <p:spTgt spid="146"/>
                                        </p:tgtEl>
                                      </p:cBhvr>
                                    </p:animEffect>
                                  </p:childTnLst>
                                </p:cTn>
                              </p:par>
                            </p:childTnLst>
                          </p:cTn>
                        </p:par>
                        <p:par>
                          <p:cTn id="105" fill="hold">
                            <p:stCondLst>
                              <p:cond delay="4580"/>
                            </p:stCondLst>
                            <p:childTnLst>
                              <p:par>
                                <p:cTn id="106" presetID="10" presetClass="entr" presetSubtype="0" fill="hold" nodeType="afterEffect">
                                  <p:stCondLst>
                                    <p:cond delay="0"/>
                                  </p:stCondLst>
                                  <p:childTnLst>
                                    <p:set>
                                      <p:cBhvr>
                                        <p:cTn id="107" dur="1" fill="hold">
                                          <p:stCondLst>
                                            <p:cond delay="0"/>
                                          </p:stCondLst>
                                        </p:cTn>
                                        <p:tgtEl>
                                          <p:spTgt spid="149"/>
                                        </p:tgtEl>
                                        <p:attrNameLst>
                                          <p:attrName>style.visibility</p:attrName>
                                        </p:attrNameLst>
                                      </p:cBhvr>
                                      <p:to>
                                        <p:strVal val="visible"/>
                                      </p:to>
                                    </p:set>
                                    <p:animEffect transition="in" filter="fade">
                                      <p:cBhvr>
                                        <p:cTn id="108" dur="80"/>
                                        <p:tgtEl>
                                          <p:spTgt spid="1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6" name="Google Shape;156;p6"/>
          <p:cNvSpPr/>
          <p:nvPr/>
        </p:nvSpPr>
        <p:spPr>
          <a:xfrm>
            <a:off x="881858" y="333376"/>
            <a:ext cx="6767512" cy="1343025"/>
          </a:xfrm>
          <a:prstGeom prst="rect">
            <a:avLst/>
          </a:prstGeom>
          <a:noFill/>
          <a:ln>
            <a:noFill/>
          </a:ln>
        </p:spPr>
        <p:txBody>
          <a:bodyPr spcFirstLastPara="1" wrap="square" lIns="91425" tIns="45700" rIns="91425" bIns="45700" anchor="ctr" anchorCtr="0">
            <a:noAutofit/>
          </a:bodyPr>
          <a:lstStyle/>
          <a:p>
            <a:pPr>
              <a:buClr>
                <a:srgbClr val="000000"/>
              </a:buClr>
              <a:buSzPts val="2800"/>
            </a:pPr>
            <a:r>
              <a:rPr lang="en-US" sz="2800" kern="0" dirty="0">
                <a:solidFill>
                  <a:srgbClr val="000000"/>
                </a:solidFill>
                <a:latin typeface="Calibri" panose="020F0502020204030204" pitchFamily="34" charset="0"/>
                <a:ea typeface="Arial"/>
                <a:cs typeface="Calibri" panose="020F0502020204030204" pitchFamily="34" charset="0"/>
                <a:sym typeface="Arial"/>
              </a:rPr>
              <a:t>2. </a:t>
            </a:r>
            <a:r>
              <a:rPr lang="en-US" kern="0" dirty="0">
                <a:solidFill>
                  <a:srgbClr val="0000FF"/>
                </a:solidFill>
                <a:latin typeface="Calibri" panose="020F0502020204030204" pitchFamily="34" charset="0"/>
                <a:ea typeface="Arial"/>
                <a:cs typeface="Calibri" panose="020F0502020204030204" pitchFamily="34" charset="0"/>
                <a:sym typeface="Arial"/>
              </a:rPr>
              <a:t>Daca a&lt;0, </a:t>
            </a:r>
            <a:r>
              <a:rPr lang="en-US" kern="0" dirty="0" err="1">
                <a:solidFill>
                  <a:srgbClr val="0000FF"/>
                </a:solidFill>
                <a:latin typeface="Calibri" panose="020F0502020204030204" pitchFamily="34" charset="0"/>
                <a:ea typeface="Arial"/>
                <a:cs typeface="Calibri" panose="020F0502020204030204" pitchFamily="34" charset="0"/>
                <a:sym typeface="Arial"/>
              </a:rPr>
              <a:t>atunci</a:t>
            </a:r>
            <a:r>
              <a:rPr lang="en-US" sz="2800" kern="0" dirty="0">
                <a:solidFill>
                  <a:srgbClr val="000000"/>
                </a:solidFill>
                <a:latin typeface="Calibri" panose="020F0502020204030204" pitchFamily="34" charset="0"/>
                <a:ea typeface="Arial"/>
                <a:cs typeface="Calibri" panose="020F0502020204030204" pitchFamily="34" charset="0"/>
                <a:sym typeface="Arial"/>
              </a:rPr>
              <a:t>: </a:t>
            </a:r>
            <a:r>
              <a:rPr lang="en-US" i="1" kern="0" dirty="0">
                <a:solidFill>
                  <a:srgbClr val="000000"/>
                </a:solidFill>
                <a:latin typeface="Calibri" panose="020F0502020204030204" pitchFamily="34" charset="0"/>
                <a:ea typeface="Arial"/>
                <a:cs typeface="Calibri" panose="020F0502020204030204" pitchFamily="34" charset="0"/>
                <a:sym typeface="Arial"/>
              </a:rPr>
              <a:t>f</a:t>
            </a:r>
            <a:r>
              <a:rPr lang="en-US" kern="0" dirty="0">
                <a:solidFill>
                  <a:srgbClr val="000000"/>
                </a:solidFill>
                <a:latin typeface="Calibri" panose="020F0502020204030204" pitchFamily="34" charset="0"/>
                <a:ea typeface="Arial"/>
                <a:cs typeface="Calibri" panose="020F0502020204030204" pitchFamily="34" charset="0"/>
                <a:sym typeface="Arial"/>
              </a:rPr>
              <a:t> </a:t>
            </a:r>
            <a:r>
              <a:rPr lang="en-US" kern="0" dirty="0" err="1">
                <a:solidFill>
                  <a:srgbClr val="000000"/>
                </a:solidFill>
                <a:latin typeface="Calibri" panose="020F0502020204030204" pitchFamily="34" charset="0"/>
                <a:ea typeface="Arial"/>
                <a:cs typeface="Calibri" panose="020F0502020204030204" pitchFamily="34" charset="0"/>
                <a:sym typeface="Arial"/>
              </a:rPr>
              <a:t>este</a:t>
            </a:r>
            <a:r>
              <a:rPr lang="en-US" kern="0" dirty="0">
                <a:solidFill>
                  <a:srgbClr val="000000"/>
                </a:solidFill>
                <a:latin typeface="Calibri" panose="020F0502020204030204" pitchFamily="34" charset="0"/>
                <a:ea typeface="Arial"/>
                <a:cs typeface="Calibri" panose="020F0502020204030204" pitchFamily="34" charset="0"/>
                <a:sym typeface="Arial"/>
              </a:rPr>
              <a:t> strict </a:t>
            </a:r>
            <a:r>
              <a:rPr lang="en-US" kern="0" dirty="0" err="1">
                <a:solidFill>
                  <a:srgbClr val="000000"/>
                </a:solidFill>
                <a:latin typeface="Calibri" panose="020F0502020204030204" pitchFamily="34" charset="0"/>
                <a:ea typeface="Arial"/>
                <a:cs typeface="Calibri" panose="020F0502020204030204" pitchFamily="34" charset="0"/>
                <a:sym typeface="Arial"/>
              </a:rPr>
              <a:t>crescatoare</a:t>
            </a:r>
            <a:r>
              <a:rPr lang="en-US" kern="0" dirty="0">
                <a:solidFill>
                  <a:srgbClr val="000000"/>
                </a:solidFill>
                <a:latin typeface="Calibri" panose="020F0502020204030204" pitchFamily="34" charset="0"/>
                <a:ea typeface="Arial"/>
                <a:cs typeface="Calibri" panose="020F0502020204030204" pitchFamily="34" charset="0"/>
                <a:sym typeface="Arial"/>
              </a:rPr>
              <a:t> pe  (-∞, </a:t>
            </a:r>
            <a:r>
              <a:rPr lang="en-US" u="sng" kern="0" dirty="0">
                <a:solidFill>
                  <a:srgbClr val="000000"/>
                </a:solidFill>
                <a:latin typeface="Calibri" panose="020F0502020204030204" pitchFamily="34" charset="0"/>
                <a:ea typeface="Arial"/>
                <a:cs typeface="Calibri" panose="020F0502020204030204" pitchFamily="34" charset="0"/>
                <a:sym typeface="Arial"/>
              </a:rPr>
              <a:t>-b  </a:t>
            </a:r>
            <a:r>
              <a:rPr lang="en-US" kern="0" dirty="0">
                <a:solidFill>
                  <a:srgbClr val="000000"/>
                </a:solidFill>
                <a:latin typeface="Calibri" panose="020F0502020204030204" pitchFamily="34" charset="0"/>
                <a:ea typeface="Arial"/>
                <a:cs typeface="Calibri" panose="020F0502020204030204" pitchFamily="34" charset="0"/>
                <a:sym typeface="Arial"/>
              </a:rPr>
              <a:t> ] </a:t>
            </a:r>
            <a:br>
              <a:rPr lang="en-US" kern="0" dirty="0">
                <a:solidFill>
                  <a:srgbClr val="000000"/>
                </a:solidFill>
                <a:latin typeface="Calibri" panose="020F0502020204030204" pitchFamily="34" charset="0"/>
                <a:ea typeface="Arial"/>
                <a:cs typeface="Calibri" panose="020F0502020204030204" pitchFamily="34" charset="0"/>
                <a:sym typeface="Arial"/>
              </a:rPr>
            </a:br>
            <a:r>
              <a:rPr lang="en-US" kern="0" dirty="0">
                <a:solidFill>
                  <a:srgbClr val="000000"/>
                </a:solidFill>
                <a:latin typeface="Calibri" panose="020F0502020204030204" pitchFamily="34" charset="0"/>
                <a:ea typeface="Arial"/>
                <a:cs typeface="Calibri" panose="020F0502020204030204" pitchFamily="34" charset="0"/>
                <a:sym typeface="Arial"/>
              </a:rPr>
              <a:t>                                                                                             2a  </a:t>
            </a:r>
            <a:br>
              <a:rPr lang="en-US" kern="0" dirty="0">
                <a:solidFill>
                  <a:srgbClr val="000000"/>
                </a:solidFill>
                <a:latin typeface="Calibri" panose="020F0502020204030204" pitchFamily="34" charset="0"/>
                <a:ea typeface="Arial"/>
                <a:cs typeface="Calibri" panose="020F0502020204030204" pitchFamily="34" charset="0"/>
                <a:sym typeface="Arial"/>
              </a:rPr>
            </a:br>
            <a:r>
              <a:rPr lang="en-US" sz="1600" kern="0" dirty="0">
                <a:solidFill>
                  <a:srgbClr val="000000"/>
                </a:solidFill>
                <a:latin typeface="Calibri" panose="020F0502020204030204" pitchFamily="34" charset="0"/>
                <a:ea typeface="Arial"/>
                <a:cs typeface="Calibri" panose="020F0502020204030204" pitchFamily="34" charset="0"/>
                <a:sym typeface="Arial"/>
              </a:rPr>
              <a:t>                                   </a:t>
            </a:r>
            <a:r>
              <a:rPr lang="en-US" kern="0" dirty="0" err="1">
                <a:solidFill>
                  <a:srgbClr val="000000"/>
                </a:solidFill>
                <a:latin typeface="Calibri" panose="020F0502020204030204" pitchFamily="34" charset="0"/>
                <a:ea typeface="Arial"/>
                <a:cs typeface="Calibri" panose="020F0502020204030204" pitchFamily="34" charset="0"/>
                <a:sym typeface="Arial"/>
              </a:rPr>
              <a:t>si</a:t>
            </a:r>
            <a:r>
              <a:rPr lang="en-US" kern="0" dirty="0">
                <a:solidFill>
                  <a:srgbClr val="000000"/>
                </a:solidFill>
                <a:latin typeface="Calibri" panose="020F0502020204030204" pitchFamily="34" charset="0"/>
                <a:ea typeface="Arial"/>
                <a:cs typeface="Calibri" panose="020F0502020204030204" pitchFamily="34" charset="0"/>
                <a:sym typeface="Arial"/>
              </a:rPr>
              <a:t>   </a:t>
            </a:r>
            <a:r>
              <a:rPr lang="en-US" i="1" kern="0" dirty="0">
                <a:solidFill>
                  <a:srgbClr val="000000"/>
                </a:solidFill>
                <a:latin typeface="Calibri" panose="020F0502020204030204" pitchFamily="34" charset="0"/>
                <a:ea typeface="Arial"/>
                <a:cs typeface="Calibri" panose="020F0502020204030204" pitchFamily="34" charset="0"/>
                <a:sym typeface="Arial"/>
              </a:rPr>
              <a:t>f</a:t>
            </a:r>
            <a:r>
              <a:rPr lang="en-US" kern="0" dirty="0">
                <a:solidFill>
                  <a:srgbClr val="000000"/>
                </a:solidFill>
                <a:latin typeface="Calibri" panose="020F0502020204030204" pitchFamily="34" charset="0"/>
                <a:ea typeface="Arial"/>
                <a:cs typeface="Calibri" panose="020F0502020204030204" pitchFamily="34" charset="0"/>
                <a:sym typeface="Arial"/>
              </a:rPr>
              <a:t> </a:t>
            </a:r>
            <a:r>
              <a:rPr lang="en-US" kern="0" dirty="0" err="1">
                <a:solidFill>
                  <a:srgbClr val="000000"/>
                </a:solidFill>
                <a:latin typeface="Calibri" panose="020F0502020204030204" pitchFamily="34" charset="0"/>
                <a:ea typeface="Arial"/>
                <a:cs typeface="Calibri" panose="020F0502020204030204" pitchFamily="34" charset="0"/>
                <a:sym typeface="Arial"/>
              </a:rPr>
              <a:t>este</a:t>
            </a:r>
            <a:r>
              <a:rPr lang="en-US" kern="0" dirty="0">
                <a:solidFill>
                  <a:srgbClr val="000000"/>
                </a:solidFill>
                <a:latin typeface="Calibri" panose="020F0502020204030204" pitchFamily="34" charset="0"/>
                <a:ea typeface="Arial"/>
                <a:cs typeface="Calibri" panose="020F0502020204030204" pitchFamily="34" charset="0"/>
                <a:sym typeface="Arial"/>
              </a:rPr>
              <a:t> strict </a:t>
            </a:r>
            <a:r>
              <a:rPr lang="en-US" kern="0" dirty="0" err="1">
                <a:solidFill>
                  <a:srgbClr val="000000"/>
                </a:solidFill>
                <a:latin typeface="Calibri" panose="020F0502020204030204" pitchFamily="34" charset="0"/>
                <a:ea typeface="Arial"/>
                <a:cs typeface="Calibri" panose="020F0502020204030204" pitchFamily="34" charset="0"/>
                <a:sym typeface="Arial"/>
              </a:rPr>
              <a:t>descrescatoare</a:t>
            </a:r>
            <a:r>
              <a:rPr lang="en-US" kern="0" dirty="0">
                <a:solidFill>
                  <a:srgbClr val="000000"/>
                </a:solidFill>
                <a:latin typeface="Calibri" panose="020F0502020204030204" pitchFamily="34" charset="0"/>
                <a:ea typeface="Arial"/>
                <a:cs typeface="Calibri" panose="020F0502020204030204" pitchFamily="34" charset="0"/>
                <a:sym typeface="Arial"/>
              </a:rPr>
              <a:t> pe [</a:t>
            </a:r>
            <a:r>
              <a:rPr lang="en-US" u="sng" kern="0" dirty="0">
                <a:solidFill>
                  <a:srgbClr val="000000"/>
                </a:solidFill>
                <a:latin typeface="Calibri" panose="020F0502020204030204" pitchFamily="34" charset="0"/>
                <a:ea typeface="Arial"/>
                <a:cs typeface="Calibri" panose="020F0502020204030204" pitchFamily="34" charset="0"/>
                <a:sym typeface="Arial"/>
              </a:rPr>
              <a:t>-b  </a:t>
            </a:r>
            <a:r>
              <a:rPr lang="en-US" kern="0" dirty="0">
                <a:solidFill>
                  <a:srgbClr val="000000"/>
                </a:solidFill>
                <a:latin typeface="Calibri" panose="020F0502020204030204" pitchFamily="34" charset="0"/>
                <a:ea typeface="Arial"/>
                <a:cs typeface="Calibri" panose="020F0502020204030204" pitchFamily="34" charset="0"/>
                <a:sym typeface="Arial"/>
              </a:rPr>
              <a:t>, ∞).</a:t>
            </a:r>
            <a:br>
              <a:rPr lang="en-US" kern="0" dirty="0">
                <a:solidFill>
                  <a:srgbClr val="000000"/>
                </a:solidFill>
                <a:latin typeface="Calibri" panose="020F0502020204030204" pitchFamily="34" charset="0"/>
                <a:ea typeface="Arial"/>
                <a:cs typeface="Calibri" panose="020F0502020204030204" pitchFamily="34" charset="0"/>
                <a:sym typeface="Arial"/>
              </a:rPr>
            </a:br>
            <a:r>
              <a:rPr lang="en-US" kern="0" dirty="0">
                <a:solidFill>
                  <a:srgbClr val="000000"/>
                </a:solidFill>
                <a:latin typeface="Calibri" panose="020F0502020204030204" pitchFamily="34" charset="0"/>
                <a:ea typeface="Arial"/>
                <a:cs typeface="Calibri" panose="020F0502020204030204" pitchFamily="34" charset="0"/>
                <a:sym typeface="Arial"/>
              </a:rPr>
              <a:t>                                                                                          2a </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157" name="Google Shape;157;p6"/>
          <p:cNvSpPr/>
          <p:nvPr/>
        </p:nvSpPr>
        <p:spPr>
          <a:xfrm>
            <a:off x="3352801" y="1524001"/>
            <a:ext cx="3852863" cy="396875"/>
          </a:xfrm>
          <a:prstGeom prst="rect">
            <a:avLst/>
          </a:prstGeom>
          <a:noFill/>
          <a:ln>
            <a:noFill/>
          </a:ln>
        </p:spPr>
        <p:txBody>
          <a:bodyPr spcFirstLastPara="1" wrap="square" lIns="91425" tIns="45700" rIns="91425" bIns="45700" anchor="t" anchorCtr="0">
            <a:noAutofit/>
          </a:bodyPr>
          <a:lstStyle/>
          <a:p>
            <a:pPr>
              <a:buClr>
                <a:srgbClr val="000000"/>
              </a:buClr>
              <a:buSzPts val="2000"/>
            </a:pPr>
            <a:r>
              <a:rPr lang="en-US" sz="2000" kern="0">
                <a:solidFill>
                  <a:srgbClr val="CC3300"/>
                </a:solidFill>
                <a:latin typeface="Calibri" panose="020F0502020204030204" pitchFamily="34" charset="0"/>
                <a:ea typeface="Times New Roman"/>
                <a:cs typeface="Calibri" panose="020F0502020204030204" pitchFamily="34" charset="0"/>
                <a:sym typeface="Times New Roman"/>
              </a:rPr>
              <a:t>Tabelul de variatie a functiei este:</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cxnSp>
        <p:nvCxnSpPr>
          <p:cNvPr id="158" name="Google Shape;158;p6"/>
          <p:cNvCxnSpPr/>
          <p:nvPr/>
        </p:nvCxnSpPr>
        <p:spPr>
          <a:xfrm>
            <a:off x="3505200" y="2590800"/>
            <a:ext cx="6858000" cy="0"/>
          </a:xfrm>
          <a:prstGeom prst="straightConnector1">
            <a:avLst/>
          </a:prstGeom>
          <a:noFill/>
          <a:ln w="28575" cap="flat" cmpd="sng">
            <a:solidFill>
              <a:srgbClr val="CC3300"/>
            </a:solidFill>
            <a:prstDash val="solid"/>
            <a:round/>
            <a:headEnd type="none" w="sm" len="sm"/>
            <a:tailEnd type="none" w="sm" len="sm"/>
          </a:ln>
        </p:spPr>
      </p:cxnSp>
      <p:cxnSp>
        <p:nvCxnSpPr>
          <p:cNvPr id="159" name="Google Shape;159;p6"/>
          <p:cNvCxnSpPr/>
          <p:nvPr/>
        </p:nvCxnSpPr>
        <p:spPr>
          <a:xfrm>
            <a:off x="4572000" y="2057400"/>
            <a:ext cx="0" cy="1219200"/>
          </a:xfrm>
          <a:prstGeom prst="straightConnector1">
            <a:avLst/>
          </a:prstGeom>
          <a:noFill/>
          <a:ln w="28575" cap="flat" cmpd="sng">
            <a:solidFill>
              <a:srgbClr val="CC3300"/>
            </a:solidFill>
            <a:prstDash val="solid"/>
            <a:round/>
            <a:headEnd type="none" w="sm" len="sm"/>
            <a:tailEnd type="none" w="sm" len="sm"/>
          </a:ln>
        </p:spPr>
      </p:cxnSp>
      <p:sp>
        <p:nvSpPr>
          <p:cNvPr id="160" name="Google Shape;160;p6"/>
          <p:cNvSpPr/>
          <p:nvPr/>
        </p:nvSpPr>
        <p:spPr>
          <a:xfrm>
            <a:off x="3886201" y="2057400"/>
            <a:ext cx="379413"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kern="0">
                <a:solidFill>
                  <a:srgbClr val="000000"/>
                </a:solidFill>
                <a:latin typeface="Calibri" panose="020F0502020204030204" pitchFamily="34" charset="0"/>
                <a:ea typeface="Comic Sans MS"/>
                <a:cs typeface="Calibri" panose="020F0502020204030204" pitchFamily="34" charset="0"/>
                <a:sym typeface="Comic Sans MS"/>
              </a:rPr>
              <a:t>x</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161" name="Google Shape;161;p6"/>
          <p:cNvSpPr/>
          <p:nvPr/>
        </p:nvSpPr>
        <p:spPr>
          <a:xfrm>
            <a:off x="3657600" y="2743200"/>
            <a:ext cx="814388"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kern="0">
                <a:solidFill>
                  <a:srgbClr val="000000"/>
                </a:solidFill>
                <a:latin typeface="Calibri" panose="020F0502020204030204" pitchFamily="34" charset="0"/>
                <a:ea typeface="Comic Sans MS"/>
                <a:cs typeface="Calibri" panose="020F0502020204030204" pitchFamily="34" charset="0"/>
                <a:sym typeface="Comic Sans MS"/>
              </a:rPr>
              <a:t>ƒ(x)</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162" name="Google Shape;162;p6"/>
          <p:cNvSpPr/>
          <p:nvPr/>
        </p:nvSpPr>
        <p:spPr>
          <a:xfrm>
            <a:off x="4572001" y="2057400"/>
            <a:ext cx="620713"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kern="0">
                <a:solidFill>
                  <a:srgbClr val="000000"/>
                </a:solidFill>
                <a:latin typeface="Calibri" panose="020F0502020204030204" pitchFamily="34" charset="0"/>
                <a:ea typeface="Comic Sans MS"/>
                <a:cs typeface="Calibri" panose="020F0502020204030204" pitchFamily="34" charset="0"/>
                <a:sym typeface="Comic Sans MS"/>
              </a:rPr>
              <a:t>-∞</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163" name="Google Shape;163;p6"/>
          <p:cNvSpPr/>
          <p:nvPr/>
        </p:nvSpPr>
        <p:spPr>
          <a:xfrm>
            <a:off x="9601201" y="2057400"/>
            <a:ext cx="620713"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kern="0">
                <a:solidFill>
                  <a:srgbClr val="000000"/>
                </a:solidFill>
                <a:latin typeface="Calibri" panose="020F0502020204030204" pitchFamily="34" charset="0"/>
                <a:ea typeface="Comic Sans MS"/>
                <a:cs typeface="Calibri" panose="020F0502020204030204" pitchFamily="34" charset="0"/>
                <a:sym typeface="Comic Sans MS"/>
              </a:rPr>
              <a:t>+∞</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164" name="Google Shape;164;p6"/>
          <p:cNvSpPr/>
          <p:nvPr/>
        </p:nvSpPr>
        <p:spPr>
          <a:xfrm>
            <a:off x="4572001" y="2819400"/>
            <a:ext cx="620713"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kern="0">
                <a:solidFill>
                  <a:srgbClr val="000000"/>
                </a:solidFill>
                <a:latin typeface="Calibri" panose="020F0502020204030204" pitchFamily="34" charset="0"/>
                <a:ea typeface="Comic Sans MS"/>
                <a:cs typeface="Calibri" panose="020F0502020204030204" pitchFamily="34" charset="0"/>
                <a:sym typeface="Comic Sans MS"/>
              </a:rPr>
              <a:t>+∞</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165" name="Google Shape;165;p6"/>
          <p:cNvSpPr/>
          <p:nvPr/>
        </p:nvSpPr>
        <p:spPr>
          <a:xfrm>
            <a:off x="9601201" y="2819400"/>
            <a:ext cx="620713"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kern="0">
                <a:solidFill>
                  <a:srgbClr val="000000"/>
                </a:solidFill>
                <a:latin typeface="Calibri" panose="020F0502020204030204" pitchFamily="34" charset="0"/>
                <a:ea typeface="Comic Sans MS"/>
                <a:cs typeface="Calibri" panose="020F0502020204030204" pitchFamily="34" charset="0"/>
                <a:sym typeface="Comic Sans MS"/>
              </a:rPr>
              <a:t>-∞</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166" name="Google Shape;166;p6"/>
          <p:cNvSpPr/>
          <p:nvPr/>
        </p:nvSpPr>
        <p:spPr>
          <a:xfrm>
            <a:off x="6934201" y="1981201"/>
            <a:ext cx="595035" cy="646331"/>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u="sng" kern="0">
                <a:solidFill>
                  <a:srgbClr val="000000"/>
                </a:solidFill>
                <a:latin typeface="Calibri" panose="020F0502020204030204" pitchFamily="34" charset="0"/>
                <a:ea typeface="Arial"/>
                <a:cs typeface="Calibri" panose="020F0502020204030204" pitchFamily="34" charset="0"/>
                <a:sym typeface="Arial"/>
              </a:rPr>
              <a:t>-b  </a:t>
            </a:r>
            <a:r>
              <a:rPr lang="en-US" kern="0">
                <a:solidFill>
                  <a:srgbClr val="000000"/>
                </a:solidFill>
                <a:latin typeface="Calibri" panose="020F0502020204030204" pitchFamily="34" charset="0"/>
                <a:ea typeface="Arial"/>
                <a:cs typeface="Calibri" panose="020F0502020204030204" pitchFamily="34" charset="0"/>
                <a:sym typeface="Arial"/>
              </a:rPr>
              <a:t> </a:t>
            </a:r>
            <a:br>
              <a:rPr lang="en-US" kern="0">
                <a:solidFill>
                  <a:srgbClr val="000000"/>
                </a:solidFill>
                <a:latin typeface="Calibri" panose="020F0502020204030204" pitchFamily="34" charset="0"/>
                <a:ea typeface="Arial"/>
                <a:cs typeface="Calibri" panose="020F0502020204030204" pitchFamily="34" charset="0"/>
                <a:sym typeface="Arial"/>
              </a:rPr>
            </a:br>
            <a:r>
              <a:rPr lang="en-US" kern="0">
                <a:solidFill>
                  <a:srgbClr val="000000"/>
                </a:solidFill>
                <a:latin typeface="Calibri" panose="020F0502020204030204" pitchFamily="34" charset="0"/>
                <a:ea typeface="Arial"/>
                <a:cs typeface="Calibri" panose="020F0502020204030204" pitchFamily="34" charset="0"/>
                <a:sym typeface="Arial"/>
              </a:rPr>
              <a:t>2a</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grpSp>
        <p:nvGrpSpPr>
          <p:cNvPr id="167" name="Google Shape;167;p6"/>
          <p:cNvGrpSpPr/>
          <p:nvPr/>
        </p:nvGrpSpPr>
        <p:grpSpPr>
          <a:xfrm>
            <a:off x="6934200" y="2819400"/>
            <a:ext cx="755650" cy="641350"/>
            <a:chOff x="3312" y="3504"/>
            <a:chExt cx="476" cy="404"/>
          </a:xfrm>
        </p:grpSpPr>
        <p:sp>
          <p:nvSpPr>
            <p:cNvPr id="168" name="Google Shape;168;p6"/>
            <p:cNvSpPr/>
            <p:nvPr/>
          </p:nvSpPr>
          <p:spPr>
            <a:xfrm>
              <a:off x="3312" y="3504"/>
              <a:ext cx="476" cy="404"/>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kern="0">
                  <a:solidFill>
                    <a:srgbClr val="000000"/>
                  </a:solidFill>
                  <a:latin typeface="Calibri" panose="020F0502020204030204" pitchFamily="34" charset="0"/>
                  <a:ea typeface="Arial"/>
                  <a:cs typeface="Calibri" panose="020F0502020204030204" pitchFamily="34" charset="0"/>
                  <a:sym typeface="Arial"/>
                </a:rPr>
                <a:t>-Δ</a:t>
              </a:r>
              <a:br>
                <a:rPr lang="en-US" kern="0">
                  <a:solidFill>
                    <a:srgbClr val="000000"/>
                  </a:solidFill>
                  <a:latin typeface="Calibri" panose="020F0502020204030204" pitchFamily="34" charset="0"/>
                  <a:ea typeface="Arial"/>
                  <a:cs typeface="Calibri" panose="020F0502020204030204" pitchFamily="34" charset="0"/>
                  <a:sym typeface="Arial"/>
                </a:rPr>
              </a:br>
              <a:r>
                <a:rPr lang="en-US" kern="0">
                  <a:solidFill>
                    <a:srgbClr val="000000"/>
                  </a:solidFill>
                  <a:latin typeface="Calibri" panose="020F0502020204030204" pitchFamily="34" charset="0"/>
                  <a:ea typeface="Arial"/>
                  <a:cs typeface="Calibri" panose="020F0502020204030204" pitchFamily="34" charset="0"/>
                  <a:sym typeface="Arial"/>
                </a:rPr>
                <a:t> 4a</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cxnSp>
          <p:nvCxnSpPr>
            <p:cNvPr id="169" name="Google Shape;169;p6"/>
            <p:cNvCxnSpPr/>
            <p:nvPr/>
          </p:nvCxnSpPr>
          <p:spPr>
            <a:xfrm>
              <a:off x="3360" y="3696"/>
              <a:ext cx="288" cy="0"/>
            </a:xfrm>
            <a:prstGeom prst="straightConnector1">
              <a:avLst/>
            </a:prstGeom>
            <a:noFill/>
            <a:ln w="9525" cap="flat" cmpd="sng">
              <a:solidFill>
                <a:schemeClr val="dk1"/>
              </a:solidFill>
              <a:prstDash val="solid"/>
              <a:round/>
              <a:headEnd type="none" w="sm" len="sm"/>
              <a:tailEnd type="none" w="sm" len="sm"/>
            </a:ln>
          </p:spPr>
        </p:cxnSp>
      </p:grpSp>
      <p:cxnSp>
        <p:nvCxnSpPr>
          <p:cNvPr id="170" name="Google Shape;170;p6"/>
          <p:cNvCxnSpPr/>
          <p:nvPr/>
        </p:nvCxnSpPr>
        <p:spPr>
          <a:xfrm rot="10800000" flipH="1">
            <a:off x="5334000" y="2895600"/>
            <a:ext cx="1371600" cy="381000"/>
          </a:xfrm>
          <a:prstGeom prst="straightConnector1">
            <a:avLst/>
          </a:prstGeom>
          <a:noFill/>
          <a:ln w="38100" cap="flat" cmpd="sng">
            <a:solidFill>
              <a:schemeClr val="dk1"/>
            </a:solidFill>
            <a:prstDash val="solid"/>
            <a:round/>
            <a:headEnd type="none" w="sm" len="sm"/>
            <a:tailEnd type="triangle" w="lg" len="lg"/>
          </a:ln>
        </p:spPr>
      </p:cxnSp>
      <p:cxnSp>
        <p:nvCxnSpPr>
          <p:cNvPr id="171" name="Google Shape;171;p6"/>
          <p:cNvCxnSpPr/>
          <p:nvPr/>
        </p:nvCxnSpPr>
        <p:spPr>
          <a:xfrm>
            <a:off x="7696200" y="2895600"/>
            <a:ext cx="1524000" cy="381000"/>
          </a:xfrm>
          <a:prstGeom prst="straightConnector1">
            <a:avLst/>
          </a:prstGeom>
          <a:noFill/>
          <a:ln w="38100" cap="flat" cmpd="sng">
            <a:solidFill>
              <a:schemeClr val="dk1"/>
            </a:solidFill>
            <a:prstDash val="solid"/>
            <a:round/>
            <a:headEnd type="none" w="sm" len="sm"/>
            <a:tailEnd type="triangle" w="lg" len="lg"/>
          </a:ln>
        </p:spPr>
      </p:cxnSp>
      <p:sp>
        <p:nvSpPr>
          <p:cNvPr id="172" name="Google Shape;172;p6"/>
          <p:cNvSpPr/>
          <p:nvPr/>
        </p:nvSpPr>
        <p:spPr>
          <a:xfrm>
            <a:off x="3352800" y="3276601"/>
            <a:ext cx="7086600" cy="1190625"/>
          </a:xfrm>
          <a:prstGeom prst="rect">
            <a:avLst/>
          </a:prstGeom>
          <a:noFill/>
          <a:ln>
            <a:noFill/>
          </a:ln>
        </p:spPr>
        <p:txBody>
          <a:bodyPr spcFirstLastPara="1" wrap="square" lIns="91425" tIns="45700" rIns="91425" bIns="45700" anchor="ctr" anchorCtr="0">
            <a:noAutofit/>
          </a:bodyPr>
          <a:lstStyle/>
          <a:p>
            <a:pPr>
              <a:buClr>
                <a:srgbClr val="000000"/>
              </a:buClr>
              <a:buSzPts val="1800"/>
            </a:pPr>
            <a:br>
              <a:rPr lang="en-US" u="sng" kern="0" dirty="0">
                <a:solidFill>
                  <a:srgbClr val="000000"/>
                </a:solidFill>
                <a:latin typeface="Calibri" panose="020F0502020204030204" pitchFamily="34" charset="0"/>
                <a:ea typeface="Arial"/>
                <a:cs typeface="Calibri" panose="020F0502020204030204" pitchFamily="34" charset="0"/>
                <a:sym typeface="Arial"/>
              </a:rPr>
            </a:br>
            <a:r>
              <a:rPr lang="en-US" kern="0" dirty="0">
                <a:solidFill>
                  <a:srgbClr val="000000"/>
                </a:solidFill>
                <a:latin typeface="Calibri" panose="020F0502020204030204" pitchFamily="34" charset="0"/>
                <a:ea typeface="Arial"/>
                <a:cs typeface="Calibri" panose="020F0502020204030204" pitchFamily="34" charset="0"/>
                <a:sym typeface="Arial"/>
              </a:rPr>
              <a:t> </a:t>
            </a:r>
            <a:r>
              <a:rPr lang="en-US" kern="0" dirty="0" err="1">
                <a:solidFill>
                  <a:srgbClr val="CC3300"/>
                </a:solidFill>
                <a:latin typeface="Calibri" panose="020F0502020204030204" pitchFamily="34" charset="0"/>
                <a:ea typeface="Arial"/>
                <a:cs typeface="Calibri" panose="020F0502020204030204" pitchFamily="34" charset="0"/>
                <a:sym typeface="Arial"/>
              </a:rPr>
              <a:t>xmax</a:t>
            </a:r>
            <a:r>
              <a:rPr lang="en-US" kern="0" dirty="0">
                <a:solidFill>
                  <a:srgbClr val="CC3300"/>
                </a:solidFill>
                <a:latin typeface="Calibri" panose="020F0502020204030204" pitchFamily="34" charset="0"/>
                <a:ea typeface="Arial"/>
                <a:cs typeface="Calibri" panose="020F0502020204030204" pitchFamily="34" charset="0"/>
                <a:sym typeface="Arial"/>
              </a:rPr>
              <a:t>=  </a:t>
            </a:r>
            <a:r>
              <a:rPr lang="en-US" u="sng" kern="0" dirty="0">
                <a:solidFill>
                  <a:srgbClr val="CC3300"/>
                </a:solidFill>
                <a:latin typeface="Calibri" panose="020F0502020204030204" pitchFamily="34" charset="0"/>
                <a:ea typeface="Arial"/>
                <a:cs typeface="Calibri" panose="020F0502020204030204" pitchFamily="34" charset="0"/>
                <a:sym typeface="Arial"/>
              </a:rPr>
              <a:t>-b  </a:t>
            </a:r>
            <a:r>
              <a:rPr lang="en-US" kern="0" dirty="0">
                <a:solidFill>
                  <a:srgbClr val="CC3300"/>
                </a:solidFill>
                <a:latin typeface="Calibri" panose="020F0502020204030204" pitchFamily="34" charset="0"/>
                <a:ea typeface="Arial"/>
                <a:cs typeface="Calibri" panose="020F0502020204030204" pitchFamily="34" charset="0"/>
                <a:sym typeface="Arial"/>
              </a:rPr>
              <a:t>  </a:t>
            </a:r>
            <a:r>
              <a:rPr lang="en-US" kern="0" dirty="0" err="1">
                <a:solidFill>
                  <a:srgbClr val="CC3300"/>
                </a:solidFill>
                <a:latin typeface="Calibri" panose="020F0502020204030204" pitchFamily="34" charset="0"/>
                <a:ea typeface="Arial"/>
                <a:cs typeface="Calibri" panose="020F0502020204030204" pitchFamily="34" charset="0"/>
                <a:sym typeface="Arial"/>
              </a:rPr>
              <a:t>este</a:t>
            </a:r>
            <a:r>
              <a:rPr lang="en-US" kern="0" dirty="0">
                <a:solidFill>
                  <a:srgbClr val="CC3300"/>
                </a:solidFill>
                <a:latin typeface="Calibri" panose="020F0502020204030204" pitchFamily="34" charset="0"/>
                <a:ea typeface="Arial"/>
                <a:cs typeface="Calibri" panose="020F0502020204030204" pitchFamily="34" charset="0"/>
                <a:sym typeface="Arial"/>
              </a:rPr>
              <a:t> </a:t>
            </a:r>
            <a:r>
              <a:rPr lang="en-US" kern="0" dirty="0" err="1">
                <a:solidFill>
                  <a:srgbClr val="CC3300"/>
                </a:solidFill>
                <a:latin typeface="Calibri" panose="020F0502020204030204" pitchFamily="34" charset="0"/>
                <a:ea typeface="Arial"/>
                <a:cs typeface="Calibri" panose="020F0502020204030204" pitchFamily="34" charset="0"/>
                <a:sym typeface="Arial"/>
              </a:rPr>
              <a:t>punct</a:t>
            </a:r>
            <a:r>
              <a:rPr lang="en-US" kern="0" dirty="0">
                <a:solidFill>
                  <a:srgbClr val="CC3300"/>
                </a:solidFill>
                <a:latin typeface="Calibri" panose="020F0502020204030204" pitchFamily="34" charset="0"/>
                <a:ea typeface="Arial"/>
                <a:cs typeface="Calibri" panose="020F0502020204030204" pitchFamily="34" charset="0"/>
                <a:sym typeface="Arial"/>
              </a:rPr>
              <a:t> de maxim;                 </a:t>
            </a:r>
            <a:r>
              <a:rPr lang="en-US" i="1" kern="0" dirty="0">
                <a:solidFill>
                  <a:srgbClr val="CC3300"/>
                </a:solidFill>
                <a:latin typeface="Calibri" panose="020F0502020204030204" pitchFamily="34" charset="0"/>
                <a:ea typeface="Arial"/>
                <a:cs typeface="Calibri" panose="020F0502020204030204" pitchFamily="34" charset="0"/>
                <a:sym typeface="Arial"/>
              </a:rPr>
              <a:t>f</a:t>
            </a:r>
            <a:r>
              <a:rPr lang="en-US" kern="0" dirty="0">
                <a:solidFill>
                  <a:srgbClr val="CC3300"/>
                </a:solidFill>
                <a:latin typeface="Calibri" panose="020F0502020204030204" pitchFamily="34" charset="0"/>
                <a:ea typeface="Arial"/>
                <a:cs typeface="Calibri" panose="020F0502020204030204" pitchFamily="34" charset="0"/>
                <a:sym typeface="Arial"/>
              </a:rPr>
              <a:t>max = </a:t>
            </a:r>
            <a:r>
              <a:rPr lang="en-US" i="1" kern="0" dirty="0">
                <a:solidFill>
                  <a:srgbClr val="CC3300"/>
                </a:solidFill>
                <a:latin typeface="Calibri" panose="020F0502020204030204" pitchFamily="34" charset="0"/>
                <a:ea typeface="Arial"/>
                <a:cs typeface="Calibri" panose="020F0502020204030204" pitchFamily="34" charset="0"/>
                <a:sym typeface="Arial"/>
              </a:rPr>
              <a:t>f</a:t>
            </a:r>
            <a:r>
              <a:rPr lang="en-US" kern="0" dirty="0">
                <a:solidFill>
                  <a:srgbClr val="CC3300"/>
                </a:solidFill>
                <a:latin typeface="Calibri" panose="020F0502020204030204" pitchFamily="34" charset="0"/>
                <a:ea typeface="Arial"/>
                <a:cs typeface="Calibri" panose="020F0502020204030204" pitchFamily="34" charset="0"/>
                <a:sym typeface="Arial"/>
              </a:rPr>
              <a:t>(</a:t>
            </a:r>
            <a:r>
              <a:rPr lang="en-US" kern="0" dirty="0" err="1">
                <a:solidFill>
                  <a:srgbClr val="CC3300"/>
                </a:solidFill>
                <a:latin typeface="Calibri" panose="020F0502020204030204" pitchFamily="34" charset="0"/>
                <a:ea typeface="Arial"/>
                <a:cs typeface="Calibri" panose="020F0502020204030204" pitchFamily="34" charset="0"/>
                <a:sym typeface="Arial"/>
              </a:rPr>
              <a:t>xmax</a:t>
            </a:r>
            <a:r>
              <a:rPr lang="en-US" kern="0" dirty="0">
                <a:solidFill>
                  <a:srgbClr val="CC3300"/>
                </a:solidFill>
                <a:latin typeface="Calibri" panose="020F0502020204030204" pitchFamily="34" charset="0"/>
                <a:ea typeface="Arial"/>
                <a:cs typeface="Calibri" panose="020F0502020204030204" pitchFamily="34" charset="0"/>
                <a:sym typeface="Arial"/>
              </a:rPr>
              <a:t>)= </a:t>
            </a:r>
            <a:r>
              <a:rPr lang="en-US" u="sng" kern="0" dirty="0">
                <a:solidFill>
                  <a:srgbClr val="CC3300"/>
                </a:solidFill>
                <a:latin typeface="Calibri" panose="020F0502020204030204" pitchFamily="34" charset="0"/>
                <a:ea typeface="Arial"/>
                <a:cs typeface="Calibri" panose="020F0502020204030204" pitchFamily="34" charset="0"/>
                <a:sym typeface="Arial"/>
              </a:rPr>
              <a:t>-Δ </a:t>
            </a:r>
            <a:br>
              <a:rPr lang="en-US" kern="0" dirty="0">
                <a:solidFill>
                  <a:srgbClr val="CC3300"/>
                </a:solidFill>
                <a:latin typeface="Calibri" panose="020F0502020204030204" pitchFamily="34" charset="0"/>
                <a:ea typeface="Arial"/>
                <a:cs typeface="Calibri" panose="020F0502020204030204" pitchFamily="34" charset="0"/>
                <a:sym typeface="Arial"/>
              </a:rPr>
            </a:br>
            <a:r>
              <a:rPr lang="en-US" kern="0" dirty="0">
                <a:solidFill>
                  <a:srgbClr val="CC3300"/>
                </a:solidFill>
                <a:latin typeface="Calibri" panose="020F0502020204030204" pitchFamily="34" charset="0"/>
                <a:ea typeface="Arial"/>
                <a:cs typeface="Calibri" panose="020F0502020204030204" pitchFamily="34" charset="0"/>
                <a:sym typeface="Arial"/>
              </a:rPr>
              <a:t>               2a                                                                                     4a</a:t>
            </a:r>
            <a:br>
              <a:rPr lang="en-US" kern="0" dirty="0">
                <a:solidFill>
                  <a:srgbClr val="CC3300"/>
                </a:solidFill>
                <a:latin typeface="Calibri" panose="020F0502020204030204" pitchFamily="34" charset="0"/>
                <a:ea typeface="Arial"/>
                <a:cs typeface="Calibri" panose="020F0502020204030204" pitchFamily="34" charset="0"/>
                <a:sym typeface="Arial"/>
              </a:rPr>
            </a:br>
            <a:r>
              <a:rPr lang="en-US" kern="0" dirty="0">
                <a:solidFill>
                  <a:srgbClr val="000000"/>
                </a:solidFill>
                <a:latin typeface="Calibri" panose="020F0502020204030204" pitchFamily="34" charset="0"/>
                <a:ea typeface="Arial"/>
                <a:cs typeface="Calibri" panose="020F0502020204030204" pitchFamily="34" charset="0"/>
                <a:sym typeface="Arial"/>
              </a:rPr>
              <a:t>                            </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173" name="Google Shape;173;p6"/>
          <p:cNvSpPr/>
          <p:nvPr/>
        </p:nvSpPr>
        <p:spPr>
          <a:xfrm>
            <a:off x="3352801" y="4191001"/>
            <a:ext cx="1884363" cy="396875"/>
          </a:xfrm>
          <a:prstGeom prst="rect">
            <a:avLst/>
          </a:prstGeom>
          <a:noFill/>
          <a:ln>
            <a:noFill/>
          </a:ln>
        </p:spPr>
        <p:txBody>
          <a:bodyPr spcFirstLastPara="1" wrap="square" lIns="91425" tIns="45700" rIns="91425" bIns="45700" anchor="ctr" anchorCtr="0">
            <a:noAutofit/>
          </a:bodyPr>
          <a:lstStyle/>
          <a:p>
            <a:pPr>
              <a:buClr>
                <a:srgbClr val="000000"/>
              </a:buClr>
              <a:buSzPts val="2000"/>
            </a:pPr>
            <a:r>
              <a:rPr lang="en-US" sz="2000" i="1" kern="0" dirty="0" err="1">
                <a:solidFill>
                  <a:srgbClr val="000000"/>
                </a:solidFill>
                <a:latin typeface="Calibri" panose="020F0502020204030204" pitchFamily="34" charset="0"/>
                <a:ea typeface="Bodoni"/>
                <a:cs typeface="Calibri" panose="020F0502020204030204" pitchFamily="34" charset="0"/>
                <a:sym typeface="Bodoni"/>
              </a:rPr>
              <a:t>Observatie</a:t>
            </a:r>
            <a:r>
              <a:rPr lang="en-US" sz="2000" i="1" kern="0" dirty="0">
                <a:solidFill>
                  <a:srgbClr val="000000"/>
                </a:solidFill>
                <a:latin typeface="Calibri" panose="020F0502020204030204" pitchFamily="34" charset="0"/>
                <a:ea typeface="Bodoni"/>
                <a:cs typeface="Calibri" panose="020F0502020204030204" pitchFamily="34" charset="0"/>
                <a:sym typeface="Bodoni"/>
              </a:rPr>
              <a:t>: </a:t>
            </a:r>
            <a:r>
              <a:rPr lang="en-US" kern="0" dirty="0">
                <a:solidFill>
                  <a:srgbClr val="000000"/>
                </a:solidFill>
                <a:latin typeface="Calibri" panose="020F0502020204030204" pitchFamily="34" charset="0"/>
                <a:ea typeface="Bodoni"/>
                <a:cs typeface="Calibri" panose="020F0502020204030204" pitchFamily="34" charset="0"/>
                <a:sym typeface="Bodoni"/>
              </a:rPr>
              <a:t> </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174" name="Google Shape;174;p6"/>
          <p:cNvSpPr/>
          <p:nvPr/>
        </p:nvSpPr>
        <p:spPr>
          <a:xfrm>
            <a:off x="3276600" y="4572000"/>
            <a:ext cx="7620000" cy="915988"/>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kern="0" dirty="0" err="1">
                <a:solidFill>
                  <a:srgbClr val="0000FF"/>
                </a:solidFill>
                <a:latin typeface="Calibri" panose="020F0502020204030204" pitchFamily="34" charset="0"/>
                <a:ea typeface="Book Antiqua"/>
                <a:cs typeface="Calibri" panose="020F0502020204030204" pitchFamily="34" charset="0"/>
                <a:sym typeface="Book Antiqua"/>
              </a:rPr>
              <a:t>Intervalele</a:t>
            </a:r>
            <a:r>
              <a:rPr lang="en-US" kern="0" dirty="0">
                <a:solidFill>
                  <a:srgbClr val="0000FF"/>
                </a:solidFill>
                <a:latin typeface="Calibri" panose="020F0502020204030204" pitchFamily="34" charset="0"/>
                <a:ea typeface="Book Antiqua"/>
                <a:cs typeface="Calibri" panose="020F0502020204030204" pitchFamily="34" charset="0"/>
                <a:sym typeface="Book Antiqua"/>
              </a:rPr>
              <a:t> (-∞, </a:t>
            </a:r>
            <a:r>
              <a:rPr lang="en-US" u="sng" kern="0" dirty="0">
                <a:solidFill>
                  <a:srgbClr val="0000FF"/>
                </a:solidFill>
                <a:latin typeface="Calibri" panose="020F0502020204030204" pitchFamily="34" charset="0"/>
                <a:ea typeface="Book Antiqua"/>
                <a:cs typeface="Calibri" panose="020F0502020204030204" pitchFamily="34" charset="0"/>
                <a:sym typeface="Book Antiqua"/>
              </a:rPr>
              <a:t>-b  </a:t>
            </a:r>
            <a:r>
              <a:rPr lang="en-US" kern="0" dirty="0">
                <a:solidFill>
                  <a:srgbClr val="0000FF"/>
                </a:solidFill>
                <a:latin typeface="Calibri" panose="020F0502020204030204" pitchFamily="34" charset="0"/>
                <a:ea typeface="Book Antiqua"/>
                <a:cs typeface="Calibri" panose="020F0502020204030204" pitchFamily="34" charset="0"/>
                <a:sym typeface="Book Antiqua"/>
              </a:rPr>
              <a:t> ] , [</a:t>
            </a:r>
            <a:r>
              <a:rPr lang="en-US" u="sng" kern="0" dirty="0">
                <a:solidFill>
                  <a:srgbClr val="0000FF"/>
                </a:solidFill>
                <a:latin typeface="Calibri" panose="020F0502020204030204" pitchFamily="34" charset="0"/>
                <a:ea typeface="Book Antiqua"/>
                <a:cs typeface="Calibri" panose="020F0502020204030204" pitchFamily="34" charset="0"/>
                <a:sym typeface="Book Antiqua"/>
              </a:rPr>
              <a:t>-b  </a:t>
            </a:r>
            <a:r>
              <a:rPr lang="en-US" kern="0" dirty="0">
                <a:solidFill>
                  <a:srgbClr val="0000FF"/>
                </a:solidFill>
                <a:latin typeface="Calibri" panose="020F0502020204030204" pitchFamily="34" charset="0"/>
                <a:ea typeface="Book Antiqua"/>
                <a:cs typeface="Calibri" panose="020F0502020204030204" pitchFamily="34" charset="0"/>
                <a:sym typeface="Book Antiqua"/>
              </a:rPr>
              <a:t>, ∞)</a:t>
            </a:r>
            <a:r>
              <a:rPr lang="en-US" kern="0" dirty="0">
                <a:solidFill>
                  <a:srgbClr val="000000"/>
                </a:solidFill>
                <a:latin typeface="Calibri" panose="020F0502020204030204" pitchFamily="34" charset="0"/>
                <a:ea typeface="Book Antiqua"/>
                <a:cs typeface="Calibri" panose="020F0502020204030204" pitchFamily="34" charset="0"/>
                <a:sym typeface="Book Antiqua"/>
              </a:rPr>
              <a:t> se </a:t>
            </a:r>
            <a:r>
              <a:rPr lang="en-US" kern="0" dirty="0" err="1">
                <a:solidFill>
                  <a:srgbClr val="000000"/>
                </a:solidFill>
                <a:latin typeface="Calibri" panose="020F0502020204030204" pitchFamily="34" charset="0"/>
                <a:ea typeface="Book Antiqua"/>
                <a:cs typeface="Calibri" panose="020F0502020204030204" pitchFamily="34" charset="0"/>
                <a:sym typeface="Book Antiqua"/>
              </a:rPr>
              <a:t>numesc</a:t>
            </a:r>
            <a:r>
              <a:rPr lang="en-US" kern="0" dirty="0">
                <a:solidFill>
                  <a:srgbClr val="000000"/>
                </a:solidFill>
                <a:latin typeface="Calibri" panose="020F0502020204030204" pitchFamily="34" charset="0"/>
                <a:ea typeface="Book Antiqua"/>
                <a:cs typeface="Calibri" panose="020F0502020204030204" pitchFamily="34" charset="0"/>
                <a:sym typeface="Book Antiqua"/>
              </a:rPr>
              <a:t> </a:t>
            </a:r>
            <a:r>
              <a:rPr lang="en-US" i="1" kern="0" dirty="0" err="1">
                <a:solidFill>
                  <a:srgbClr val="0000FF"/>
                </a:solidFill>
                <a:latin typeface="Calibri" panose="020F0502020204030204" pitchFamily="34" charset="0"/>
                <a:ea typeface="Book Antiqua"/>
                <a:cs typeface="Calibri" panose="020F0502020204030204" pitchFamily="34" charset="0"/>
                <a:sym typeface="Book Antiqua"/>
              </a:rPr>
              <a:t>intervale</a:t>
            </a:r>
            <a:r>
              <a:rPr lang="en-US" i="1" kern="0" dirty="0">
                <a:solidFill>
                  <a:srgbClr val="0000FF"/>
                </a:solidFill>
                <a:latin typeface="Calibri" panose="020F0502020204030204" pitchFamily="34" charset="0"/>
                <a:ea typeface="Book Antiqua"/>
                <a:cs typeface="Calibri" panose="020F0502020204030204" pitchFamily="34" charset="0"/>
                <a:sym typeface="Book Antiqua"/>
              </a:rPr>
              <a:t> de </a:t>
            </a:r>
            <a:r>
              <a:rPr lang="en-US" i="1" kern="0" dirty="0" err="1">
                <a:solidFill>
                  <a:srgbClr val="0000FF"/>
                </a:solidFill>
                <a:latin typeface="Calibri" panose="020F0502020204030204" pitchFamily="34" charset="0"/>
                <a:ea typeface="Book Antiqua"/>
                <a:cs typeface="Calibri" panose="020F0502020204030204" pitchFamily="34" charset="0"/>
                <a:sym typeface="Book Antiqua"/>
              </a:rPr>
              <a:t>monotonie</a:t>
            </a:r>
            <a:r>
              <a:rPr lang="en-US" kern="0" dirty="0">
                <a:solidFill>
                  <a:srgbClr val="000000"/>
                </a:solidFill>
                <a:latin typeface="Calibri" panose="020F0502020204030204" pitchFamily="34" charset="0"/>
                <a:ea typeface="Book Antiqua"/>
                <a:cs typeface="Calibri" panose="020F0502020204030204" pitchFamily="34" charset="0"/>
                <a:sym typeface="Book Antiqua"/>
              </a:rPr>
              <a:t> ale  </a:t>
            </a:r>
            <a:endParaRPr sz="1400" kern="0" dirty="0">
              <a:solidFill>
                <a:srgbClr val="000000"/>
              </a:solidFill>
              <a:latin typeface="Calibri" panose="020F0502020204030204" pitchFamily="34" charset="0"/>
              <a:ea typeface="Arial"/>
              <a:cs typeface="Calibri" panose="020F0502020204030204" pitchFamily="34" charset="0"/>
              <a:sym typeface="Arial"/>
            </a:endParaRPr>
          </a:p>
          <a:p>
            <a:pPr>
              <a:buClr>
                <a:srgbClr val="000000"/>
              </a:buClr>
              <a:buSzPts val="1800"/>
            </a:pPr>
            <a:r>
              <a:rPr lang="en-US" kern="0" dirty="0">
                <a:solidFill>
                  <a:srgbClr val="000000"/>
                </a:solidFill>
                <a:latin typeface="Calibri" panose="020F0502020204030204" pitchFamily="34" charset="0"/>
                <a:ea typeface="Book Antiqua"/>
                <a:cs typeface="Calibri" panose="020F0502020204030204" pitchFamily="34" charset="0"/>
                <a:sym typeface="Book Antiqua"/>
              </a:rPr>
              <a:t>                              </a:t>
            </a:r>
            <a:r>
              <a:rPr lang="en-US" kern="0" dirty="0">
                <a:solidFill>
                  <a:srgbClr val="0000FF"/>
                </a:solidFill>
                <a:latin typeface="Calibri" panose="020F0502020204030204" pitchFamily="34" charset="0"/>
                <a:ea typeface="Book Antiqua"/>
                <a:cs typeface="Calibri" panose="020F0502020204030204" pitchFamily="34" charset="0"/>
                <a:sym typeface="Book Antiqua"/>
              </a:rPr>
              <a:t>2a        </a:t>
            </a:r>
            <a:r>
              <a:rPr lang="en-US" kern="0" dirty="0" err="1">
                <a:solidFill>
                  <a:srgbClr val="0000FF"/>
                </a:solidFill>
                <a:latin typeface="Calibri" panose="020F0502020204030204" pitchFamily="34" charset="0"/>
                <a:ea typeface="Book Antiqua"/>
                <a:cs typeface="Calibri" panose="020F0502020204030204" pitchFamily="34" charset="0"/>
                <a:sym typeface="Book Antiqua"/>
              </a:rPr>
              <a:t>2a</a:t>
            </a:r>
            <a:r>
              <a:rPr lang="en-US" kern="0" dirty="0">
                <a:solidFill>
                  <a:srgbClr val="0000FF"/>
                </a:solidFill>
                <a:latin typeface="Calibri" panose="020F0502020204030204" pitchFamily="34" charset="0"/>
                <a:ea typeface="Book Antiqua"/>
                <a:cs typeface="Calibri" panose="020F0502020204030204" pitchFamily="34" charset="0"/>
                <a:sym typeface="Book Antiqua"/>
              </a:rPr>
              <a:t>  </a:t>
            </a:r>
            <a:br>
              <a:rPr lang="en-US" kern="0" dirty="0">
                <a:solidFill>
                  <a:srgbClr val="0000FF"/>
                </a:solidFill>
                <a:latin typeface="Calibri" panose="020F0502020204030204" pitchFamily="34" charset="0"/>
                <a:ea typeface="Book Antiqua"/>
                <a:cs typeface="Calibri" panose="020F0502020204030204" pitchFamily="34" charset="0"/>
                <a:sym typeface="Book Antiqua"/>
              </a:rPr>
            </a:br>
            <a:r>
              <a:rPr lang="en-US" kern="0" dirty="0" err="1">
                <a:solidFill>
                  <a:srgbClr val="000000"/>
                </a:solidFill>
                <a:latin typeface="Calibri" panose="020F0502020204030204" pitchFamily="34" charset="0"/>
                <a:ea typeface="Book Antiqua"/>
                <a:cs typeface="Calibri" panose="020F0502020204030204" pitchFamily="34" charset="0"/>
                <a:sym typeface="Book Antiqua"/>
              </a:rPr>
              <a:t>functiei</a:t>
            </a:r>
            <a:r>
              <a:rPr lang="en-US" kern="0" dirty="0">
                <a:solidFill>
                  <a:srgbClr val="000000"/>
                </a:solidFill>
                <a:latin typeface="Calibri" panose="020F0502020204030204" pitchFamily="34" charset="0"/>
                <a:ea typeface="Book Antiqua"/>
                <a:cs typeface="Calibri" panose="020F0502020204030204" pitchFamily="34" charset="0"/>
                <a:sym typeface="Book Antiqua"/>
              </a:rPr>
              <a:t> de </a:t>
            </a:r>
            <a:r>
              <a:rPr lang="en-US" kern="0" dirty="0" err="1">
                <a:solidFill>
                  <a:srgbClr val="000000"/>
                </a:solidFill>
                <a:latin typeface="Calibri" panose="020F0502020204030204" pitchFamily="34" charset="0"/>
                <a:ea typeface="Book Antiqua"/>
                <a:cs typeface="Calibri" panose="020F0502020204030204" pitchFamily="34" charset="0"/>
                <a:sym typeface="Book Antiqua"/>
              </a:rPr>
              <a:t>gradul</a:t>
            </a:r>
            <a:r>
              <a:rPr lang="en-US" kern="0" dirty="0">
                <a:solidFill>
                  <a:srgbClr val="000000"/>
                </a:solidFill>
                <a:latin typeface="Calibri" panose="020F0502020204030204" pitchFamily="34" charset="0"/>
                <a:ea typeface="Book Antiqua"/>
                <a:cs typeface="Calibri" panose="020F0502020204030204" pitchFamily="34" charset="0"/>
                <a:sym typeface="Book Antiqua"/>
              </a:rPr>
              <a:t> al II-lea.  </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175" name="Google Shape;175;p6"/>
          <p:cNvSpPr/>
          <p:nvPr/>
        </p:nvSpPr>
        <p:spPr>
          <a:xfrm>
            <a:off x="3128964" y="5486401"/>
            <a:ext cx="7539037" cy="1006475"/>
          </a:xfrm>
          <a:prstGeom prst="rect">
            <a:avLst/>
          </a:prstGeom>
          <a:noFill/>
          <a:ln>
            <a:noFill/>
          </a:ln>
        </p:spPr>
        <p:txBody>
          <a:bodyPr spcFirstLastPara="1" wrap="square" lIns="91425" tIns="45700" rIns="91425" bIns="45700" anchor="ctr" anchorCtr="0">
            <a:noAutofit/>
          </a:bodyPr>
          <a:lstStyle/>
          <a:p>
            <a:pPr>
              <a:buClr>
                <a:srgbClr val="000000"/>
              </a:buClr>
              <a:buSzPts val="2400"/>
            </a:pPr>
            <a:r>
              <a:rPr lang="en-US" sz="2400" kern="0" dirty="0">
                <a:solidFill>
                  <a:srgbClr val="0000FF"/>
                </a:solidFill>
                <a:latin typeface="Calibri" panose="020F0502020204030204" pitchFamily="34" charset="0"/>
                <a:ea typeface="Arial"/>
                <a:cs typeface="Calibri" panose="020F0502020204030204" pitchFamily="34" charset="0"/>
                <a:sym typeface="Arial"/>
              </a:rPr>
              <a:t>x</a:t>
            </a:r>
            <a:r>
              <a:rPr lang="en-US" sz="2400" kern="0" dirty="0">
                <a:solidFill>
                  <a:srgbClr val="0000FF"/>
                </a:solidFill>
                <a:latin typeface="Calibri" panose="020F0502020204030204" pitchFamily="34" charset="0"/>
                <a:ea typeface="Book Antiqua"/>
                <a:cs typeface="Calibri" panose="020F0502020204030204" pitchFamily="34" charset="0"/>
                <a:sym typeface="Book Antiqua"/>
              </a:rPr>
              <a:t>=</a:t>
            </a:r>
            <a:r>
              <a:rPr lang="en-US" sz="2400" u="sng" kern="0" dirty="0">
                <a:solidFill>
                  <a:srgbClr val="0000FF"/>
                </a:solidFill>
                <a:latin typeface="Calibri" panose="020F0502020204030204" pitchFamily="34" charset="0"/>
                <a:ea typeface="Book Antiqua"/>
                <a:cs typeface="Calibri" panose="020F0502020204030204" pitchFamily="34" charset="0"/>
                <a:sym typeface="Book Antiqua"/>
              </a:rPr>
              <a:t>-b</a:t>
            </a:r>
            <a:r>
              <a:rPr lang="en-US" sz="2400" u="sng" kern="0" dirty="0">
                <a:solidFill>
                  <a:srgbClr val="0000FF"/>
                </a:solidFill>
                <a:latin typeface="Calibri" panose="020F0502020204030204" pitchFamily="34" charset="0"/>
                <a:ea typeface="Arial"/>
                <a:cs typeface="Calibri" panose="020F0502020204030204" pitchFamily="34" charset="0"/>
                <a:sym typeface="Arial"/>
              </a:rPr>
              <a:t>  </a:t>
            </a:r>
            <a:r>
              <a:rPr lang="en-US" sz="2400" kern="0" dirty="0">
                <a:solidFill>
                  <a:srgbClr val="000000"/>
                </a:solidFill>
                <a:latin typeface="Calibri" panose="020F0502020204030204" pitchFamily="34" charset="0"/>
                <a:ea typeface="Arial"/>
                <a:cs typeface="Calibri" panose="020F0502020204030204" pitchFamily="34" charset="0"/>
                <a:sym typeface="Arial"/>
              </a:rPr>
              <a:t>  </a:t>
            </a:r>
            <a:r>
              <a:rPr lang="en-US" kern="0" dirty="0">
                <a:solidFill>
                  <a:srgbClr val="000000"/>
                </a:solidFill>
                <a:latin typeface="Calibri" panose="020F0502020204030204" pitchFamily="34" charset="0"/>
                <a:ea typeface="Book Antiqua"/>
                <a:cs typeface="Calibri" panose="020F0502020204030204" pitchFamily="34" charset="0"/>
                <a:sym typeface="Book Antiqua"/>
              </a:rPr>
              <a:t>se </a:t>
            </a:r>
            <a:r>
              <a:rPr lang="en-US" kern="0" dirty="0" err="1">
                <a:solidFill>
                  <a:srgbClr val="000000"/>
                </a:solidFill>
                <a:latin typeface="Calibri" panose="020F0502020204030204" pitchFamily="34" charset="0"/>
                <a:ea typeface="Book Antiqua"/>
                <a:cs typeface="Calibri" panose="020F0502020204030204" pitchFamily="34" charset="0"/>
                <a:sym typeface="Book Antiqua"/>
              </a:rPr>
              <a:t>numeste</a:t>
            </a:r>
            <a:r>
              <a:rPr lang="en-US" kern="0" dirty="0">
                <a:solidFill>
                  <a:srgbClr val="000000"/>
                </a:solidFill>
                <a:latin typeface="Calibri" panose="020F0502020204030204" pitchFamily="34" charset="0"/>
                <a:ea typeface="Book Antiqua"/>
                <a:cs typeface="Calibri" panose="020F0502020204030204" pitchFamily="34" charset="0"/>
                <a:sym typeface="Book Antiqua"/>
              </a:rPr>
              <a:t> </a:t>
            </a:r>
            <a:r>
              <a:rPr lang="en-US" kern="0" dirty="0" err="1">
                <a:solidFill>
                  <a:srgbClr val="3333FF"/>
                </a:solidFill>
                <a:latin typeface="Calibri" panose="020F0502020204030204" pitchFamily="34" charset="0"/>
                <a:ea typeface="Book Antiqua"/>
                <a:cs typeface="Calibri" panose="020F0502020204030204" pitchFamily="34" charset="0"/>
                <a:sym typeface="Book Antiqua"/>
              </a:rPr>
              <a:t>punct</a:t>
            </a:r>
            <a:r>
              <a:rPr lang="en-US" kern="0" dirty="0">
                <a:solidFill>
                  <a:srgbClr val="3333FF"/>
                </a:solidFill>
                <a:latin typeface="Calibri" panose="020F0502020204030204" pitchFamily="34" charset="0"/>
                <a:ea typeface="Book Antiqua"/>
                <a:cs typeface="Calibri" panose="020F0502020204030204" pitchFamily="34" charset="0"/>
                <a:sym typeface="Book Antiqua"/>
              </a:rPr>
              <a:t> de </a:t>
            </a:r>
            <a:r>
              <a:rPr lang="en-US" kern="0" dirty="0" err="1">
                <a:solidFill>
                  <a:srgbClr val="3333FF"/>
                </a:solidFill>
                <a:latin typeface="Calibri" panose="020F0502020204030204" pitchFamily="34" charset="0"/>
                <a:ea typeface="Book Antiqua"/>
                <a:cs typeface="Calibri" panose="020F0502020204030204" pitchFamily="34" charset="0"/>
                <a:sym typeface="Book Antiqua"/>
              </a:rPr>
              <a:t>extrem</a:t>
            </a:r>
            <a:r>
              <a:rPr lang="en-US" kern="0" dirty="0">
                <a:solidFill>
                  <a:srgbClr val="000000"/>
                </a:solidFill>
                <a:latin typeface="Calibri" panose="020F0502020204030204" pitchFamily="34" charset="0"/>
                <a:ea typeface="Book Antiqua"/>
                <a:cs typeface="Calibri" panose="020F0502020204030204" pitchFamily="34" charset="0"/>
                <a:sym typeface="Book Antiqua"/>
              </a:rPr>
              <a:t> </a:t>
            </a:r>
            <a:r>
              <a:rPr lang="en-US" kern="0" dirty="0" err="1">
                <a:solidFill>
                  <a:srgbClr val="000000"/>
                </a:solidFill>
                <a:latin typeface="Calibri" panose="020F0502020204030204" pitchFamily="34" charset="0"/>
                <a:ea typeface="Book Antiqua"/>
                <a:cs typeface="Calibri" panose="020F0502020204030204" pitchFamily="34" charset="0"/>
                <a:sym typeface="Book Antiqua"/>
              </a:rPr>
              <a:t>pentru</a:t>
            </a:r>
            <a:r>
              <a:rPr lang="en-US" kern="0" dirty="0">
                <a:solidFill>
                  <a:srgbClr val="000000"/>
                </a:solidFill>
                <a:latin typeface="Calibri" panose="020F0502020204030204" pitchFamily="34" charset="0"/>
                <a:ea typeface="Book Antiqua"/>
                <a:cs typeface="Calibri" panose="020F0502020204030204" pitchFamily="34" charset="0"/>
                <a:sym typeface="Book Antiqua"/>
              </a:rPr>
              <a:t> </a:t>
            </a:r>
            <a:r>
              <a:rPr lang="en-US" kern="0" dirty="0" err="1">
                <a:solidFill>
                  <a:srgbClr val="000000"/>
                </a:solidFill>
                <a:latin typeface="Calibri" panose="020F0502020204030204" pitchFamily="34" charset="0"/>
                <a:ea typeface="Book Antiqua"/>
                <a:cs typeface="Calibri" panose="020F0502020204030204" pitchFamily="34" charset="0"/>
                <a:sym typeface="Book Antiqua"/>
              </a:rPr>
              <a:t>functie</a:t>
            </a:r>
            <a:r>
              <a:rPr lang="en-US" kern="0" dirty="0">
                <a:solidFill>
                  <a:srgbClr val="000000"/>
                </a:solidFill>
                <a:latin typeface="Calibri" panose="020F0502020204030204" pitchFamily="34" charset="0"/>
                <a:ea typeface="Book Antiqua"/>
                <a:cs typeface="Calibri" panose="020F0502020204030204" pitchFamily="34" charset="0"/>
                <a:sym typeface="Book Antiqua"/>
              </a:rPr>
              <a:t>, </a:t>
            </a:r>
            <a:r>
              <a:rPr lang="en-US" kern="0" dirty="0" err="1">
                <a:solidFill>
                  <a:srgbClr val="000000"/>
                </a:solidFill>
                <a:latin typeface="Calibri" panose="020F0502020204030204" pitchFamily="34" charset="0"/>
                <a:ea typeface="Book Antiqua"/>
                <a:cs typeface="Calibri" panose="020F0502020204030204" pitchFamily="34" charset="0"/>
                <a:sym typeface="Book Antiqua"/>
              </a:rPr>
              <a:t>iar</a:t>
            </a:r>
            <a:r>
              <a:rPr lang="en-US" kern="0" dirty="0">
                <a:solidFill>
                  <a:srgbClr val="000000"/>
                </a:solidFill>
                <a:latin typeface="Calibri" panose="020F0502020204030204" pitchFamily="34" charset="0"/>
                <a:ea typeface="Arial"/>
                <a:cs typeface="Calibri" panose="020F0502020204030204" pitchFamily="34" charset="0"/>
                <a:sym typeface="Arial"/>
              </a:rPr>
              <a:t> </a:t>
            </a:r>
            <a:r>
              <a:rPr lang="en-US" i="1" kern="0" dirty="0">
                <a:solidFill>
                  <a:srgbClr val="CC3300"/>
                </a:solidFill>
                <a:latin typeface="Calibri" panose="020F0502020204030204" pitchFamily="34" charset="0"/>
                <a:ea typeface="Book Antiqua"/>
                <a:cs typeface="Calibri" panose="020F0502020204030204" pitchFamily="34" charset="0"/>
                <a:sym typeface="Book Antiqua"/>
              </a:rPr>
              <a:t>f</a:t>
            </a:r>
            <a:r>
              <a:rPr lang="en-US" kern="0" dirty="0">
                <a:solidFill>
                  <a:srgbClr val="CC3300"/>
                </a:solidFill>
                <a:latin typeface="Calibri" panose="020F0502020204030204" pitchFamily="34" charset="0"/>
                <a:ea typeface="Book Antiqua"/>
                <a:cs typeface="Calibri" panose="020F0502020204030204" pitchFamily="34" charset="0"/>
                <a:sym typeface="Book Antiqua"/>
              </a:rPr>
              <a:t>(</a:t>
            </a:r>
            <a:r>
              <a:rPr lang="en-US" u="sng" kern="0" dirty="0">
                <a:solidFill>
                  <a:srgbClr val="CC3300"/>
                </a:solidFill>
                <a:latin typeface="Calibri" panose="020F0502020204030204" pitchFamily="34" charset="0"/>
                <a:ea typeface="Book Antiqua"/>
                <a:cs typeface="Calibri" panose="020F0502020204030204" pitchFamily="34" charset="0"/>
                <a:sym typeface="Book Antiqua"/>
              </a:rPr>
              <a:t>-b </a:t>
            </a:r>
            <a:r>
              <a:rPr lang="en-US" kern="0" dirty="0">
                <a:solidFill>
                  <a:srgbClr val="CC3300"/>
                </a:solidFill>
                <a:latin typeface="Calibri" panose="020F0502020204030204" pitchFamily="34" charset="0"/>
                <a:ea typeface="Book Antiqua"/>
                <a:cs typeface="Calibri" panose="020F0502020204030204" pitchFamily="34" charset="0"/>
                <a:sym typeface="Book Antiqua"/>
              </a:rPr>
              <a:t>)=  </a:t>
            </a:r>
            <a:r>
              <a:rPr lang="en-US" u="sng" kern="0" dirty="0">
                <a:solidFill>
                  <a:srgbClr val="CC3300"/>
                </a:solidFill>
                <a:latin typeface="Calibri" panose="020F0502020204030204" pitchFamily="34" charset="0"/>
                <a:ea typeface="Book Antiqua"/>
                <a:cs typeface="Calibri" panose="020F0502020204030204" pitchFamily="34" charset="0"/>
                <a:sym typeface="Book Antiqua"/>
              </a:rPr>
              <a:t>-Δ</a:t>
            </a:r>
            <a:r>
              <a:rPr lang="en-US" u="sng" kern="0" dirty="0">
                <a:solidFill>
                  <a:srgbClr val="CC3300"/>
                </a:solidFill>
                <a:latin typeface="Calibri" panose="020F0502020204030204" pitchFamily="34" charset="0"/>
                <a:ea typeface="Times New Roman"/>
                <a:cs typeface="Calibri" panose="020F0502020204030204" pitchFamily="34" charset="0"/>
                <a:sym typeface="Times New Roman"/>
              </a:rPr>
              <a:t> </a:t>
            </a:r>
            <a:r>
              <a:rPr lang="en-US" kern="0" dirty="0">
                <a:solidFill>
                  <a:srgbClr val="CC3300"/>
                </a:solidFill>
                <a:latin typeface="Calibri" panose="020F0502020204030204" pitchFamily="34" charset="0"/>
                <a:ea typeface="Arial"/>
                <a:cs typeface="Calibri" panose="020F0502020204030204" pitchFamily="34" charset="0"/>
                <a:sym typeface="Arial"/>
              </a:rPr>
              <a:t> </a:t>
            </a:r>
            <a:r>
              <a:rPr lang="en-US" kern="0" dirty="0">
                <a:solidFill>
                  <a:srgbClr val="000000"/>
                </a:solidFill>
                <a:latin typeface="Calibri" panose="020F0502020204030204" pitchFamily="34" charset="0"/>
                <a:ea typeface="Arial"/>
                <a:cs typeface="Calibri" panose="020F0502020204030204" pitchFamily="34" charset="0"/>
                <a:sym typeface="Arial"/>
              </a:rPr>
              <a:t> se </a:t>
            </a:r>
            <a:br>
              <a:rPr lang="en-US" kern="0" dirty="0">
                <a:solidFill>
                  <a:srgbClr val="000000"/>
                </a:solidFill>
                <a:latin typeface="Calibri" panose="020F0502020204030204" pitchFamily="34" charset="0"/>
                <a:ea typeface="Arial"/>
                <a:cs typeface="Calibri" panose="020F0502020204030204" pitchFamily="34" charset="0"/>
                <a:sym typeface="Arial"/>
              </a:rPr>
            </a:br>
            <a:r>
              <a:rPr lang="en-US" kern="0" dirty="0">
                <a:solidFill>
                  <a:srgbClr val="000000"/>
                </a:solidFill>
                <a:latin typeface="Calibri" panose="020F0502020204030204" pitchFamily="34" charset="0"/>
                <a:ea typeface="Arial"/>
                <a:cs typeface="Calibri" panose="020F0502020204030204" pitchFamily="34" charset="0"/>
                <a:sym typeface="Arial"/>
              </a:rPr>
              <a:t>     </a:t>
            </a:r>
            <a:r>
              <a:rPr lang="en-US" kern="0" dirty="0">
                <a:solidFill>
                  <a:srgbClr val="000000"/>
                </a:solidFill>
                <a:latin typeface="Calibri" panose="020F0502020204030204" pitchFamily="34" charset="0"/>
                <a:ea typeface="Book Antiqua"/>
                <a:cs typeface="Calibri" panose="020F0502020204030204" pitchFamily="34" charset="0"/>
                <a:sym typeface="Book Antiqua"/>
              </a:rPr>
              <a:t>  </a:t>
            </a:r>
            <a:r>
              <a:rPr lang="en-US" kern="0" dirty="0">
                <a:solidFill>
                  <a:srgbClr val="0000FF"/>
                </a:solidFill>
                <a:latin typeface="Calibri" panose="020F0502020204030204" pitchFamily="34" charset="0"/>
                <a:ea typeface="Book Antiqua"/>
                <a:cs typeface="Calibri" panose="020F0502020204030204" pitchFamily="34" charset="0"/>
                <a:sym typeface="Book Antiqua"/>
              </a:rPr>
              <a:t>2a  </a:t>
            </a:r>
            <a:r>
              <a:rPr lang="en-US" kern="0" dirty="0">
                <a:solidFill>
                  <a:srgbClr val="000000"/>
                </a:solidFill>
                <a:latin typeface="Calibri" panose="020F0502020204030204" pitchFamily="34" charset="0"/>
                <a:ea typeface="Book Antiqua"/>
                <a:cs typeface="Calibri" panose="020F0502020204030204" pitchFamily="34" charset="0"/>
                <a:sym typeface="Book Antiqua"/>
              </a:rPr>
              <a:t> </a:t>
            </a:r>
            <a:r>
              <a:rPr lang="en-US" kern="0" dirty="0">
                <a:solidFill>
                  <a:srgbClr val="000000"/>
                </a:solidFill>
                <a:latin typeface="Calibri" panose="020F0502020204030204" pitchFamily="34" charset="0"/>
                <a:ea typeface="Arial"/>
                <a:cs typeface="Calibri" panose="020F0502020204030204" pitchFamily="34" charset="0"/>
                <a:sym typeface="Arial"/>
              </a:rPr>
              <a:t>                                                                                  </a:t>
            </a:r>
            <a:r>
              <a:rPr lang="en-US" kern="0" dirty="0" err="1">
                <a:solidFill>
                  <a:srgbClr val="CC3300"/>
                </a:solidFill>
                <a:latin typeface="Calibri" panose="020F0502020204030204" pitchFamily="34" charset="0"/>
                <a:ea typeface="Book Antiqua"/>
                <a:cs typeface="Calibri" panose="020F0502020204030204" pitchFamily="34" charset="0"/>
                <a:sym typeface="Book Antiqua"/>
              </a:rPr>
              <a:t>2a</a:t>
            </a:r>
            <a:r>
              <a:rPr lang="en-US" kern="0" dirty="0">
                <a:solidFill>
                  <a:srgbClr val="CC3300"/>
                </a:solidFill>
                <a:latin typeface="Calibri" panose="020F0502020204030204" pitchFamily="34" charset="0"/>
                <a:ea typeface="Book Antiqua"/>
                <a:cs typeface="Calibri" panose="020F0502020204030204" pitchFamily="34" charset="0"/>
                <a:sym typeface="Book Antiqua"/>
              </a:rPr>
              <a:t>       4a</a:t>
            </a:r>
            <a:r>
              <a:rPr lang="en-US" kern="0" dirty="0">
                <a:solidFill>
                  <a:srgbClr val="000000"/>
                </a:solidFill>
                <a:latin typeface="Calibri" panose="020F0502020204030204" pitchFamily="34" charset="0"/>
                <a:ea typeface="Arial"/>
                <a:cs typeface="Calibri" panose="020F0502020204030204" pitchFamily="34" charset="0"/>
                <a:sym typeface="Arial"/>
              </a:rPr>
              <a:t> </a:t>
            </a:r>
            <a:br>
              <a:rPr lang="en-US" kern="0" dirty="0">
                <a:solidFill>
                  <a:srgbClr val="000000"/>
                </a:solidFill>
                <a:latin typeface="Calibri" panose="020F0502020204030204" pitchFamily="34" charset="0"/>
                <a:ea typeface="Arial"/>
                <a:cs typeface="Calibri" panose="020F0502020204030204" pitchFamily="34" charset="0"/>
                <a:sym typeface="Arial"/>
              </a:rPr>
            </a:br>
            <a:r>
              <a:rPr lang="en-US" kern="0" dirty="0" err="1">
                <a:solidFill>
                  <a:srgbClr val="000000"/>
                </a:solidFill>
                <a:latin typeface="Calibri" panose="020F0502020204030204" pitchFamily="34" charset="0"/>
                <a:ea typeface="Arial"/>
                <a:cs typeface="Calibri" panose="020F0502020204030204" pitchFamily="34" charset="0"/>
                <a:sym typeface="Arial"/>
              </a:rPr>
              <a:t>numeste</a:t>
            </a:r>
            <a:r>
              <a:rPr lang="en-US" kern="0" dirty="0">
                <a:solidFill>
                  <a:srgbClr val="000000"/>
                </a:solidFill>
                <a:latin typeface="Calibri" panose="020F0502020204030204" pitchFamily="34" charset="0"/>
                <a:ea typeface="Arial"/>
                <a:cs typeface="Calibri" panose="020F0502020204030204" pitchFamily="34" charset="0"/>
                <a:sym typeface="Arial"/>
              </a:rPr>
              <a:t> </a:t>
            </a:r>
            <a:r>
              <a:rPr lang="en-US" kern="0" dirty="0" err="1">
                <a:solidFill>
                  <a:srgbClr val="CC3300"/>
                </a:solidFill>
                <a:latin typeface="Calibri" panose="020F0502020204030204" pitchFamily="34" charset="0"/>
                <a:ea typeface="Arial"/>
                <a:cs typeface="Calibri" panose="020F0502020204030204" pitchFamily="34" charset="0"/>
                <a:sym typeface="Arial"/>
              </a:rPr>
              <a:t>valoare</a:t>
            </a:r>
            <a:r>
              <a:rPr lang="en-US" kern="0" dirty="0">
                <a:solidFill>
                  <a:srgbClr val="CC3300"/>
                </a:solidFill>
                <a:latin typeface="Calibri" panose="020F0502020204030204" pitchFamily="34" charset="0"/>
                <a:ea typeface="Arial"/>
                <a:cs typeface="Calibri" panose="020F0502020204030204" pitchFamily="34" charset="0"/>
                <a:sym typeface="Arial"/>
              </a:rPr>
              <a:t> extrema a </a:t>
            </a:r>
            <a:r>
              <a:rPr lang="en-US" kern="0" dirty="0" err="1">
                <a:solidFill>
                  <a:srgbClr val="CC3300"/>
                </a:solidFill>
                <a:latin typeface="Calibri" panose="020F0502020204030204" pitchFamily="34" charset="0"/>
                <a:ea typeface="Arial"/>
                <a:cs typeface="Calibri" panose="020F0502020204030204" pitchFamily="34" charset="0"/>
                <a:sym typeface="Arial"/>
              </a:rPr>
              <a:t>functiei</a:t>
            </a:r>
            <a:r>
              <a:rPr lang="en-US" kern="0" dirty="0">
                <a:solidFill>
                  <a:srgbClr val="000000"/>
                </a:solidFill>
                <a:latin typeface="Calibri" panose="020F0502020204030204" pitchFamily="34" charset="0"/>
                <a:ea typeface="Arial"/>
                <a:cs typeface="Calibri" panose="020F0502020204030204" pitchFamily="34" charset="0"/>
                <a:sym typeface="Arial"/>
              </a:rPr>
              <a:t>. </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176" name="Google Shape;176;p6"/>
          <p:cNvSpPr/>
          <p:nvPr/>
        </p:nvSpPr>
        <p:spPr>
          <a:xfrm>
            <a:off x="4724400" y="6491288"/>
            <a:ext cx="3905250" cy="366712"/>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i="1" kern="0">
                <a:solidFill>
                  <a:srgbClr val="0000FF"/>
                </a:solidFill>
                <a:latin typeface="Calibri" panose="020F0502020204030204" pitchFamily="34" charset="0"/>
                <a:ea typeface="Arial"/>
                <a:cs typeface="Calibri" panose="020F0502020204030204" pitchFamily="34" charset="0"/>
                <a:sym typeface="Arial"/>
              </a:rPr>
              <a:t>Natura extremului da semnul lui a</a:t>
            </a:r>
            <a:r>
              <a:rPr lang="en-US" i="1" kern="0">
                <a:solidFill>
                  <a:srgbClr val="FFFF00"/>
                </a:solidFill>
                <a:latin typeface="Calibri" panose="020F0502020204030204" pitchFamily="34" charset="0"/>
                <a:ea typeface="Arial"/>
                <a:cs typeface="Calibri" panose="020F0502020204030204" pitchFamily="34" charset="0"/>
                <a:sym typeface="Arial"/>
              </a:rPr>
              <a:t>.</a:t>
            </a:r>
            <a:endParaRPr i="1" kern="0">
              <a:solidFill>
                <a:srgbClr val="FFFF00"/>
              </a:solidFill>
              <a:latin typeface="Calibri" panose="020F0502020204030204" pitchFamily="34" charset="0"/>
              <a:ea typeface="Arial"/>
              <a:cs typeface="Calibri" panose="020F0502020204030204" pitchFamily="34" charset="0"/>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56"/>
                                        </p:tgtEl>
                                        <p:attrNameLst>
                                          <p:attrName>style.visibility</p:attrName>
                                        </p:attrNameLst>
                                      </p:cBhvr>
                                      <p:to>
                                        <p:strVal val="visible"/>
                                      </p:to>
                                    </p:set>
                                    <p:animEffect transition="in" filter="fade">
                                      <p:cBhvr>
                                        <p:cTn id="7" dur="1000"/>
                                        <p:tgtEl>
                                          <p:spTgt spid="156"/>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57"/>
                                        </p:tgtEl>
                                        <p:attrNameLst>
                                          <p:attrName>style.visibility</p:attrName>
                                        </p:attrNameLst>
                                      </p:cBhvr>
                                      <p:to>
                                        <p:strVal val="visible"/>
                                      </p:to>
                                    </p:set>
                                    <p:animEffect transition="in" filter="fade">
                                      <p:cBhvr>
                                        <p:cTn id="11" dur="500"/>
                                        <p:tgtEl>
                                          <p:spTgt spid="157"/>
                                        </p:tgtEl>
                                      </p:cBhvr>
                                    </p:animEffect>
                                  </p:childTnLst>
                                </p:cTn>
                              </p:par>
                            </p:childTnLst>
                          </p:cTn>
                        </p:par>
                        <p:par>
                          <p:cTn id="12" fill="hold">
                            <p:stCondLst>
                              <p:cond delay="1500"/>
                            </p:stCondLst>
                            <p:childTnLst>
                              <p:par>
                                <p:cTn id="13" presetID="10" presetClass="entr" presetSubtype="0" fill="hold" nodeType="afterEffect">
                                  <p:stCondLst>
                                    <p:cond delay="0"/>
                                  </p:stCondLst>
                                  <p:childTnLst>
                                    <p:set>
                                      <p:cBhvr>
                                        <p:cTn id="14" dur="1" fill="hold">
                                          <p:stCondLst>
                                            <p:cond delay="0"/>
                                          </p:stCondLst>
                                        </p:cTn>
                                        <p:tgtEl>
                                          <p:spTgt spid="158"/>
                                        </p:tgtEl>
                                        <p:attrNameLst>
                                          <p:attrName>style.visibility</p:attrName>
                                        </p:attrNameLst>
                                      </p:cBhvr>
                                      <p:to>
                                        <p:strVal val="visible"/>
                                      </p:to>
                                    </p:set>
                                    <p:animEffect transition="in" filter="fade">
                                      <p:cBhvr>
                                        <p:cTn id="15" dur="1"/>
                                        <p:tgtEl>
                                          <p:spTgt spid="158"/>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59"/>
                                        </p:tgtEl>
                                        <p:attrNameLst>
                                          <p:attrName>style.visibility</p:attrName>
                                        </p:attrNameLst>
                                      </p:cBhvr>
                                      <p:to>
                                        <p:strVal val="visible"/>
                                      </p:to>
                                    </p:set>
                                    <p:animEffect transition="in" filter="fade">
                                      <p:cBhvr>
                                        <p:cTn id="19" dur="1"/>
                                        <p:tgtEl>
                                          <p:spTgt spid="159"/>
                                        </p:tgtEl>
                                      </p:cBhvr>
                                    </p:animEffect>
                                  </p:childTnLst>
                                </p:cTn>
                              </p:par>
                            </p:childTnLst>
                          </p:cTn>
                        </p:par>
                        <p:par>
                          <p:cTn id="20" fill="hold">
                            <p:stCondLst>
                              <p:cond delay="1500"/>
                            </p:stCondLst>
                            <p:childTnLst>
                              <p:par>
                                <p:cTn id="21" presetID="10" presetClass="entr" presetSubtype="0" fill="hold" nodeType="afterEffect">
                                  <p:stCondLst>
                                    <p:cond delay="0"/>
                                  </p:stCondLst>
                                  <p:childTnLst>
                                    <p:set>
                                      <p:cBhvr>
                                        <p:cTn id="22" dur="1" fill="hold">
                                          <p:stCondLst>
                                            <p:cond delay="0"/>
                                          </p:stCondLst>
                                        </p:cTn>
                                        <p:tgtEl>
                                          <p:spTgt spid="160"/>
                                        </p:tgtEl>
                                        <p:attrNameLst>
                                          <p:attrName>style.visibility</p:attrName>
                                        </p:attrNameLst>
                                      </p:cBhvr>
                                      <p:to>
                                        <p:strVal val="visible"/>
                                      </p:to>
                                    </p:set>
                                    <p:animEffect transition="in" filter="fade">
                                      <p:cBhvr>
                                        <p:cTn id="23" dur="2000"/>
                                        <p:tgtEl>
                                          <p:spTgt spid="160"/>
                                        </p:tgtEl>
                                      </p:cBhvr>
                                    </p:animEffect>
                                  </p:childTnLst>
                                </p:cTn>
                              </p:par>
                            </p:childTnLst>
                          </p:cTn>
                        </p:par>
                        <p:par>
                          <p:cTn id="24" fill="hold">
                            <p:stCondLst>
                              <p:cond delay="3500"/>
                            </p:stCondLst>
                            <p:childTnLst>
                              <p:par>
                                <p:cTn id="25" presetID="10" presetClass="entr" presetSubtype="0" fill="hold" nodeType="afterEffect">
                                  <p:stCondLst>
                                    <p:cond delay="0"/>
                                  </p:stCondLst>
                                  <p:childTnLst>
                                    <p:set>
                                      <p:cBhvr>
                                        <p:cTn id="26" dur="1" fill="hold">
                                          <p:stCondLst>
                                            <p:cond delay="0"/>
                                          </p:stCondLst>
                                        </p:cTn>
                                        <p:tgtEl>
                                          <p:spTgt spid="162"/>
                                        </p:tgtEl>
                                        <p:attrNameLst>
                                          <p:attrName>style.visibility</p:attrName>
                                        </p:attrNameLst>
                                      </p:cBhvr>
                                      <p:to>
                                        <p:strVal val="visible"/>
                                      </p:to>
                                    </p:set>
                                    <p:animEffect transition="in" filter="fade">
                                      <p:cBhvr>
                                        <p:cTn id="27" dur="1000"/>
                                        <p:tgtEl>
                                          <p:spTgt spid="162"/>
                                        </p:tgtEl>
                                      </p:cBhvr>
                                    </p:animEffect>
                                  </p:childTnLst>
                                </p:cTn>
                              </p:par>
                              <p:par>
                                <p:cTn id="28" presetID="10" presetClass="entr" presetSubtype="0" fill="hold" nodeType="withEffect">
                                  <p:stCondLst>
                                    <p:cond delay="0"/>
                                  </p:stCondLst>
                                  <p:childTnLst>
                                    <p:set>
                                      <p:cBhvr>
                                        <p:cTn id="29" dur="1" fill="hold">
                                          <p:stCondLst>
                                            <p:cond delay="0"/>
                                          </p:stCondLst>
                                        </p:cTn>
                                        <p:tgtEl>
                                          <p:spTgt spid="163"/>
                                        </p:tgtEl>
                                        <p:attrNameLst>
                                          <p:attrName>style.visibility</p:attrName>
                                        </p:attrNameLst>
                                      </p:cBhvr>
                                      <p:to>
                                        <p:strVal val="visible"/>
                                      </p:to>
                                    </p:set>
                                    <p:animEffect transition="in" filter="fade">
                                      <p:cBhvr>
                                        <p:cTn id="30" dur="1000"/>
                                        <p:tgtEl>
                                          <p:spTgt spid="163"/>
                                        </p:tgtEl>
                                      </p:cBhvr>
                                    </p:animEffect>
                                  </p:childTnLst>
                                </p:cTn>
                              </p:par>
                              <p:par>
                                <p:cTn id="31" presetID="10" presetClass="entr" presetSubtype="0" fill="hold" nodeType="withEffect">
                                  <p:stCondLst>
                                    <p:cond delay="0"/>
                                  </p:stCondLst>
                                  <p:childTnLst>
                                    <p:set>
                                      <p:cBhvr>
                                        <p:cTn id="32" dur="1" fill="hold">
                                          <p:stCondLst>
                                            <p:cond delay="0"/>
                                          </p:stCondLst>
                                        </p:cTn>
                                        <p:tgtEl>
                                          <p:spTgt spid="166"/>
                                        </p:tgtEl>
                                        <p:attrNameLst>
                                          <p:attrName>style.visibility</p:attrName>
                                        </p:attrNameLst>
                                      </p:cBhvr>
                                      <p:to>
                                        <p:strVal val="visible"/>
                                      </p:to>
                                    </p:set>
                                    <p:animEffect transition="in" filter="fade">
                                      <p:cBhvr>
                                        <p:cTn id="33" dur="1000"/>
                                        <p:tgtEl>
                                          <p:spTgt spid="166"/>
                                        </p:tgtEl>
                                      </p:cBhvr>
                                    </p:animEffect>
                                  </p:childTnLst>
                                </p:cTn>
                              </p:par>
                            </p:childTnLst>
                          </p:cTn>
                        </p:par>
                        <p:par>
                          <p:cTn id="34" fill="hold">
                            <p:stCondLst>
                              <p:cond delay="4500"/>
                            </p:stCondLst>
                            <p:childTnLst>
                              <p:par>
                                <p:cTn id="35" presetID="10" presetClass="entr" presetSubtype="0" fill="hold" nodeType="afterEffect">
                                  <p:stCondLst>
                                    <p:cond delay="0"/>
                                  </p:stCondLst>
                                  <p:childTnLst>
                                    <p:set>
                                      <p:cBhvr>
                                        <p:cTn id="36" dur="1" fill="hold">
                                          <p:stCondLst>
                                            <p:cond delay="0"/>
                                          </p:stCondLst>
                                        </p:cTn>
                                        <p:tgtEl>
                                          <p:spTgt spid="161"/>
                                        </p:tgtEl>
                                        <p:attrNameLst>
                                          <p:attrName>style.visibility</p:attrName>
                                        </p:attrNameLst>
                                      </p:cBhvr>
                                      <p:to>
                                        <p:strVal val="visible"/>
                                      </p:to>
                                    </p:set>
                                    <p:animEffect transition="in" filter="fade">
                                      <p:cBhvr>
                                        <p:cTn id="37" dur="2000"/>
                                        <p:tgtEl>
                                          <p:spTgt spid="161"/>
                                        </p:tgtEl>
                                      </p:cBhvr>
                                    </p:animEffect>
                                  </p:childTnLst>
                                </p:cTn>
                              </p:par>
                            </p:childTnLst>
                          </p:cTn>
                        </p:par>
                        <p:par>
                          <p:cTn id="38" fill="hold">
                            <p:stCondLst>
                              <p:cond delay="6500"/>
                            </p:stCondLst>
                            <p:childTnLst>
                              <p:par>
                                <p:cTn id="39" presetID="10" presetClass="entr" presetSubtype="0" fill="hold" nodeType="afterEffect">
                                  <p:stCondLst>
                                    <p:cond delay="0"/>
                                  </p:stCondLst>
                                  <p:childTnLst>
                                    <p:set>
                                      <p:cBhvr>
                                        <p:cTn id="40" dur="1" fill="hold">
                                          <p:stCondLst>
                                            <p:cond delay="0"/>
                                          </p:stCondLst>
                                        </p:cTn>
                                        <p:tgtEl>
                                          <p:spTgt spid="164"/>
                                        </p:tgtEl>
                                        <p:attrNameLst>
                                          <p:attrName>style.visibility</p:attrName>
                                        </p:attrNameLst>
                                      </p:cBhvr>
                                      <p:to>
                                        <p:strVal val="visible"/>
                                      </p:to>
                                    </p:set>
                                    <p:animEffect transition="in" filter="fade">
                                      <p:cBhvr>
                                        <p:cTn id="41" dur="500"/>
                                        <p:tgtEl>
                                          <p:spTgt spid="164"/>
                                        </p:tgtEl>
                                      </p:cBhvr>
                                    </p:animEffect>
                                  </p:childTnLst>
                                </p:cTn>
                              </p:par>
                              <p:par>
                                <p:cTn id="42" presetID="10" presetClass="entr" presetSubtype="0" fill="hold" nodeType="withEffect">
                                  <p:stCondLst>
                                    <p:cond delay="0"/>
                                  </p:stCondLst>
                                  <p:childTnLst>
                                    <p:set>
                                      <p:cBhvr>
                                        <p:cTn id="43" dur="1" fill="hold">
                                          <p:stCondLst>
                                            <p:cond delay="0"/>
                                          </p:stCondLst>
                                        </p:cTn>
                                        <p:tgtEl>
                                          <p:spTgt spid="165"/>
                                        </p:tgtEl>
                                        <p:attrNameLst>
                                          <p:attrName>style.visibility</p:attrName>
                                        </p:attrNameLst>
                                      </p:cBhvr>
                                      <p:to>
                                        <p:strVal val="visible"/>
                                      </p:to>
                                    </p:set>
                                    <p:animEffect transition="in" filter="fade">
                                      <p:cBhvr>
                                        <p:cTn id="44" dur="500"/>
                                        <p:tgtEl>
                                          <p:spTgt spid="165"/>
                                        </p:tgtEl>
                                      </p:cBhvr>
                                    </p:animEffect>
                                  </p:childTnLst>
                                </p:cTn>
                              </p:par>
                              <p:par>
                                <p:cTn id="45" presetID="10" presetClass="entr" presetSubtype="0" fill="hold" nodeType="withEffect">
                                  <p:stCondLst>
                                    <p:cond delay="0"/>
                                  </p:stCondLst>
                                  <p:childTnLst>
                                    <p:set>
                                      <p:cBhvr>
                                        <p:cTn id="46" dur="1" fill="hold">
                                          <p:stCondLst>
                                            <p:cond delay="0"/>
                                          </p:stCondLst>
                                        </p:cTn>
                                        <p:tgtEl>
                                          <p:spTgt spid="167"/>
                                        </p:tgtEl>
                                        <p:attrNameLst>
                                          <p:attrName>style.visibility</p:attrName>
                                        </p:attrNameLst>
                                      </p:cBhvr>
                                      <p:to>
                                        <p:strVal val="visible"/>
                                      </p:to>
                                    </p:set>
                                    <p:animEffect transition="in" filter="fade">
                                      <p:cBhvr>
                                        <p:cTn id="47" dur="500"/>
                                        <p:tgtEl>
                                          <p:spTgt spid="167"/>
                                        </p:tgtEl>
                                      </p:cBhvr>
                                    </p:animEffect>
                                  </p:childTnLst>
                                </p:cTn>
                              </p:par>
                            </p:childTnLst>
                          </p:cTn>
                        </p:par>
                        <p:par>
                          <p:cTn id="48" fill="hold">
                            <p:stCondLst>
                              <p:cond delay="7000"/>
                            </p:stCondLst>
                            <p:childTnLst>
                              <p:par>
                                <p:cTn id="49" presetID="10" presetClass="entr" presetSubtype="0" fill="hold" nodeType="afterEffect">
                                  <p:stCondLst>
                                    <p:cond delay="0"/>
                                  </p:stCondLst>
                                  <p:childTnLst>
                                    <p:set>
                                      <p:cBhvr>
                                        <p:cTn id="50" dur="1" fill="hold">
                                          <p:stCondLst>
                                            <p:cond delay="0"/>
                                          </p:stCondLst>
                                        </p:cTn>
                                        <p:tgtEl>
                                          <p:spTgt spid="170"/>
                                        </p:tgtEl>
                                        <p:attrNameLst>
                                          <p:attrName>style.visibility</p:attrName>
                                        </p:attrNameLst>
                                      </p:cBhvr>
                                      <p:to>
                                        <p:strVal val="visible"/>
                                      </p:to>
                                    </p:set>
                                    <p:animEffect transition="in" filter="fade">
                                      <p:cBhvr>
                                        <p:cTn id="51" dur="500"/>
                                        <p:tgtEl>
                                          <p:spTgt spid="170"/>
                                        </p:tgtEl>
                                      </p:cBhvr>
                                    </p:animEffect>
                                  </p:childTnLst>
                                </p:cTn>
                              </p:par>
                            </p:childTnLst>
                          </p:cTn>
                        </p:par>
                        <p:par>
                          <p:cTn id="52" fill="hold">
                            <p:stCondLst>
                              <p:cond delay="7500"/>
                            </p:stCondLst>
                            <p:childTnLst>
                              <p:par>
                                <p:cTn id="53" presetID="10" presetClass="entr" presetSubtype="0" fill="hold" nodeType="afterEffect">
                                  <p:stCondLst>
                                    <p:cond delay="0"/>
                                  </p:stCondLst>
                                  <p:childTnLst>
                                    <p:set>
                                      <p:cBhvr>
                                        <p:cTn id="54" dur="1" fill="hold">
                                          <p:stCondLst>
                                            <p:cond delay="0"/>
                                          </p:stCondLst>
                                        </p:cTn>
                                        <p:tgtEl>
                                          <p:spTgt spid="171"/>
                                        </p:tgtEl>
                                        <p:attrNameLst>
                                          <p:attrName>style.visibility</p:attrName>
                                        </p:attrNameLst>
                                      </p:cBhvr>
                                      <p:to>
                                        <p:strVal val="visible"/>
                                      </p:to>
                                    </p:set>
                                    <p:animEffect transition="in" filter="fade">
                                      <p:cBhvr>
                                        <p:cTn id="55" dur="500"/>
                                        <p:tgtEl>
                                          <p:spTgt spid="171"/>
                                        </p:tgtEl>
                                      </p:cBhvr>
                                    </p:animEffect>
                                  </p:childTnLst>
                                </p:cTn>
                              </p:par>
                            </p:childTnLst>
                          </p:cTn>
                        </p:par>
                        <p:par>
                          <p:cTn id="56" fill="hold">
                            <p:stCondLst>
                              <p:cond delay="8000"/>
                            </p:stCondLst>
                            <p:childTnLst>
                              <p:par>
                                <p:cTn id="57" presetID="10" presetClass="entr" presetSubtype="0" fill="hold" nodeType="afterEffect">
                                  <p:stCondLst>
                                    <p:cond delay="0"/>
                                  </p:stCondLst>
                                  <p:childTnLst>
                                    <p:set>
                                      <p:cBhvr>
                                        <p:cTn id="58" dur="1" fill="hold">
                                          <p:stCondLst>
                                            <p:cond delay="0"/>
                                          </p:stCondLst>
                                        </p:cTn>
                                        <p:tgtEl>
                                          <p:spTgt spid="172"/>
                                        </p:tgtEl>
                                        <p:attrNameLst>
                                          <p:attrName>style.visibility</p:attrName>
                                        </p:attrNameLst>
                                      </p:cBhvr>
                                      <p:to>
                                        <p:strVal val="visible"/>
                                      </p:to>
                                    </p:set>
                                    <p:animEffect transition="in" filter="fade">
                                      <p:cBhvr>
                                        <p:cTn id="59" dur="2000"/>
                                        <p:tgtEl>
                                          <p:spTgt spid="172"/>
                                        </p:tgtEl>
                                      </p:cBhvr>
                                    </p:animEffect>
                                  </p:childTnLst>
                                </p:cTn>
                              </p:par>
                            </p:childTnLst>
                          </p:cTn>
                        </p:par>
                        <p:par>
                          <p:cTn id="60" fill="hold">
                            <p:stCondLst>
                              <p:cond delay="10000"/>
                            </p:stCondLst>
                            <p:childTnLst>
                              <p:par>
                                <p:cTn id="61" presetID="10" presetClass="entr" presetSubtype="0" fill="hold" nodeType="afterEffect">
                                  <p:stCondLst>
                                    <p:cond delay="0"/>
                                  </p:stCondLst>
                                  <p:childTnLst>
                                    <p:set>
                                      <p:cBhvr>
                                        <p:cTn id="62" dur="1" fill="hold">
                                          <p:stCondLst>
                                            <p:cond delay="0"/>
                                          </p:stCondLst>
                                        </p:cTn>
                                        <p:tgtEl>
                                          <p:spTgt spid="173"/>
                                        </p:tgtEl>
                                        <p:attrNameLst>
                                          <p:attrName>style.visibility</p:attrName>
                                        </p:attrNameLst>
                                      </p:cBhvr>
                                      <p:to>
                                        <p:strVal val="visible"/>
                                      </p:to>
                                    </p:set>
                                    <p:animEffect transition="in" filter="fade">
                                      <p:cBhvr>
                                        <p:cTn id="63" dur="1000"/>
                                        <p:tgtEl>
                                          <p:spTgt spid="173"/>
                                        </p:tgtEl>
                                      </p:cBhvr>
                                    </p:animEffect>
                                  </p:childTnLst>
                                </p:cTn>
                              </p:par>
                            </p:childTnLst>
                          </p:cTn>
                        </p:par>
                        <p:par>
                          <p:cTn id="64" fill="hold">
                            <p:stCondLst>
                              <p:cond delay="11000"/>
                            </p:stCondLst>
                            <p:childTnLst>
                              <p:par>
                                <p:cTn id="65" presetID="10" presetClass="entr" presetSubtype="0" fill="hold" nodeType="afterEffect">
                                  <p:stCondLst>
                                    <p:cond delay="0"/>
                                  </p:stCondLst>
                                  <p:childTnLst>
                                    <p:set>
                                      <p:cBhvr>
                                        <p:cTn id="66" dur="1" fill="hold">
                                          <p:stCondLst>
                                            <p:cond delay="0"/>
                                          </p:stCondLst>
                                        </p:cTn>
                                        <p:tgtEl>
                                          <p:spTgt spid="174"/>
                                        </p:tgtEl>
                                        <p:attrNameLst>
                                          <p:attrName>style.visibility</p:attrName>
                                        </p:attrNameLst>
                                      </p:cBhvr>
                                      <p:to>
                                        <p:strVal val="visible"/>
                                      </p:to>
                                    </p:set>
                                    <p:animEffect transition="in" filter="fade">
                                      <p:cBhvr>
                                        <p:cTn id="67" dur="1000"/>
                                        <p:tgtEl>
                                          <p:spTgt spid="174"/>
                                        </p:tgtEl>
                                      </p:cBhvr>
                                    </p:animEffect>
                                  </p:childTnLst>
                                </p:cTn>
                              </p:par>
                            </p:childTnLst>
                          </p:cTn>
                        </p:par>
                        <p:par>
                          <p:cTn id="68" fill="hold">
                            <p:stCondLst>
                              <p:cond delay="12000"/>
                            </p:stCondLst>
                            <p:childTnLst>
                              <p:par>
                                <p:cTn id="69" presetID="10" presetClass="entr" presetSubtype="0" fill="hold" nodeType="afterEffect">
                                  <p:stCondLst>
                                    <p:cond delay="0"/>
                                  </p:stCondLst>
                                  <p:childTnLst>
                                    <p:set>
                                      <p:cBhvr>
                                        <p:cTn id="70" dur="1" fill="hold">
                                          <p:stCondLst>
                                            <p:cond delay="0"/>
                                          </p:stCondLst>
                                        </p:cTn>
                                        <p:tgtEl>
                                          <p:spTgt spid="175"/>
                                        </p:tgtEl>
                                        <p:attrNameLst>
                                          <p:attrName>style.visibility</p:attrName>
                                        </p:attrNameLst>
                                      </p:cBhvr>
                                      <p:to>
                                        <p:strVal val="visible"/>
                                      </p:to>
                                    </p:set>
                                    <p:animEffect transition="in" filter="fade">
                                      <p:cBhvr>
                                        <p:cTn id="71" dur="1000"/>
                                        <p:tgtEl>
                                          <p:spTgt spid="175"/>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nodeType="clickEffect">
                                  <p:stCondLst>
                                    <p:cond delay="0"/>
                                  </p:stCondLst>
                                  <p:childTnLst>
                                    <p:set>
                                      <p:cBhvr>
                                        <p:cTn id="75" dur="1" fill="hold">
                                          <p:stCondLst>
                                            <p:cond delay="0"/>
                                          </p:stCondLst>
                                        </p:cTn>
                                        <p:tgtEl>
                                          <p:spTgt spid="176"/>
                                        </p:tgtEl>
                                        <p:attrNameLst>
                                          <p:attrName>style.visibility</p:attrName>
                                        </p:attrNameLst>
                                      </p:cBhvr>
                                      <p:to>
                                        <p:strVal val="visible"/>
                                      </p:to>
                                    </p:set>
                                    <p:animEffect transition="in" filter="fade">
                                      <p:cBhvr>
                                        <p:cTn id="76" dur="500"/>
                                        <p:tgtEl>
                                          <p:spTgt spid="1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7048" y="525487"/>
            <a:ext cx="10363200" cy="1470025"/>
          </a:xfrm>
        </p:spPr>
        <p:txBody>
          <a:bodyPr/>
          <a:lstStyle/>
          <a:p>
            <a:r>
              <a:rPr lang="ro-RO" dirty="0"/>
              <a:t>Reprezentarea geometrică </a:t>
            </a:r>
          </a:p>
        </p:txBody>
      </p:sp>
      <p:sp>
        <p:nvSpPr>
          <p:cNvPr id="7" name="Rectangle 6"/>
          <p:cNvSpPr/>
          <p:nvPr/>
        </p:nvSpPr>
        <p:spPr>
          <a:xfrm>
            <a:off x="534317" y="1417886"/>
            <a:ext cx="9789814" cy="1084015"/>
          </a:xfrm>
          <a:prstGeom prst="rect">
            <a:avLst/>
          </a:prstGeom>
        </p:spPr>
        <p:txBody>
          <a:bodyPr wrap="square">
            <a:spAutoFit/>
          </a:bodyPr>
          <a:lstStyle/>
          <a:p>
            <a:pPr>
              <a:lnSpc>
                <a:spcPct val="107000"/>
              </a:lnSpc>
              <a:spcAft>
                <a:spcPts val="800"/>
              </a:spcAft>
            </a:pPr>
            <a:r>
              <a:rPr lang="ro-RO" b="1" dirty="0">
                <a:solidFill>
                  <a:srgbClr val="000000"/>
                </a:solidFill>
                <a:effectLst/>
                <a:ea typeface="Times New Roman" panose="02020603050405020304" pitchFamily="18" charset="0"/>
                <a:cs typeface="Times New Roman" panose="02020603050405020304" pitchFamily="18" charset="0"/>
              </a:rPr>
              <a:t>Definitie</a:t>
            </a:r>
            <a:endParaRPr lang="ro-RO" sz="1600" dirty="0">
              <a:effectLst/>
              <a:ea typeface="Calibri" panose="020F0502020204030204" pitchFamily="34" charset="0"/>
              <a:cs typeface="Times New Roman" panose="02020603050405020304" pitchFamily="18" charset="0"/>
            </a:endParaRPr>
          </a:p>
          <a:p>
            <a:pPr>
              <a:lnSpc>
                <a:spcPct val="107000"/>
              </a:lnSpc>
              <a:spcAft>
                <a:spcPts val="800"/>
              </a:spcAft>
            </a:pPr>
            <a:r>
              <a:rPr lang="ro-RO" dirty="0">
                <a:solidFill>
                  <a:srgbClr val="444444"/>
                </a:solidFill>
                <a:effectLst/>
                <a:ea typeface="Times New Roman" panose="02020603050405020304" pitchFamily="18" charset="0"/>
                <a:cs typeface="Times New Roman" panose="02020603050405020304" pitchFamily="18" charset="0"/>
              </a:rPr>
              <a:t>Funcţia </a:t>
            </a:r>
            <a:r>
              <a:rPr lang="ro-RO" sz="1600" dirty="0">
                <a:solidFill>
                  <a:srgbClr val="444444"/>
                </a:solidFill>
                <a:effectLst/>
                <a:ea typeface="Times New Roman" panose="02020603050405020304" pitchFamily="18" charset="0"/>
                <a:cs typeface="Times New Roman" panose="02020603050405020304" pitchFamily="18" charset="0"/>
              </a:rPr>
              <a:t>f:R→R,f(x)=ax+b,a,b</a:t>
            </a:r>
            <a:r>
              <a:rPr lang="ro-RO" sz="1600" dirty="0">
                <a:solidFill>
                  <a:srgbClr val="444444"/>
                </a:solidFill>
                <a:effectLst/>
                <a:ea typeface="Times New Roman" panose="02020603050405020304" pitchFamily="18" charset="0"/>
                <a:cs typeface="Cambria Math" panose="02040503050406030204" pitchFamily="18" charset="0"/>
              </a:rPr>
              <a:t>∈</a:t>
            </a:r>
            <a:r>
              <a:rPr lang="ro-RO" sz="1600" dirty="0">
                <a:solidFill>
                  <a:srgbClr val="444444"/>
                </a:solidFill>
                <a:effectLst/>
                <a:ea typeface="Times New Roman" panose="02020603050405020304" pitchFamily="18" charset="0"/>
                <a:cs typeface="Times New Roman" panose="02020603050405020304" pitchFamily="18" charset="0"/>
              </a:rPr>
              <a:t>R,a≠0 </a:t>
            </a:r>
            <a:r>
              <a:rPr lang="ro-RO" dirty="0">
                <a:solidFill>
                  <a:srgbClr val="444444"/>
                </a:solidFill>
                <a:effectLst/>
                <a:ea typeface="Times New Roman" panose="02020603050405020304" pitchFamily="18" charset="0"/>
                <a:cs typeface="Times New Roman" panose="02020603050405020304" pitchFamily="18" charset="0"/>
              </a:rPr>
              <a:t>se numeşte funcţia de gradul I. Reprezentarea geometrică a graficului funcţiei de gradul I este o dreaptă.</a:t>
            </a:r>
            <a:endParaRPr lang="ro-RO" sz="1600" dirty="0">
              <a:effectLst/>
              <a:ea typeface="Calibri" panose="020F0502020204030204" pitchFamily="34" charset="0"/>
              <a:cs typeface="Times New Roman" panose="02020603050405020304" pitchFamily="18" charset="0"/>
            </a:endParaRPr>
          </a:p>
        </p:txBody>
      </p:sp>
      <p:pic>
        <p:nvPicPr>
          <p:cNvPr id="10" name="Picture 9"/>
          <p:cNvPicPr/>
          <p:nvPr/>
        </p:nvPicPr>
        <p:blipFill>
          <a:blip r:embed="rId2" cstate="print">
            <a:extLst>
              <a:ext uri="{28A0092B-C50C-407E-A947-70E740481C1C}">
                <a14:useLocalDpi xmlns:a14="http://schemas.microsoft.com/office/drawing/2010/main" val="0"/>
              </a:ext>
            </a:extLst>
          </a:blip>
          <a:stretch>
            <a:fillRect/>
          </a:stretch>
        </p:blipFill>
        <p:spPr>
          <a:xfrm>
            <a:off x="6998786" y="2330082"/>
            <a:ext cx="1905000" cy="1905000"/>
          </a:xfrm>
          <a:prstGeom prst="rect">
            <a:avLst/>
          </a:prstGeom>
        </p:spPr>
      </p:pic>
      <p:pic>
        <p:nvPicPr>
          <p:cNvPr id="11" name="Picture 10"/>
          <p:cNvPicPr/>
          <p:nvPr/>
        </p:nvPicPr>
        <p:blipFill>
          <a:blip r:embed="rId3" cstate="print">
            <a:extLst>
              <a:ext uri="{28A0092B-C50C-407E-A947-70E740481C1C}">
                <a14:useLocalDpi xmlns:a14="http://schemas.microsoft.com/office/drawing/2010/main" val="0"/>
              </a:ext>
            </a:extLst>
          </a:blip>
          <a:stretch>
            <a:fillRect/>
          </a:stretch>
        </p:blipFill>
        <p:spPr>
          <a:xfrm>
            <a:off x="9129304" y="2330082"/>
            <a:ext cx="1905000" cy="1905000"/>
          </a:xfrm>
          <a:prstGeom prst="rect">
            <a:avLst/>
          </a:prstGeom>
        </p:spPr>
      </p:pic>
      <p:sp>
        <p:nvSpPr>
          <p:cNvPr id="8" name="TextBox 7"/>
          <p:cNvSpPr txBox="1"/>
          <p:nvPr/>
        </p:nvSpPr>
        <p:spPr>
          <a:xfrm>
            <a:off x="717048" y="3665853"/>
            <a:ext cx="8800893" cy="2554545"/>
          </a:xfrm>
          <a:prstGeom prst="rect">
            <a:avLst/>
          </a:prstGeom>
          <a:noFill/>
        </p:spPr>
        <p:txBody>
          <a:bodyPr wrap="square" rtlCol="0">
            <a:spAutoFit/>
          </a:bodyPr>
          <a:lstStyle/>
          <a:p>
            <a:r>
              <a:rPr lang="ro-RO" sz="1600" dirty="0"/>
              <a:t>Dacă a&gt;0 funcţia este strict crescătoare, iar dacă a&lt;0 funcţia este </a:t>
            </a:r>
          </a:p>
          <a:p>
            <a:r>
              <a:rPr lang="ro-RO" sz="1600" dirty="0"/>
              <a:t>strict descrescătoare. </a:t>
            </a:r>
          </a:p>
          <a:p>
            <a:endParaRPr lang="ro-RO" sz="1600" dirty="0"/>
          </a:p>
          <a:p>
            <a:r>
              <a:rPr lang="ro-RO" sz="1600" dirty="0"/>
              <a:t>O functie de gradul intai este doar o functie obisnuita care are forma:</a:t>
            </a:r>
          </a:p>
          <a:p>
            <a:r>
              <a:rPr lang="ro-RO" sz="1600" dirty="0"/>
              <a:t>f(x)=a⋅x+bf(x)=a⋅x+b, unde a si b sunt doua numere reale.</a:t>
            </a:r>
          </a:p>
          <a:p>
            <a:endParaRPr lang="ro-RO" sz="1600" dirty="0"/>
          </a:p>
          <a:p>
            <a:r>
              <a:rPr lang="ro-RO" sz="1600" dirty="0"/>
              <a:t>Acum, ar fi bine daca am avea a≠0a≠0, pentru ca daca ar fi 00, </a:t>
            </a:r>
          </a:p>
          <a:p>
            <a:r>
              <a:rPr lang="ro-RO" sz="1600" dirty="0"/>
              <a:t>atunci ne-ar ramane doar o functie constanta, de forma f(x)=bf(x)=b, </a:t>
            </a:r>
          </a:p>
          <a:p>
            <a:r>
              <a:rPr lang="ro-RO" sz="1600" dirty="0"/>
              <a:t>care ne returneaza mereu aceeasi valoare.</a:t>
            </a:r>
          </a:p>
          <a:p>
            <a:endParaRPr lang="ro-RO" sz="1600" dirty="0"/>
          </a:p>
        </p:txBody>
      </p:sp>
    </p:spTree>
    <p:extLst>
      <p:ext uri="{BB962C8B-B14F-4D97-AF65-F5344CB8AC3E}">
        <p14:creationId xmlns:p14="http://schemas.microsoft.com/office/powerpoint/2010/main" val="12696873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3" name="Google Shape;183;p7"/>
          <p:cNvSpPr/>
          <p:nvPr/>
        </p:nvSpPr>
        <p:spPr>
          <a:xfrm>
            <a:off x="620713" y="611190"/>
            <a:ext cx="7086600" cy="1447800"/>
          </a:xfrm>
          <a:prstGeom prst="rect">
            <a:avLst/>
          </a:prstGeom>
          <a:noFill/>
          <a:ln>
            <a:noFill/>
          </a:ln>
        </p:spPr>
        <p:txBody>
          <a:bodyPr spcFirstLastPara="1" wrap="square" lIns="92075" tIns="46025" rIns="92075" bIns="46025" anchor="ctr" anchorCtr="0">
            <a:noAutofit/>
          </a:bodyPr>
          <a:lstStyle/>
          <a:p>
            <a:pPr>
              <a:buClr>
                <a:srgbClr val="000000"/>
              </a:buClr>
              <a:buSzPts val="3600"/>
            </a:pPr>
            <a:r>
              <a:rPr lang="en-US" sz="3600" b="1" kern="0" dirty="0">
                <a:solidFill>
                  <a:srgbClr val="000000"/>
                </a:solidFill>
                <a:latin typeface="Calibri" panose="020F0502020204030204" pitchFamily="34" charset="0"/>
                <a:ea typeface="Arial"/>
                <a:cs typeface="Calibri" panose="020F0502020204030204" pitchFamily="34" charset="0"/>
                <a:sym typeface="Arial"/>
              </a:rPr>
              <a:t>Pa</a:t>
            </a:r>
            <a:r>
              <a:rPr lang="ro-RO" sz="3600" b="1" kern="0" dirty="0">
                <a:solidFill>
                  <a:srgbClr val="000000"/>
                </a:solidFill>
                <a:latin typeface="Calibri" panose="020F0502020204030204" pitchFamily="34" charset="0"/>
                <a:ea typeface="Arial"/>
                <a:cs typeface="Calibri" panose="020F0502020204030204" pitchFamily="34" charset="0"/>
                <a:sym typeface="Arial"/>
              </a:rPr>
              <a:t>ș</a:t>
            </a:r>
            <a:r>
              <a:rPr lang="en-US" sz="3600" b="1" kern="0" dirty="0">
                <a:solidFill>
                  <a:srgbClr val="000000"/>
                </a:solidFill>
                <a:latin typeface="Calibri" panose="020F0502020204030204" pitchFamily="34" charset="0"/>
                <a:ea typeface="Arial"/>
                <a:cs typeface="Calibri" panose="020F0502020204030204" pitchFamily="34" charset="0"/>
                <a:sym typeface="Arial"/>
              </a:rPr>
              <a:t>ii </a:t>
            </a:r>
            <a:r>
              <a:rPr lang="en-US" sz="3600" b="1" kern="0" dirty="0" err="1">
                <a:solidFill>
                  <a:srgbClr val="000000"/>
                </a:solidFill>
                <a:latin typeface="Calibri" panose="020F0502020204030204" pitchFamily="34" charset="0"/>
                <a:ea typeface="Arial"/>
                <a:cs typeface="Calibri" panose="020F0502020204030204" pitchFamily="34" charset="0"/>
                <a:sym typeface="Arial"/>
              </a:rPr>
              <a:t>pentru</a:t>
            </a:r>
            <a:r>
              <a:rPr lang="en-US" sz="3600" b="1" kern="0" dirty="0">
                <a:solidFill>
                  <a:srgbClr val="000000"/>
                </a:solidFill>
                <a:latin typeface="Calibri" panose="020F0502020204030204" pitchFamily="34" charset="0"/>
                <a:ea typeface="Arial"/>
                <a:cs typeface="Calibri" panose="020F0502020204030204" pitchFamily="34" charset="0"/>
                <a:sym typeface="Arial"/>
              </a:rPr>
              <a:t> a </a:t>
            </a:r>
            <a:r>
              <a:rPr lang="en-US" sz="3600" b="1" kern="0" dirty="0" err="1">
                <a:solidFill>
                  <a:srgbClr val="000000"/>
                </a:solidFill>
                <a:latin typeface="Calibri" panose="020F0502020204030204" pitchFamily="34" charset="0"/>
                <a:ea typeface="Arial"/>
                <a:cs typeface="Calibri" panose="020F0502020204030204" pitchFamily="34" charset="0"/>
                <a:sym typeface="Arial"/>
              </a:rPr>
              <a:t>afla</a:t>
            </a:r>
            <a:r>
              <a:rPr lang="en-US" sz="3600" b="1" kern="0" dirty="0">
                <a:solidFill>
                  <a:srgbClr val="000000"/>
                </a:solidFill>
                <a:latin typeface="Calibri" panose="020F0502020204030204" pitchFamily="34" charset="0"/>
                <a:ea typeface="Arial"/>
                <a:cs typeface="Calibri" panose="020F0502020204030204" pitchFamily="34" charset="0"/>
                <a:sym typeface="Arial"/>
              </a:rPr>
              <a:t> </a:t>
            </a:r>
            <a:r>
              <a:rPr lang="en-US" sz="3600" b="1" kern="0" dirty="0" err="1">
                <a:solidFill>
                  <a:srgbClr val="000000"/>
                </a:solidFill>
                <a:latin typeface="Calibri" panose="020F0502020204030204" pitchFamily="34" charset="0"/>
                <a:ea typeface="Arial"/>
                <a:cs typeface="Calibri" panose="020F0502020204030204" pitchFamily="34" charset="0"/>
                <a:sym typeface="Arial"/>
              </a:rPr>
              <a:t>monotonia</a:t>
            </a:r>
            <a:r>
              <a:rPr lang="en-US" sz="3600" b="1" kern="0" dirty="0">
                <a:solidFill>
                  <a:srgbClr val="000000"/>
                </a:solidFill>
                <a:latin typeface="Calibri" panose="020F0502020204030204" pitchFamily="34" charset="0"/>
                <a:ea typeface="Arial"/>
                <a:cs typeface="Calibri" panose="020F0502020204030204" pitchFamily="34" charset="0"/>
                <a:sym typeface="Arial"/>
              </a:rPr>
              <a:t> </a:t>
            </a:r>
            <a:r>
              <a:rPr lang="en-US" sz="3600" b="1" kern="0" dirty="0" err="1">
                <a:solidFill>
                  <a:srgbClr val="000000"/>
                </a:solidFill>
                <a:latin typeface="Calibri" panose="020F0502020204030204" pitchFamily="34" charset="0"/>
                <a:ea typeface="Arial"/>
                <a:cs typeface="Calibri" panose="020F0502020204030204" pitchFamily="34" charset="0"/>
                <a:sym typeface="Arial"/>
              </a:rPr>
              <a:t>functiei</a:t>
            </a:r>
            <a:r>
              <a:rPr lang="en-US" sz="3600" b="1" kern="0" dirty="0">
                <a:solidFill>
                  <a:srgbClr val="000000"/>
                </a:solidFill>
                <a:latin typeface="Calibri" panose="020F0502020204030204" pitchFamily="34" charset="0"/>
                <a:ea typeface="Arial"/>
                <a:cs typeface="Calibri" panose="020F0502020204030204" pitchFamily="34" charset="0"/>
                <a:sym typeface="Arial"/>
              </a:rPr>
              <a:t> de </a:t>
            </a:r>
          </a:p>
          <a:p>
            <a:pPr>
              <a:buClr>
                <a:srgbClr val="000000"/>
              </a:buClr>
              <a:buSzPts val="3600"/>
            </a:pPr>
            <a:r>
              <a:rPr lang="en-US" sz="3600" b="1" kern="0" dirty="0" err="1">
                <a:solidFill>
                  <a:srgbClr val="000000"/>
                </a:solidFill>
                <a:latin typeface="Calibri" panose="020F0502020204030204" pitchFamily="34" charset="0"/>
                <a:ea typeface="Arial"/>
                <a:cs typeface="Calibri" panose="020F0502020204030204" pitchFamily="34" charset="0"/>
                <a:sym typeface="Arial"/>
              </a:rPr>
              <a:t>gradul</a:t>
            </a:r>
            <a:r>
              <a:rPr lang="en-US" sz="3600" b="1" kern="0" dirty="0">
                <a:solidFill>
                  <a:srgbClr val="000000"/>
                </a:solidFill>
                <a:latin typeface="Calibri" panose="020F0502020204030204" pitchFamily="34" charset="0"/>
                <a:ea typeface="Arial"/>
                <a:cs typeface="Calibri" panose="020F0502020204030204" pitchFamily="34" charset="0"/>
                <a:sym typeface="Arial"/>
              </a:rPr>
              <a:t> II</a:t>
            </a:r>
            <a:endParaRPr sz="3600" b="1"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184" name="Google Shape;184;p7"/>
          <p:cNvSpPr/>
          <p:nvPr/>
        </p:nvSpPr>
        <p:spPr>
          <a:xfrm>
            <a:off x="3505199" y="1143001"/>
            <a:ext cx="7328321" cy="2414588"/>
          </a:xfrm>
          <a:prstGeom prst="rect">
            <a:avLst/>
          </a:prstGeom>
          <a:noFill/>
          <a:ln>
            <a:noFill/>
          </a:ln>
        </p:spPr>
        <p:txBody>
          <a:bodyPr spcFirstLastPara="1" wrap="square" lIns="92075" tIns="46025" rIns="92075" bIns="46025" anchor="t" anchorCtr="0">
            <a:noAutofit/>
          </a:bodyPr>
          <a:lstStyle/>
          <a:p>
            <a:pPr marL="342900" indent="-342900">
              <a:buClr>
                <a:srgbClr val="000000"/>
              </a:buClr>
              <a:buSzPts val="1800"/>
              <a:buFont typeface="Century"/>
              <a:buChar char="•"/>
            </a:pPr>
            <a:r>
              <a:rPr lang="en-US" kern="0" dirty="0">
                <a:solidFill>
                  <a:srgbClr val="000000"/>
                </a:solidFill>
                <a:latin typeface="Calibri" panose="020F0502020204030204" pitchFamily="34" charset="0"/>
                <a:ea typeface="Century"/>
                <a:cs typeface="Calibri" panose="020F0502020204030204" pitchFamily="34" charset="0"/>
                <a:sym typeface="Century"/>
              </a:rPr>
              <a:t>PAS 1</a:t>
            </a:r>
            <a:r>
              <a:rPr lang="en-US" kern="0" dirty="0">
                <a:solidFill>
                  <a:srgbClr val="000000"/>
                </a:solidFill>
                <a:latin typeface="Calibri" panose="020F0502020204030204" pitchFamily="34" charset="0"/>
                <a:ea typeface="Comic Sans MS"/>
                <a:cs typeface="Calibri" panose="020F0502020204030204" pitchFamily="34" charset="0"/>
                <a:sym typeface="Comic Sans MS"/>
              </a:rPr>
              <a:t> : se </a:t>
            </a:r>
            <a:r>
              <a:rPr lang="en-US" kern="0" dirty="0" err="1">
                <a:solidFill>
                  <a:srgbClr val="000000"/>
                </a:solidFill>
                <a:latin typeface="Calibri" panose="020F0502020204030204" pitchFamily="34" charset="0"/>
                <a:ea typeface="Comic Sans MS"/>
                <a:cs typeface="Calibri" panose="020F0502020204030204" pitchFamily="34" charset="0"/>
                <a:sym typeface="Comic Sans MS"/>
              </a:rPr>
              <a:t>calculeaza</a:t>
            </a:r>
            <a:r>
              <a:rPr lang="en-US" kern="0" dirty="0">
                <a:solidFill>
                  <a:srgbClr val="000000"/>
                </a:solidFill>
                <a:latin typeface="Calibri" panose="020F0502020204030204" pitchFamily="34" charset="0"/>
                <a:ea typeface="Comic Sans MS"/>
                <a:cs typeface="Calibri" panose="020F0502020204030204" pitchFamily="34" charset="0"/>
                <a:sym typeface="Comic Sans MS"/>
              </a:rPr>
              <a:t> </a:t>
            </a:r>
            <a:r>
              <a:rPr lang="en-US" kern="0" dirty="0" err="1">
                <a:solidFill>
                  <a:srgbClr val="000000"/>
                </a:solidFill>
                <a:latin typeface="Calibri" panose="020F0502020204030204" pitchFamily="34" charset="0"/>
                <a:ea typeface="Comic Sans MS"/>
                <a:cs typeface="Calibri" panose="020F0502020204030204" pitchFamily="34" charset="0"/>
                <a:sym typeface="Comic Sans MS"/>
              </a:rPr>
              <a:t>coordonatele</a:t>
            </a:r>
            <a:r>
              <a:rPr lang="en-US" kern="0" dirty="0">
                <a:solidFill>
                  <a:srgbClr val="000000"/>
                </a:solidFill>
                <a:latin typeface="Calibri" panose="020F0502020204030204" pitchFamily="34" charset="0"/>
                <a:ea typeface="Comic Sans MS"/>
                <a:cs typeface="Calibri" panose="020F0502020204030204" pitchFamily="34" charset="0"/>
                <a:sym typeface="Comic Sans MS"/>
              </a:rPr>
              <a:t> </a:t>
            </a:r>
            <a:r>
              <a:rPr lang="en-US" kern="0" dirty="0" err="1">
                <a:solidFill>
                  <a:srgbClr val="000000"/>
                </a:solidFill>
                <a:latin typeface="Calibri" panose="020F0502020204030204" pitchFamily="34" charset="0"/>
                <a:ea typeface="Comic Sans MS"/>
                <a:cs typeface="Calibri" panose="020F0502020204030204" pitchFamily="34" charset="0"/>
                <a:sym typeface="Comic Sans MS"/>
              </a:rPr>
              <a:t>varfului</a:t>
            </a:r>
            <a:r>
              <a:rPr lang="en-US" kern="0" dirty="0">
                <a:solidFill>
                  <a:srgbClr val="000000"/>
                </a:solidFill>
                <a:latin typeface="Calibri" panose="020F0502020204030204" pitchFamily="34" charset="0"/>
                <a:ea typeface="Comic Sans MS"/>
                <a:cs typeface="Calibri" panose="020F0502020204030204" pitchFamily="34" charset="0"/>
                <a:sym typeface="Comic Sans MS"/>
              </a:rPr>
              <a:t> V(</a:t>
            </a:r>
            <a:r>
              <a:rPr lang="en-US" kern="0" dirty="0" err="1">
                <a:solidFill>
                  <a:srgbClr val="000000"/>
                </a:solidFill>
                <a:latin typeface="Calibri" panose="020F0502020204030204" pitchFamily="34" charset="0"/>
                <a:ea typeface="Comic Sans MS"/>
                <a:cs typeface="Calibri" panose="020F0502020204030204" pitchFamily="34" charset="0"/>
                <a:sym typeface="Comic Sans MS"/>
              </a:rPr>
              <a:t>Xv,Yv</a:t>
            </a:r>
            <a:r>
              <a:rPr lang="en-US" kern="0" dirty="0">
                <a:solidFill>
                  <a:srgbClr val="000000"/>
                </a:solidFill>
                <a:latin typeface="Calibri" panose="020F0502020204030204" pitchFamily="34" charset="0"/>
                <a:ea typeface="Comic Sans MS"/>
                <a:cs typeface="Calibri" panose="020F0502020204030204" pitchFamily="34" charset="0"/>
                <a:sym typeface="Comic Sans MS"/>
              </a:rPr>
              <a:t>) :</a:t>
            </a:r>
            <a:endParaRPr sz="1400" kern="0" dirty="0">
              <a:solidFill>
                <a:srgbClr val="000000"/>
              </a:solidFill>
              <a:latin typeface="Calibri" panose="020F0502020204030204" pitchFamily="34" charset="0"/>
              <a:ea typeface="Arial"/>
              <a:cs typeface="Calibri" panose="020F0502020204030204" pitchFamily="34" charset="0"/>
              <a:sym typeface="Arial"/>
            </a:endParaRPr>
          </a:p>
          <a:p>
            <a:pPr marL="342900" indent="-342900">
              <a:spcBef>
                <a:spcPts val="400"/>
              </a:spcBef>
              <a:buClr>
                <a:srgbClr val="000000"/>
              </a:buClr>
              <a:buSzPts val="2000"/>
            </a:pPr>
            <a:r>
              <a:rPr lang="en-US" sz="2000" kern="0" dirty="0">
                <a:solidFill>
                  <a:srgbClr val="000000"/>
                </a:solidFill>
                <a:latin typeface="Calibri" panose="020F0502020204030204" pitchFamily="34" charset="0"/>
                <a:ea typeface="Arial"/>
                <a:cs typeface="Calibri" panose="020F0502020204030204" pitchFamily="34" charset="0"/>
                <a:sym typeface="Arial"/>
              </a:rPr>
              <a:t>                </a:t>
            </a:r>
            <a:endParaRPr sz="1400" kern="0" dirty="0">
              <a:solidFill>
                <a:srgbClr val="000000"/>
              </a:solidFill>
              <a:latin typeface="Calibri" panose="020F0502020204030204" pitchFamily="34" charset="0"/>
              <a:ea typeface="Arial"/>
              <a:cs typeface="Calibri" panose="020F0502020204030204" pitchFamily="34" charset="0"/>
              <a:sym typeface="Arial"/>
            </a:endParaRPr>
          </a:p>
          <a:p>
            <a:pPr marL="342900" indent="-342900">
              <a:spcBef>
                <a:spcPts val="240"/>
              </a:spcBef>
              <a:buClr>
                <a:srgbClr val="000000"/>
              </a:buClr>
              <a:buSzPts val="1200"/>
            </a:pPr>
            <a:endParaRPr sz="1200" kern="0" dirty="0">
              <a:solidFill>
                <a:srgbClr val="000000"/>
              </a:solidFill>
              <a:latin typeface="Calibri" panose="020F0502020204030204" pitchFamily="34" charset="0"/>
              <a:ea typeface="Arial"/>
              <a:cs typeface="Calibri" panose="020F0502020204030204" pitchFamily="34" charset="0"/>
              <a:sym typeface="Arial"/>
            </a:endParaRPr>
          </a:p>
          <a:p>
            <a:pPr marL="342900" indent="-342900">
              <a:spcBef>
                <a:spcPts val="560"/>
              </a:spcBef>
              <a:buClr>
                <a:srgbClr val="000000"/>
              </a:buClr>
              <a:buSzPts val="2800"/>
            </a:pPr>
            <a:endParaRPr sz="2800" kern="0" dirty="0">
              <a:solidFill>
                <a:srgbClr val="000000"/>
              </a:solidFill>
              <a:latin typeface="Calibri" panose="020F0502020204030204" pitchFamily="34" charset="0"/>
              <a:ea typeface="Arial"/>
              <a:cs typeface="Calibri" panose="020F0502020204030204" pitchFamily="34" charset="0"/>
              <a:sym typeface="Arial"/>
            </a:endParaRPr>
          </a:p>
          <a:p>
            <a:pPr marL="342900" indent="-342900">
              <a:spcBef>
                <a:spcPts val="560"/>
              </a:spcBef>
              <a:buClr>
                <a:srgbClr val="000000"/>
              </a:buClr>
              <a:buSzPts val="2800"/>
            </a:pPr>
            <a:r>
              <a:rPr lang="en-US" sz="2800" kern="0" dirty="0">
                <a:solidFill>
                  <a:srgbClr val="000000"/>
                </a:solidFill>
                <a:latin typeface="Calibri" panose="020F0502020204030204" pitchFamily="34" charset="0"/>
                <a:ea typeface="Arial"/>
                <a:cs typeface="Calibri" panose="020F0502020204030204" pitchFamily="34" charset="0"/>
                <a:sym typeface="Arial"/>
              </a:rPr>
              <a:t>                                         </a:t>
            </a:r>
            <a:r>
              <a:rPr lang="en-US" sz="2800" kern="0" dirty="0">
                <a:solidFill>
                  <a:srgbClr val="000000"/>
                </a:solidFill>
                <a:latin typeface="Calibri" panose="020F0502020204030204" pitchFamily="34" charset="0"/>
                <a:ea typeface="Comic Sans MS"/>
                <a:cs typeface="Calibri" panose="020F0502020204030204" pitchFamily="34" charset="0"/>
                <a:sym typeface="Comic Sans MS"/>
              </a:rPr>
              <a:t>                                  </a:t>
            </a:r>
            <a:endParaRPr sz="1400" kern="0" dirty="0">
              <a:solidFill>
                <a:srgbClr val="000000"/>
              </a:solidFill>
              <a:latin typeface="Calibri" panose="020F0502020204030204" pitchFamily="34" charset="0"/>
              <a:ea typeface="Arial"/>
              <a:cs typeface="Calibri" panose="020F0502020204030204" pitchFamily="34" charset="0"/>
              <a:sym typeface="Arial"/>
            </a:endParaRPr>
          </a:p>
          <a:p>
            <a:pPr marL="342900" indent="-342900">
              <a:spcBef>
                <a:spcPts val="360"/>
              </a:spcBef>
              <a:buClr>
                <a:srgbClr val="000000"/>
              </a:buClr>
              <a:buSzPts val="1800"/>
              <a:buFont typeface="Century"/>
              <a:buChar char="•"/>
            </a:pPr>
            <a:r>
              <a:rPr lang="en-US" kern="0" dirty="0">
                <a:solidFill>
                  <a:srgbClr val="000000"/>
                </a:solidFill>
                <a:latin typeface="Calibri" panose="020F0502020204030204" pitchFamily="34" charset="0"/>
                <a:ea typeface="Century"/>
                <a:cs typeface="Calibri" panose="020F0502020204030204" pitchFamily="34" charset="0"/>
                <a:sym typeface="Century"/>
              </a:rPr>
              <a:t>PAS 2</a:t>
            </a:r>
            <a:r>
              <a:rPr lang="en-US" kern="0" dirty="0">
                <a:solidFill>
                  <a:srgbClr val="000000"/>
                </a:solidFill>
                <a:latin typeface="Calibri" panose="020F0502020204030204" pitchFamily="34" charset="0"/>
                <a:ea typeface="Comic Sans MS"/>
                <a:cs typeface="Calibri" panose="020F0502020204030204" pitchFamily="34" charset="0"/>
                <a:sym typeface="Comic Sans MS"/>
              </a:rPr>
              <a:t> : se </a:t>
            </a:r>
            <a:r>
              <a:rPr lang="en-US" kern="0" dirty="0" err="1">
                <a:solidFill>
                  <a:srgbClr val="000000"/>
                </a:solidFill>
                <a:latin typeface="Calibri" panose="020F0502020204030204" pitchFamily="34" charset="0"/>
                <a:ea typeface="Comic Sans MS"/>
                <a:cs typeface="Calibri" panose="020F0502020204030204" pitchFamily="34" charset="0"/>
                <a:sym typeface="Comic Sans MS"/>
              </a:rPr>
              <a:t>completeaza</a:t>
            </a:r>
            <a:r>
              <a:rPr lang="en-US" kern="0" dirty="0">
                <a:solidFill>
                  <a:srgbClr val="000000"/>
                </a:solidFill>
                <a:latin typeface="Calibri" panose="020F0502020204030204" pitchFamily="34" charset="0"/>
                <a:ea typeface="Comic Sans MS"/>
                <a:cs typeface="Calibri" panose="020F0502020204030204" pitchFamily="34" charset="0"/>
                <a:sym typeface="Comic Sans MS"/>
              </a:rPr>
              <a:t> </a:t>
            </a:r>
            <a:r>
              <a:rPr lang="en-US" kern="0" dirty="0" err="1">
                <a:solidFill>
                  <a:srgbClr val="000000"/>
                </a:solidFill>
                <a:latin typeface="Calibri" panose="020F0502020204030204" pitchFamily="34" charset="0"/>
                <a:ea typeface="Comic Sans MS"/>
                <a:cs typeface="Calibri" panose="020F0502020204030204" pitchFamily="34" charset="0"/>
                <a:sym typeface="Comic Sans MS"/>
              </a:rPr>
              <a:t>unul</a:t>
            </a:r>
            <a:r>
              <a:rPr lang="en-US" kern="0" dirty="0">
                <a:solidFill>
                  <a:srgbClr val="000000"/>
                </a:solidFill>
                <a:latin typeface="Calibri" panose="020F0502020204030204" pitchFamily="34" charset="0"/>
                <a:ea typeface="Comic Sans MS"/>
                <a:cs typeface="Calibri" panose="020F0502020204030204" pitchFamily="34" charset="0"/>
                <a:sym typeface="Comic Sans MS"/>
              </a:rPr>
              <a:t> din </a:t>
            </a:r>
            <a:r>
              <a:rPr lang="en-US" kern="0" dirty="0" err="1">
                <a:solidFill>
                  <a:srgbClr val="000000"/>
                </a:solidFill>
                <a:latin typeface="Calibri" panose="020F0502020204030204" pitchFamily="34" charset="0"/>
                <a:ea typeface="Comic Sans MS"/>
                <a:cs typeface="Calibri" panose="020F0502020204030204" pitchFamily="34" charset="0"/>
                <a:sym typeface="Comic Sans MS"/>
              </a:rPr>
              <a:t>urmatoarele</a:t>
            </a:r>
            <a:r>
              <a:rPr lang="en-US" kern="0" dirty="0">
                <a:solidFill>
                  <a:srgbClr val="000000"/>
                </a:solidFill>
                <a:latin typeface="Calibri" panose="020F0502020204030204" pitchFamily="34" charset="0"/>
                <a:ea typeface="Comic Sans MS"/>
                <a:cs typeface="Calibri" panose="020F0502020204030204" pitchFamily="34" charset="0"/>
                <a:sym typeface="Comic Sans MS"/>
              </a:rPr>
              <a:t> </a:t>
            </a:r>
            <a:r>
              <a:rPr lang="en-US" kern="0" dirty="0" err="1">
                <a:solidFill>
                  <a:srgbClr val="000000"/>
                </a:solidFill>
                <a:latin typeface="Calibri" panose="020F0502020204030204" pitchFamily="34" charset="0"/>
                <a:ea typeface="Comic Sans MS"/>
                <a:cs typeface="Calibri" panose="020F0502020204030204" pitchFamily="34" charset="0"/>
                <a:sym typeface="Comic Sans MS"/>
              </a:rPr>
              <a:t>tabele</a:t>
            </a:r>
            <a:r>
              <a:rPr lang="en-US" kern="0" dirty="0">
                <a:solidFill>
                  <a:srgbClr val="000000"/>
                </a:solidFill>
                <a:latin typeface="Calibri" panose="020F0502020204030204" pitchFamily="34" charset="0"/>
                <a:ea typeface="Comic Sans MS"/>
                <a:cs typeface="Calibri" panose="020F0502020204030204" pitchFamily="34" charset="0"/>
                <a:sym typeface="Comic Sans MS"/>
              </a:rPr>
              <a:t> :</a:t>
            </a:r>
            <a:endParaRPr kern="0" dirty="0">
              <a:solidFill>
                <a:srgbClr val="000000"/>
              </a:solidFill>
              <a:latin typeface="Calibri" panose="020F0502020204030204" pitchFamily="34" charset="0"/>
              <a:ea typeface="Comic Sans MS"/>
              <a:cs typeface="Calibri" panose="020F0502020204030204" pitchFamily="34" charset="0"/>
              <a:sym typeface="Comic Sans MS"/>
            </a:endParaRPr>
          </a:p>
        </p:txBody>
      </p:sp>
      <p:grpSp>
        <p:nvGrpSpPr>
          <p:cNvPr id="185" name="Google Shape;185;p7"/>
          <p:cNvGrpSpPr/>
          <p:nvPr/>
        </p:nvGrpSpPr>
        <p:grpSpPr>
          <a:xfrm>
            <a:off x="4343400" y="1676400"/>
            <a:ext cx="4953000" cy="990600"/>
            <a:chOff x="1776" y="1872"/>
            <a:chExt cx="3120" cy="624"/>
          </a:xfrm>
        </p:grpSpPr>
        <p:cxnSp>
          <p:nvCxnSpPr>
            <p:cNvPr id="186" name="Google Shape;186;p7"/>
            <p:cNvCxnSpPr/>
            <p:nvPr/>
          </p:nvCxnSpPr>
          <p:spPr>
            <a:xfrm>
              <a:off x="2412" y="2208"/>
              <a:ext cx="577" cy="0"/>
            </a:xfrm>
            <a:prstGeom prst="straightConnector1">
              <a:avLst/>
            </a:prstGeom>
            <a:noFill/>
            <a:ln w="9525" cap="flat" cmpd="sng">
              <a:solidFill>
                <a:schemeClr val="dk1"/>
              </a:solidFill>
              <a:prstDash val="solid"/>
              <a:round/>
              <a:headEnd type="none" w="sm" len="sm"/>
              <a:tailEnd type="none" w="sm" len="sm"/>
            </a:ln>
          </p:spPr>
        </p:cxnSp>
        <p:cxnSp>
          <p:nvCxnSpPr>
            <p:cNvPr id="187" name="Google Shape;187;p7"/>
            <p:cNvCxnSpPr/>
            <p:nvPr/>
          </p:nvCxnSpPr>
          <p:spPr>
            <a:xfrm>
              <a:off x="4260" y="2208"/>
              <a:ext cx="636" cy="0"/>
            </a:xfrm>
            <a:prstGeom prst="straightConnector1">
              <a:avLst/>
            </a:prstGeom>
            <a:noFill/>
            <a:ln w="9525" cap="flat" cmpd="sng">
              <a:solidFill>
                <a:schemeClr val="dk1"/>
              </a:solidFill>
              <a:prstDash val="solid"/>
              <a:round/>
              <a:headEnd type="none" w="sm" len="sm"/>
              <a:tailEnd type="none" w="sm" len="sm"/>
            </a:ln>
          </p:spPr>
        </p:cxnSp>
        <p:sp>
          <p:nvSpPr>
            <p:cNvPr id="188" name="Google Shape;188;p7"/>
            <p:cNvSpPr/>
            <p:nvPr/>
          </p:nvSpPr>
          <p:spPr>
            <a:xfrm>
              <a:off x="1776" y="2016"/>
              <a:ext cx="542" cy="312"/>
            </a:xfrm>
            <a:prstGeom prst="rect">
              <a:avLst/>
            </a:prstGeom>
          </p:spPr>
          <p:txBody>
            <a:bodyPr>
              <a:prstTxWarp prst="textPlain">
                <a:avLst/>
              </a:prstTxWarp>
            </a:bodyPr>
            <a:lstStyle/>
            <a:p>
              <a:pPr algn="ctr">
                <a:buClr>
                  <a:srgbClr val="000000"/>
                </a:buClr>
              </a:pPr>
              <a:r>
                <a:rPr sz="1400" b="1" kern="0">
                  <a:ln w="9525" cap="flat" cmpd="sng">
                    <a:solidFill>
                      <a:srgbClr val="CC3300"/>
                    </a:solidFill>
                    <a:prstDash val="solid"/>
                    <a:round/>
                    <a:headEnd type="none" w="sm" len="sm"/>
                    <a:tailEnd type="none" w="sm" len="sm"/>
                  </a:ln>
                  <a:solidFill>
                    <a:srgbClr val="CC3300"/>
                  </a:solidFill>
                  <a:latin typeface="Calibri" panose="020F0502020204030204" pitchFamily="34" charset="0"/>
                  <a:cs typeface="Calibri" panose="020F0502020204030204" pitchFamily="34" charset="0"/>
                  <a:sym typeface="Arial"/>
                </a:rPr>
                <a:t>Xv =</a:t>
              </a:r>
            </a:p>
          </p:txBody>
        </p:sp>
        <p:sp>
          <p:nvSpPr>
            <p:cNvPr id="189" name="Google Shape;189;p7"/>
            <p:cNvSpPr/>
            <p:nvPr/>
          </p:nvSpPr>
          <p:spPr>
            <a:xfrm>
              <a:off x="3567" y="2016"/>
              <a:ext cx="578" cy="336"/>
            </a:xfrm>
            <a:prstGeom prst="rect">
              <a:avLst/>
            </a:prstGeom>
          </p:spPr>
          <p:txBody>
            <a:bodyPr>
              <a:prstTxWarp prst="textPlain">
                <a:avLst/>
              </a:prstTxWarp>
            </a:bodyPr>
            <a:lstStyle/>
            <a:p>
              <a:pPr algn="ctr">
                <a:buClr>
                  <a:srgbClr val="000000"/>
                </a:buClr>
              </a:pPr>
              <a:r>
                <a:rPr sz="1400" b="1" kern="0" dirty="0" err="1">
                  <a:ln w="9525" cap="flat" cmpd="sng">
                    <a:solidFill>
                      <a:srgbClr val="CC3300"/>
                    </a:solidFill>
                    <a:prstDash val="solid"/>
                    <a:round/>
                    <a:headEnd type="none" w="sm" len="sm"/>
                    <a:tailEnd type="none" w="sm" len="sm"/>
                  </a:ln>
                  <a:solidFill>
                    <a:srgbClr val="CC3300"/>
                  </a:solidFill>
                  <a:latin typeface="Calibri" panose="020F0502020204030204" pitchFamily="34" charset="0"/>
                  <a:cs typeface="Calibri" panose="020F0502020204030204" pitchFamily="34" charset="0"/>
                  <a:sym typeface="Arial"/>
                </a:rPr>
                <a:t>Yv</a:t>
              </a:r>
              <a:r>
                <a:rPr sz="1400" b="1" kern="0" dirty="0">
                  <a:ln w="9525" cap="flat" cmpd="sng">
                    <a:solidFill>
                      <a:srgbClr val="CC3300"/>
                    </a:solidFill>
                    <a:prstDash val="solid"/>
                    <a:round/>
                    <a:headEnd type="none" w="sm" len="sm"/>
                    <a:tailEnd type="none" w="sm" len="sm"/>
                  </a:ln>
                  <a:solidFill>
                    <a:srgbClr val="CC3300"/>
                  </a:solidFill>
                  <a:latin typeface="Calibri" panose="020F0502020204030204" pitchFamily="34" charset="0"/>
                  <a:cs typeface="Calibri" panose="020F0502020204030204" pitchFamily="34" charset="0"/>
                  <a:sym typeface="Arial"/>
                </a:rPr>
                <a:t> =</a:t>
              </a:r>
            </a:p>
          </p:txBody>
        </p:sp>
        <p:sp>
          <p:nvSpPr>
            <p:cNvPr id="190" name="Google Shape;190;p7"/>
            <p:cNvSpPr/>
            <p:nvPr/>
          </p:nvSpPr>
          <p:spPr>
            <a:xfrm>
              <a:off x="4376" y="1968"/>
              <a:ext cx="404" cy="480"/>
            </a:xfrm>
            <a:prstGeom prst="rect">
              <a:avLst/>
            </a:prstGeom>
          </p:spPr>
          <p:txBody>
            <a:bodyPr>
              <a:prstTxWarp prst="textPlain">
                <a:avLst/>
              </a:prstTxWarp>
            </a:bodyPr>
            <a:lstStyle/>
            <a:p>
              <a:pPr algn="ctr">
                <a:buClr>
                  <a:srgbClr val="000000"/>
                </a:buClr>
              </a:pPr>
              <a:r>
                <a:rPr sz="1400" kern="0" dirty="0">
                  <a:solidFill>
                    <a:srgbClr val="336699"/>
                  </a:solidFill>
                  <a:latin typeface="Calibri" panose="020F0502020204030204" pitchFamily="34" charset="0"/>
                  <a:cs typeface="Calibri" panose="020F0502020204030204" pitchFamily="34" charset="0"/>
                  <a:sym typeface="Arial"/>
                </a:rPr>
                <a:t>- Δ</a:t>
              </a:r>
              <a:br>
                <a:rPr sz="1400" kern="0" dirty="0">
                  <a:solidFill>
                    <a:srgbClr val="336699"/>
                  </a:solidFill>
                  <a:latin typeface="Calibri" panose="020F0502020204030204" pitchFamily="34" charset="0"/>
                  <a:cs typeface="Calibri" panose="020F0502020204030204" pitchFamily="34" charset="0"/>
                  <a:sym typeface="Arial"/>
                </a:rPr>
              </a:br>
              <a:r>
                <a:rPr sz="1400" kern="0" dirty="0">
                  <a:solidFill>
                    <a:srgbClr val="336699"/>
                  </a:solidFill>
                  <a:latin typeface="Calibri" panose="020F0502020204030204" pitchFamily="34" charset="0"/>
                  <a:cs typeface="Calibri" panose="020F0502020204030204" pitchFamily="34" charset="0"/>
                  <a:sym typeface="Arial"/>
                </a:rPr>
                <a:t>4a</a:t>
              </a:r>
            </a:p>
          </p:txBody>
        </p:sp>
        <p:sp>
          <p:nvSpPr>
            <p:cNvPr id="191" name="Google Shape;191;p7"/>
            <p:cNvSpPr/>
            <p:nvPr/>
          </p:nvSpPr>
          <p:spPr>
            <a:xfrm>
              <a:off x="2527" y="1872"/>
              <a:ext cx="289" cy="624"/>
            </a:xfrm>
            <a:prstGeom prst="rect">
              <a:avLst/>
            </a:prstGeom>
          </p:spPr>
          <p:txBody>
            <a:bodyPr>
              <a:prstTxWarp prst="textPlain">
                <a:avLst/>
              </a:prstTxWarp>
            </a:bodyPr>
            <a:lstStyle/>
            <a:p>
              <a:pPr algn="ctr">
                <a:buClr>
                  <a:srgbClr val="000000"/>
                </a:buClr>
              </a:pPr>
              <a:r>
                <a:rPr sz="1400" kern="0">
                  <a:solidFill>
                    <a:srgbClr val="336699"/>
                  </a:solidFill>
                  <a:latin typeface="Calibri" panose="020F0502020204030204" pitchFamily="34" charset="0"/>
                  <a:cs typeface="Calibri" panose="020F0502020204030204" pitchFamily="34" charset="0"/>
                  <a:sym typeface="Arial"/>
                </a:rPr>
                <a:t> -b</a:t>
              </a:r>
              <a:br>
                <a:rPr sz="1400" kern="0">
                  <a:solidFill>
                    <a:srgbClr val="336699"/>
                  </a:solidFill>
                  <a:latin typeface="Calibri" panose="020F0502020204030204" pitchFamily="34" charset="0"/>
                  <a:cs typeface="Calibri" panose="020F0502020204030204" pitchFamily="34" charset="0"/>
                  <a:sym typeface="Arial"/>
                </a:rPr>
              </a:br>
              <a:r>
                <a:rPr sz="1400" kern="0">
                  <a:solidFill>
                    <a:srgbClr val="336699"/>
                  </a:solidFill>
                  <a:latin typeface="Calibri" panose="020F0502020204030204" pitchFamily="34" charset="0"/>
                  <a:cs typeface="Calibri" panose="020F0502020204030204" pitchFamily="34" charset="0"/>
                  <a:sym typeface="Arial"/>
                </a:rPr>
                <a:t> 2a</a:t>
              </a:r>
            </a:p>
          </p:txBody>
        </p:sp>
      </p:grpSp>
      <p:pic>
        <p:nvPicPr>
          <p:cNvPr id="192" name="Google Shape;192;p7" descr="TitleSlideBorder"/>
          <p:cNvPicPr preferRelativeResize="0"/>
          <p:nvPr/>
        </p:nvPicPr>
        <p:blipFill rotWithShape="1">
          <a:blip r:embed="rId3">
            <a:alphaModFix/>
          </a:blip>
          <a:srcRect/>
          <a:stretch/>
        </p:blipFill>
        <p:spPr>
          <a:xfrm>
            <a:off x="3657600" y="3962400"/>
            <a:ext cx="6781800" cy="1066800"/>
          </a:xfrm>
          <a:prstGeom prst="rect">
            <a:avLst/>
          </a:prstGeom>
          <a:noFill/>
          <a:ln w="28575" cap="flat" cmpd="sng">
            <a:solidFill>
              <a:srgbClr val="000000"/>
            </a:solidFill>
            <a:prstDash val="solid"/>
            <a:miter lim="800000"/>
            <a:headEnd type="none" w="sm" len="sm"/>
            <a:tailEnd type="none" w="sm" len="sm"/>
          </a:ln>
        </p:spPr>
      </p:pic>
      <p:sp>
        <p:nvSpPr>
          <p:cNvPr id="193" name="Google Shape;193;p7"/>
          <p:cNvSpPr/>
          <p:nvPr/>
        </p:nvSpPr>
        <p:spPr>
          <a:xfrm>
            <a:off x="3657600" y="3505201"/>
            <a:ext cx="2120900" cy="366713"/>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b="1" kern="0">
                <a:solidFill>
                  <a:srgbClr val="0000FF"/>
                </a:solidFill>
                <a:latin typeface="Calibri" panose="020F0502020204030204" pitchFamily="34" charset="0"/>
                <a:ea typeface="Arial"/>
                <a:cs typeface="Calibri" panose="020F0502020204030204" pitchFamily="34" charset="0"/>
                <a:sym typeface="Arial"/>
              </a:rPr>
              <a:t>Daca a &gt;0, atunci:</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cxnSp>
        <p:nvCxnSpPr>
          <p:cNvPr id="194" name="Google Shape;194;p7"/>
          <p:cNvCxnSpPr/>
          <p:nvPr/>
        </p:nvCxnSpPr>
        <p:spPr>
          <a:xfrm>
            <a:off x="3733800" y="4497388"/>
            <a:ext cx="6858000" cy="0"/>
          </a:xfrm>
          <a:prstGeom prst="straightConnector1">
            <a:avLst/>
          </a:prstGeom>
          <a:noFill/>
          <a:ln w="28575" cap="flat" cmpd="sng">
            <a:solidFill>
              <a:srgbClr val="CC3300"/>
            </a:solidFill>
            <a:prstDash val="solid"/>
            <a:round/>
            <a:headEnd type="none" w="sm" len="sm"/>
            <a:tailEnd type="none" w="sm" len="sm"/>
          </a:ln>
        </p:spPr>
      </p:cxnSp>
      <p:cxnSp>
        <p:nvCxnSpPr>
          <p:cNvPr id="195" name="Google Shape;195;p7"/>
          <p:cNvCxnSpPr/>
          <p:nvPr/>
        </p:nvCxnSpPr>
        <p:spPr>
          <a:xfrm>
            <a:off x="4800600" y="3963988"/>
            <a:ext cx="0" cy="1065212"/>
          </a:xfrm>
          <a:prstGeom prst="straightConnector1">
            <a:avLst/>
          </a:prstGeom>
          <a:noFill/>
          <a:ln w="28575" cap="flat" cmpd="sng">
            <a:solidFill>
              <a:srgbClr val="CC3300"/>
            </a:solidFill>
            <a:prstDash val="solid"/>
            <a:round/>
            <a:headEnd type="none" w="sm" len="sm"/>
            <a:tailEnd type="none" w="sm" len="sm"/>
          </a:ln>
        </p:spPr>
      </p:cxnSp>
      <p:sp>
        <p:nvSpPr>
          <p:cNvPr id="196" name="Google Shape;196;p7"/>
          <p:cNvSpPr/>
          <p:nvPr/>
        </p:nvSpPr>
        <p:spPr>
          <a:xfrm>
            <a:off x="4114801" y="3952875"/>
            <a:ext cx="334963"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b="1" kern="0">
                <a:solidFill>
                  <a:srgbClr val="000000"/>
                </a:solidFill>
                <a:latin typeface="Calibri" panose="020F0502020204030204" pitchFamily="34" charset="0"/>
                <a:ea typeface="Arial Narrow"/>
                <a:cs typeface="Calibri" panose="020F0502020204030204" pitchFamily="34" charset="0"/>
                <a:sym typeface="Arial Narrow"/>
              </a:rPr>
              <a:t>x</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197" name="Google Shape;197;p7"/>
          <p:cNvSpPr/>
          <p:nvPr/>
        </p:nvSpPr>
        <p:spPr>
          <a:xfrm>
            <a:off x="3886201" y="4495801"/>
            <a:ext cx="555625" cy="396875"/>
          </a:xfrm>
          <a:prstGeom prst="rect">
            <a:avLst/>
          </a:prstGeom>
          <a:noFill/>
          <a:ln>
            <a:noFill/>
          </a:ln>
        </p:spPr>
        <p:txBody>
          <a:bodyPr spcFirstLastPara="1" wrap="square" lIns="91425" tIns="45700" rIns="91425" bIns="45700" anchor="t" anchorCtr="0">
            <a:noAutofit/>
          </a:bodyPr>
          <a:lstStyle/>
          <a:p>
            <a:pPr>
              <a:buClr>
                <a:srgbClr val="000000"/>
              </a:buClr>
              <a:buSzPts val="2000"/>
            </a:pPr>
            <a:r>
              <a:rPr lang="en-US" sz="2000" b="1" kern="0">
                <a:solidFill>
                  <a:srgbClr val="000000"/>
                </a:solidFill>
                <a:latin typeface="Calibri" panose="020F0502020204030204" pitchFamily="34" charset="0"/>
                <a:ea typeface="Arial Narrow"/>
                <a:cs typeface="Calibri" panose="020F0502020204030204" pitchFamily="34" charset="0"/>
                <a:sym typeface="Arial Narrow"/>
              </a:rPr>
              <a:t>ƒ(x)</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198" name="Google Shape;198;p7"/>
          <p:cNvSpPr/>
          <p:nvPr/>
        </p:nvSpPr>
        <p:spPr>
          <a:xfrm>
            <a:off x="4800600" y="3954463"/>
            <a:ext cx="509588"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b="1" kern="0">
                <a:solidFill>
                  <a:srgbClr val="000000"/>
                </a:solidFill>
                <a:latin typeface="Calibri" panose="020F0502020204030204" pitchFamily="34" charset="0"/>
                <a:ea typeface="Arial Narrow"/>
                <a:cs typeface="Calibri" panose="020F0502020204030204" pitchFamily="34" charset="0"/>
                <a:sym typeface="Arial Narrow"/>
              </a:rPr>
              <a:t>-∞</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199" name="Google Shape;199;p7"/>
          <p:cNvSpPr/>
          <p:nvPr/>
        </p:nvSpPr>
        <p:spPr>
          <a:xfrm>
            <a:off x="9829800" y="3954463"/>
            <a:ext cx="577850"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b="1" kern="0">
                <a:solidFill>
                  <a:srgbClr val="000000"/>
                </a:solidFill>
                <a:latin typeface="Calibri" panose="020F0502020204030204" pitchFamily="34" charset="0"/>
                <a:ea typeface="Arial Narrow"/>
                <a:cs typeface="Calibri" panose="020F0502020204030204" pitchFamily="34" charset="0"/>
                <a:sym typeface="Arial Narrow"/>
              </a:rPr>
              <a:t>+∞</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00" name="Google Shape;200;p7"/>
          <p:cNvSpPr/>
          <p:nvPr/>
        </p:nvSpPr>
        <p:spPr>
          <a:xfrm>
            <a:off x="4800600" y="4419600"/>
            <a:ext cx="577850"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b="1" kern="0">
                <a:solidFill>
                  <a:srgbClr val="000000"/>
                </a:solidFill>
                <a:latin typeface="Calibri" panose="020F0502020204030204" pitchFamily="34" charset="0"/>
                <a:ea typeface="Arial Narrow"/>
                <a:cs typeface="Calibri" panose="020F0502020204030204" pitchFamily="34" charset="0"/>
                <a:sym typeface="Arial Narrow"/>
              </a:rPr>
              <a:t>+∞</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01" name="Google Shape;201;p7"/>
          <p:cNvSpPr/>
          <p:nvPr/>
        </p:nvSpPr>
        <p:spPr>
          <a:xfrm>
            <a:off x="9829800" y="4487863"/>
            <a:ext cx="509588"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b="1" kern="0">
                <a:solidFill>
                  <a:srgbClr val="000000"/>
                </a:solidFill>
                <a:latin typeface="Calibri" panose="020F0502020204030204" pitchFamily="34" charset="0"/>
                <a:ea typeface="Arial Narrow"/>
                <a:cs typeface="Calibri" panose="020F0502020204030204" pitchFamily="34" charset="0"/>
                <a:sym typeface="Arial Narrow"/>
              </a:rPr>
              <a:t>-∞</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02" name="Google Shape;202;p7"/>
          <p:cNvSpPr/>
          <p:nvPr/>
        </p:nvSpPr>
        <p:spPr>
          <a:xfrm>
            <a:off x="7162801" y="3886201"/>
            <a:ext cx="521297" cy="646331"/>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b="1" u="sng" kern="0">
                <a:solidFill>
                  <a:srgbClr val="000000"/>
                </a:solidFill>
                <a:latin typeface="Calibri" panose="020F0502020204030204" pitchFamily="34" charset="0"/>
                <a:ea typeface="Arial Narrow"/>
                <a:cs typeface="Calibri" panose="020F0502020204030204" pitchFamily="34" charset="0"/>
                <a:sym typeface="Arial Narrow"/>
              </a:rPr>
              <a:t>-b  </a:t>
            </a:r>
            <a:r>
              <a:rPr lang="en-US" b="1" kern="0">
                <a:solidFill>
                  <a:srgbClr val="000000"/>
                </a:solidFill>
                <a:latin typeface="Calibri" panose="020F0502020204030204" pitchFamily="34" charset="0"/>
                <a:ea typeface="Arial Narrow"/>
                <a:cs typeface="Calibri" panose="020F0502020204030204" pitchFamily="34" charset="0"/>
                <a:sym typeface="Arial Narrow"/>
              </a:rPr>
              <a:t> </a:t>
            </a:r>
            <a:br>
              <a:rPr lang="en-US" b="1" kern="0">
                <a:solidFill>
                  <a:srgbClr val="000000"/>
                </a:solidFill>
                <a:latin typeface="Calibri" panose="020F0502020204030204" pitchFamily="34" charset="0"/>
                <a:ea typeface="Arial Narrow"/>
                <a:cs typeface="Calibri" panose="020F0502020204030204" pitchFamily="34" charset="0"/>
                <a:sym typeface="Arial Narrow"/>
              </a:rPr>
            </a:br>
            <a:r>
              <a:rPr lang="en-US" b="1" kern="0">
                <a:solidFill>
                  <a:srgbClr val="000000"/>
                </a:solidFill>
                <a:latin typeface="Calibri" panose="020F0502020204030204" pitchFamily="34" charset="0"/>
                <a:ea typeface="Arial Narrow"/>
                <a:cs typeface="Calibri" panose="020F0502020204030204" pitchFamily="34" charset="0"/>
                <a:sym typeface="Arial Narrow"/>
              </a:rPr>
              <a:t>2a</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grpSp>
        <p:nvGrpSpPr>
          <p:cNvPr id="203" name="Google Shape;203;p7"/>
          <p:cNvGrpSpPr/>
          <p:nvPr/>
        </p:nvGrpSpPr>
        <p:grpSpPr>
          <a:xfrm>
            <a:off x="7086600" y="4419600"/>
            <a:ext cx="755650" cy="641350"/>
            <a:chOff x="3312" y="3504"/>
            <a:chExt cx="476" cy="404"/>
          </a:xfrm>
        </p:grpSpPr>
        <p:sp>
          <p:nvSpPr>
            <p:cNvPr id="204" name="Google Shape;204;p7"/>
            <p:cNvSpPr/>
            <p:nvPr/>
          </p:nvSpPr>
          <p:spPr>
            <a:xfrm>
              <a:off x="3312" y="3504"/>
              <a:ext cx="476" cy="404"/>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b="1" kern="0">
                  <a:solidFill>
                    <a:srgbClr val="000000"/>
                  </a:solidFill>
                  <a:latin typeface="Calibri" panose="020F0502020204030204" pitchFamily="34" charset="0"/>
                  <a:ea typeface="Arial Narrow"/>
                  <a:cs typeface="Calibri" panose="020F0502020204030204" pitchFamily="34" charset="0"/>
                  <a:sym typeface="Arial Narrow"/>
                </a:rPr>
                <a:t>-Δ</a:t>
              </a:r>
              <a:br>
                <a:rPr lang="en-US" b="1" kern="0">
                  <a:solidFill>
                    <a:srgbClr val="000000"/>
                  </a:solidFill>
                  <a:latin typeface="Calibri" panose="020F0502020204030204" pitchFamily="34" charset="0"/>
                  <a:ea typeface="Arial Narrow"/>
                  <a:cs typeface="Calibri" panose="020F0502020204030204" pitchFamily="34" charset="0"/>
                  <a:sym typeface="Arial Narrow"/>
                </a:rPr>
              </a:br>
              <a:r>
                <a:rPr lang="en-US" b="1" kern="0">
                  <a:solidFill>
                    <a:srgbClr val="000000"/>
                  </a:solidFill>
                  <a:latin typeface="Calibri" panose="020F0502020204030204" pitchFamily="34" charset="0"/>
                  <a:ea typeface="Arial Narrow"/>
                  <a:cs typeface="Calibri" panose="020F0502020204030204" pitchFamily="34" charset="0"/>
                  <a:sym typeface="Arial Narrow"/>
                </a:rPr>
                <a:t> 4a</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cxnSp>
          <p:nvCxnSpPr>
            <p:cNvPr id="205" name="Google Shape;205;p7"/>
            <p:cNvCxnSpPr/>
            <p:nvPr/>
          </p:nvCxnSpPr>
          <p:spPr>
            <a:xfrm>
              <a:off x="3360" y="3696"/>
              <a:ext cx="288" cy="0"/>
            </a:xfrm>
            <a:prstGeom prst="straightConnector1">
              <a:avLst/>
            </a:prstGeom>
            <a:noFill/>
            <a:ln w="9525" cap="flat" cmpd="sng">
              <a:solidFill>
                <a:schemeClr val="dk1"/>
              </a:solidFill>
              <a:prstDash val="solid"/>
              <a:round/>
              <a:headEnd type="none" w="sm" len="sm"/>
              <a:tailEnd type="none" w="sm" len="sm"/>
            </a:ln>
          </p:spPr>
        </p:cxnSp>
      </p:grpSp>
      <p:cxnSp>
        <p:nvCxnSpPr>
          <p:cNvPr id="206" name="Google Shape;206;p7"/>
          <p:cNvCxnSpPr/>
          <p:nvPr/>
        </p:nvCxnSpPr>
        <p:spPr>
          <a:xfrm>
            <a:off x="5562600" y="4648200"/>
            <a:ext cx="1371600" cy="228600"/>
          </a:xfrm>
          <a:prstGeom prst="straightConnector1">
            <a:avLst/>
          </a:prstGeom>
          <a:noFill/>
          <a:ln w="38100" cap="flat" cmpd="sng">
            <a:solidFill>
              <a:schemeClr val="dk1"/>
            </a:solidFill>
            <a:prstDash val="solid"/>
            <a:round/>
            <a:headEnd type="none" w="sm" len="sm"/>
            <a:tailEnd type="triangle" w="lg" len="lg"/>
          </a:ln>
        </p:spPr>
      </p:cxnSp>
      <p:cxnSp>
        <p:nvCxnSpPr>
          <p:cNvPr id="207" name="Google Shape;207;p7"/>
          <p:cNvCxnSpPr/>
          <p:nvPr/>
        </p:nvCxnSpPr>
        <p:spPr>
          <a:xfrm rot="10800000" flipH="1">
            <a:off x="7848600" y="4648200"/>
            <a:ext cx="1371600" cy="228600"/>
          </a:xfrm>
          <a:prstGeom prst="straightConnector1">
            <a:avLst/>
          </a:prstGeom>
          <a:noFill/>
          <a:ln w="38100" cap="flat" cmpd="sng">
            <a:solidFill>
              <a:schemeClr val="dk1"/>
            </a:solidFill>
            <a:prstDash val="solid"/>
            <a:round/>
            <a:headEnd type="none" w="sm" len="sm"/>
            <a:tailEnd type="triangle" w="lg" len="lg"/>
          </a:ln>
        </p:spPr>
      </p:cxnSp>
      <p:sp>
        <p:nvSpPr>
          <p:cNvPr id="208" name="Google Shape;208;p7"/>
          <p:cNvSpPr/>
          <p:nvPr/>
        </p:nvSpPr>
        <p:spPr>
          <a:xfrm>
            <a:off x="3657600" y="5181601"/>
            <a:ext cx="2057400" cy="366713"/>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b="1" kern="0">
                <a:solidFill>
                  <a:srgbClr val="0000FF"/>
                </a:solidFill>
                <a:latin typeface="Calibri" panose="020F0502020204030204" pitchFamily="34" charset="0"/>
                <a:ea typeface="Arial"/>
                <a:cs typeface="Calibri" panose="020F0502020204030204" pitchFamily="34" charset="0"/>
                <a:sym typeface="Arial"/>
              </a:rPr>
              <a:t>Daca a&lt;0, atunci:</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pic>
        <p:nvPicPr>
          <p:cNvPr id="209" name="Google Shape;209;p7" descr="TitleSlideBorder"/>
          <p:cNvPicPr preferRelativeResize="0"/>
          <p:nvPr/>
        </p:nvPicPr>
        <p:blipFill rotWithShape="1">
          <a:blip r:embed="rId3">
            <a:alphaModFix/>
          </a:blip>
          <a:srcRect/>
          <a:stretch/>
        </p:blipFill>
        <p:spPr>
          <a:xfrm>
            <a:off x="3581400" y="5638800"/>
            <a:ext cx="6781800" cy="1066800"/>
          </a:xfrm>
          <a:prstGeom prst="rect">
            <a:avLst/>
          </a:prstGeom>
          <a:noFill/>
          <a:ln w="28575" cap="flat" cmpd="sng">
            <a:solidFill>
              <a:srgbClr val="000000"/>
            </a:solidFill>
            <a:prstDash val="solid"/>
            <a:miter lim="800000"/>
            <a:headEnd type="none" w="sm" len="sm"/>
            <a:tailEnd type="none" w="sm" len="sm"/>
          </a:ln>
        </p:spPr>
      </p:pic>
      <p:cxnSp>
        <p:nvCxnSpPr>
          <p:cNvPr id="210" name="Google Shape;210;p7"/>
          <p:cNvCxnSpPr/>
          <p:nvPr/>
        </p:nvCxnSpPr>
        <p:spPr>
          <a:xfrm>
            <a:off x="3657600" y="6142038"/>
            <a:ext cx="6858000" cy="0"/>
          </a:xfrm>
          <a:prstGeom prst="straightConnector1">
            <a:avLst/>
          </a:prstGeom>
          <a:noFill/>
          <a:ln w="28575" cap="flat" cmpd="sng">
            <a:solidFill>
              <a:srgbClr val="CC3300"/>
            </a:solidFill>
            <a:prstDash val="solid"/>
            <a:round/>
            <a:headEnd type="none" w="sm" len="sm"/>
            <a:tailEnd type="none" w="sm" len="sm"/>
          </a:ln>
        </p:spPr>
      </p:cxnSp>
      <p:cxnSp>
        <p:nvCxnSpPr>
          <p:cNvPr id="211" name="Google Shape;211;p7"/>
          <p:cNvCxnSpPr/>
          <p:nvPr/>
        </p:nvCxnSpPr>
        <p:spPr>
          <a:xfrm>
            <a:off x="4724400" y="5608638"/>
            <a:ext cx="0" cy="1020762"/>
          </a:xfrm>
          <a:prstGeom prst="straightConnector1">
            <a:avLst/>
          </a:prstGeom>
          <a:noFill/>
          <a:ln w="28575" cap="flat" cmpd="sng">
            <a:solidFill>
              <a:srgbClr val="CC3300"/>
            </a:solidFill>
            <a:prstDash val="solid"/>
            <a:round/>
            <a:headEnd type="none" w="sm" len="sm"/>
            <a:tailEnd type="none" w="sm" len="sm"/>
          </a:ln>
        </p:spPr>
      </p:cxnSp>
      <p:sp>
        <p:nvSpPr>
          <p:cNvPr id="212" name="Google Shape;212;p7"/>
          <p:cNvSpPr/>
          <p:nvPr/>
        </p:nvSpPr>
        <p:spPr>
          <a:xfrm>
            <a:off x="4038601" y="5562600"/>
            <a:ext cx="334963"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b="1" kern="0">
                <a:solidFill>
                  <a:srgbClr val="000000"/>
                </a:solidFill>
                <a:latin typeface="Calibri" panose="020F0502020204030204" pitchFamily="34" charset="0"/>
                <a:ea typeface="Arial Narrow"/>
                <a:cs typeface="Calibri" panose="020F0502020204030204" pitchFamily="34" charset="0"/>
                <a:sym typeface="Arial Narrow"/>
              </a:rPr>
              <a:t>x</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13" name="Google Shape;213;p7"/>
          <p:cNvSpPr/>
          <p:nvPr/>
        </p:nvSpPr>
        <p:spPr>
          <a:xfrm>
            <a:off x="3810001" y="6140451"/>
            <a:ext cx="555625" cy="396875"/>
          </a:xfrm>
          <a:prstGeom prst="rect">
            <a:avLst/>
          </a:prstGeom>
          <a:noFill/>
          <a:ln>
            <a:noFill/>
          </a:ln>
        </p:spPr>
        <p:txBody>
          <a:bodyPr spcFirstLastPara="1" wrap="square" lIns="91425" tIns="45700" rIns="91425" bIns="45700" anchor="t" anchorCtr="0">
            <a:noAutofit/>
          </a:bodyPr>
          <a:lstStyle/>
          <a:p>
            <a:pPr>
              <a:buClr>
                <a:srgbClr val="000000"/>
              </a:buClr>
              <a:buSzPts val="2000"/>
            </a:pPr>
            <a:r>
              <a:rPr lang="en-US" sz="2000" b="1" kern="0">
                <a:solidFill>
                  <a:srgbClr val="000000"/>
                </a:solidFill>
                <a:latin typeface="Calibri" panose="020F0502020204030204" pitchFamily="34" charset="0"/>
                <a:ea typeface="Arial Narrow"/>
                <a:cs typeface="Calibri" panose="020F0502020204030204" pitchFamily="34" charset="0"/>
                <a:sym typeface="Arial Narrow"/>
              </a:rPr>
              <a:t>ƒ(x)</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14" name="Google Shape;214;p7"/>
          <p:cNvSpPr/>
          <p:nvPr/>
        </p:nvSpPr>
        <p:spPr>
          <a:xfrm>
            <a:off x="4724400" y="5599113"/>
            <a:ext cx="509588"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b="1" kern="0">
                <a:solidFill>
                  <a:srgbClr val="000000"/>
                </a:solidFill>
                <a:latin typeface="Calibri" panose="020F0502020204030204" pitchFamily="34" charset="0"/>
                <a:ea typeface="Arial Narrow"/>
                <a:cs typeface="Calibri" panose="020F0502020204030204" pitchFamily="34" charset="0"/>
                <a:sym typeface="Arial Narrow"/>
              </a:rPr>
              <a:t>-∞</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15" name="Google Shape;215;p7"/>
          <p:cNvSpPr/>
          <p:nvPr/>
        </p:nvSpPr>
        <p:spPr>
          <a:xfrm>
            <a:off x="9753600" y="5599113"/>
            <a:ext cx="577850"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b="1" kern="0">
                <a:solidFill>
                  <a:srgbClr val="000000"/>
                </a:solidFill>
                <a:latin typeface="Calibri" panose="020F0502020204030204" pitchFamily="34" charset="0"/>
                <a:ea typeface="Arial Narrow"/>
                <a:cs typeface="Calibri" panose="020F0502020204030204" pitchFamily="34" charset="0"/>
                <a:sym typeface="Arial Narrow"/>
              </a:rPr>
              <a:t>+∞</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16" name="Google Shape;216;p7"/>
          <p:cNvSpPr/>
          <p:nvPr/>
        </p:nvSpPr>
        <p:spPr>
          <a:xfrm>
            <a:off x="4724400" y="6064250"/>
            <a:ext cx="577850"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b="1" kern="0">
                <a:solidFill>
                  <a:srgbClr val="000000"/>
                </a:solidFill>
                <a:latin typeface="Calibri" panose="020F0502020204030204" pitchFamily="34" charset="0"/>
                <a:ea typeface="Arial Narrow"/>
                <a:cs typeface="Calibri" panose="020F0502020204030204" pitchFamily="34" charset="0"/>
                <a:sym typeface="Arial Narrow"/>
              </a:rPr>
              <a:t>+∞</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17" name="Google Shape;217;p7"/>
          <p:cNvSpPr/>
          <p:nvPr/>
        </p:nvSpPr>
        <p:spPr>
          <a:xfrm>
            <a:off x="9753600" y="6132513"/>
            <a:ext cx="509588"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b="1" kern="0">
                <a:solidFill>
                  <a:srgbClr val="000000"/>
                </a:solidFill>
                <a:latin typeface="Calibri" panose="020F0502020204030204" pitchFamily="34" charset="0"/>
                <a:ea typeface="Arial Narrow"/>
                <a:cs typeface="Calibri" panose="020F0502020204030204" pitchFamily="34" charset="0"/>
                <a:sym typeface="Arial Narrow"/>
              </a:rPr>
              <a:t>-∞</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18" name="Google Shape;218;p7"/>
          <p:cNvSpPr/>
          <p:nvPr/>
        </p:nvSpPr>
        <p:spPr>
          <a:xfrm>
            <a:off x="7086601" y="5530851"/>
            <a:ext cx="521297" cy="646331"/>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b="1" u="sng" kern="0">
                <a:solidFill>
                  <a:srgbClr val="000000"/>
                </a:solidFill>
                <a:latin typeface="Calibri" panose="020F0502020204030204" pitchFamily="34" charset="0"/>
                <a:ea typeface="Arial Narrow"/>
                <a:cs typeface="Calibri" panose="020F0502020204030204" pitchFamily="34" charset="0"/>
                <a:sym typeface="Arial Narrow"/>
              </a:rPr>
              <a:t>-b  </a:t>
            </a:r>
            <a:r>
              <a:rPr lang="en-US" b="1" kern="0">
                <a:solidFill>
                  <a:srgbClr val="000000"/>
                </a:solidFill>
                <a:latin typeface="Calibri" panose="020F0502020204030204" pitchFamily="34" charset="0"/>
                <a:ea typeface="Arial Narrow"/>
                <a:cs typeface="Calibri" panose="020F0502020204030204" pitchFamily="34" charset="0"/>
                <a:sym typeface="Arial Narrow"/>
              </a:rPr>
              <a:t> </a:t>
            </a:r>
            <a:br>
              <a:rPr lang="en-US" b="1" kern="0">
                <a:solidFill>
                  <a:srgbClr val="000000"/>
                </a:solidFill>
                <a:latin typeface="Calibri" panose="020F0502020204030204" pitchFamily="34" charset="0"/>
                <a:ea typeface="Arial Narrow"/>
                <a:cs typeface="Calibri" panose="020F0502020204030204" pitchFamily="34" charset="0"/>
                <a:sym typeface="Arial Narrow"/>
              </a:rPr>
            </a:br>
            <a:r>
              <a:rPr lang="en-US" b="1" kern="0">
                <a:solidFill>
                  <a:srgbClr val="000000"/>
                </a:solidFill>
                <a:latin typeface="Calibri" panose="020F0502020204030204" pitchFamily="34" charset="0"/>
                <a:ea typeface="Arial Narrow"/>
                <a:cs typeface="Calibri" panose="020F0502020204030204" pitchFamily="34" charset="0"/>
                <a:sym typeface="Arial Narrow"/>
              </a:rPr>
              <a:t>2a</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grpSp>
        <p:nvGrpSpPr>
          <p:cNvPr id="219" name="Google Shape;219;p7"/>
          <p:cNvGrpSpPr/>
          <p:nvPr/>
        </p:nvGrpSpPr>
        <p:grpSpPr>
          <a:xfrm>
            <a:off x="7010400" y="6064250"/>
            <a:ext cx="755650" cy="641350"/>
            <a:chOff x="3312" y="3504"/>
            <a:chExt cx="476" cy="404"/>
          </a:xfrm>
        </p:grpSpPr>
        <p:sp>
          <p:nvSpPr>
            <p:cNvPr id="220" name="Google Shape;220;p7"/>
            <p:cNvSpPr/>
            <p:nvPr/>
          </p:nvSpPr>
          <p:spPr>
            <a:xfrm>
              <a:off x="3312" y="3504"/>
              <a:ext cx="476" cy="404"/>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b="1" kern="0">
                  <a:solidFill>
                    <a:srgbClr val="000000"/>
                  </a:solidFill>
                  <a:latin typeface="Calibri" panose="020F0502020204030204" pitchFamily="34" charset="0"/>
                  <a:ea typeface="Arial Narrow"/>
                  <a:cs typeface="Calibri" panose="020F0502020204030204" pitchFamily="34" charset="0"/>
                  <a:sym typeface="Arial Narrow"/>
                </a:rPr>
                <a:t>-Δ</a:t>
              </a:r>
              <a:r>
                <a:rPr lang="en-US" kern="0">
                  <a:solidFill>
                    <a:srgbClr val="000000"/>
                  </a:solidFill>
                  <a:latin typeface="Calibri" panose="020F0502020204030204" pitchFamily="34" charset="0"/>
                  <a:ea typeface="Arial Narrow"/>
                  <a:cs typeface="Calibri" panose="020F0502020204030204" pitchFamily="34" charset="0"/>
                  <a:sym typeface="Arial Narrow"/>
                </a:rPr>
                <a:t> </a:t>
              </a:r>
              <a:br>
                <a:rPr lang="en-US" b="1" kern="0">
                  <a:solidFill>
                    <a:srgbClr val="000000"/>
                  </a:solidFill>
                  <a:latin typeface="Calibri" panose="020F0502020204030204" pitchFamily="34" charset="0"/>
                  <a:ea typeface="Arial Narrow"/>
                  <a:cs typeface="Calibri" panose="020F0502020204030204" pitchFamily="34" charset="0"/>
                  <a:sym typeface="Arial Narrow"/>
                </a:rPr>
              </a:br>
              <a:r>
                <a:rPr lang="en-US" b="1" kern="0">
                  <a:solidFill>
                    <a:srgbClr val="000000"/>
                  </a:solidFill>
                  <a:latin typeface="Calibri" panose="020F0502020204030204" pitchFamily="34" charset="0"/>
                  <a:ea typeface="Arial Narrow"/>
                  <a:cs typeface="Calibri" panose="020F0502020204030204" pitchFamily="34" charset="0"/>
                  <a:sym typeface="Arial Narrow"/>
                </a:rPr>
                <a:t> 4a</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cxnSp>
          <p:nvCxnSpPr>
            <p:cNvPr id="221" name="Google Shape;221;p7"/>
            <p:cNvCxnSpPr/>
            <p:nvPr/>
          </p:nvCxnSpPr>
          <p:spPr>
            <a:xfrm>
              <a:off x="3360" y="3696"/>
              <a:ext cx="288" cy="0"/>
            </a:xfrm>
            <a:prstGeom prst="straightConnector1">
              <a:avLst/>
            </a:prstGeom>
            <a:noFill/>
            <a:ln w="9525" cap="flat" cmpd="sng">
              <a:solidFill>
                <a:schemeClr val="dk1"/>
              </a:solidFill>
              <a:prstDash val="solid"/>
              <a:round/>
              <a:headEnd type="none" w="sm" len="sm"/>
              <a:tailEnd type="none" w="sm" len="sm"/>
            </a:ln>
          </p:spPr>
        </p:cxnSp>
      </p:grpSp>
      <p:cxnSp>
        <p:nvCxnSpPr>
          <p:cNvPr id="222" name="Google Shape;222;p7"/>
          <p:cNvCxnSpPr/>
          <p:nvPr/>
        </p:nvCxnSpPr>
        <p:spPr>
          <a:xfrm rot="10800000" flipH="1">
            <a:off x="5334000" y="6248400"/>
            <a:ext cx="1524000" cy="304800"/>
          </a:xfrm>
          <a:prstGeom prst="straightConnector1">
            <a:avLst/>
          </a:prstGeom>
          <a:noFill/>
          <a:ln w="38100" cap="flat" cmpd="sng">
            <a:solidFill>
              <a:schemeClr val="dk1"/>
            </a:solidFill>
            <a:prstDash val="solid"/>
            <a:round/>
            <a:headEnd type="none" w="sm" len="sm"/>
            <a:tailEnd type="triangle" w="lg" len="lg"/>
          </a:ln>
        </p:spPr>
      </p:cxnSp>
      <p:cxnSp>
        <p:nvCxnSpPr>
          <p:cNvPr id="223" name="Google Shape;223;p7"/>
          <p:cNvCxnSpPr/>
          <p:nvPr/>
        </p:nvCxnSpPr>
        <p:spPr>
          <a:xfrm>
            <a:off x="7772400" y="6248400"/>
            <a:ext cx="1447800" cy="228600"/>
          </a:xfrm>
          <a:prstGeom prst="straightConnector1">
            <a:avLst/>
          </a:prstGeom>
          <a:noFill/>
          <a:ln w="38100" cap="flat" cmpd="sng">
            <a:solidFill>
              <a:schemeClr val="dk1"/>
            </a:solidFill>
            <a:prstDash val="solid"/>
            <a:round/>
            <a:headEnd type="none" w="sm" len="sm"/>
            <a:tailEnd type="triangle" w="lg" len="lg"/>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2"/>
                                        </p:tgtEl>
                                        <p:attrNameLst>
                                          <p:attrName>style.visibility</p:attrName>
                                        </p:attrNameLst>
                                      </p:cBhvr>
                                      <p:to>
                                        <p:strVal val="visible"/>
                                      </p:to>
                                    </p:set>
                                    <p:animEffect transition="in" filter="fade">
                                      <p:cBhvr>
                                        <p:cTn id="7" dur="500"/>
                                        <p:tgtEl>
                                          <p:spTgt spid="19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93"/>
                                        </p:tgtEl>
                                        <p:attrNameLst>
                                          <p:attrName>style.visibility</p:attrName>
                                        </p:attrNameLst>
                                      </p:cBhvr>
                                      <p:to>
                                        <p:strVal val="visible"/>
                                      </p:to>
                                    </p:set>
                                    <p:animEffect transition="in" filter="fade">
                                      <p:cBhvr>
                                        <p:cTn id="11" dur="1000"/>
                                        <p:tgtEl>
                                          <p:spTgt spid="193"/>
                                        </p:tgtEl>
                                      </p:cBhvr>
                                    </p:animEffect>
                                  </p:childTnLst>
                                </p:cTn>
                              </p:par>
                            </p:childTnLst>
                          </p:cTn>
                        </p:par>
                        <p:par>
                          <p:cTn id="12" fill="hold">
                            <p:stCondLst>
                              <p:cond delay="1500"/>
                            </p:stCondLst>
                            <p:childTnLst>
                              <p:par>
                                <p:cTn id="13" presetID="10" presetClass="entr" presetSubtype="0" fill="hold" nodeType="afterEffect">
                                  <p:stCondLst>
                                    <p:cond delay="0"/>
                                  </p:stCondLst>
                                  <p:childTnLst>
                                    <p:set>
                                      <p:cBhvr>
                                        <p:cTn id="14" dur="1" fill="hold">
                                          <p:stCondLst>
                                            <p:cond delay="0"/>
                                          </p:stCondLst>
                                        </p:cTn>
                                        <p:tgtEl>
                                          <p:spTgt spid="194"/>
                                        </p:tgtEl>
                                        <p:attrNameLst>
                                          <p:attrName>style.visibility</p:attrName>
                                        </p:attrNameLst>
                                      </p:cBhvr>
                                      <p:to>
                                        <p:strVal val="visible"/>
                                      </p:to>
                                    </p:set>
                                    <p:animEffect transition="in" filter="fade">
                                      <p:cBhvr>
                                        <p:cTn id="15" dur="1"/>
                                        <p:tgtEl>
                                          <p:spTgt spid="194"/>
                                        </p:tgtEl>
                                      </p:cBhvr>
                                    </p:animEffect>
                                  </p:childTnLst>
                                </p:cTn>
                              </p:par>
                            </p:childTnLst>
                          </p:cTn>
                        </p:par>
                        <p:par>
                          <p:cTn id="16" fill="hold">
                            <p:stCondLst>
                              <p:cond delay="1501"/>
                            </p:stCondLst>
                            <p:childTnLst>
                              <p:par>
                                <p:cTn id="17" presetID="10" presetClass="entr" presetSubtype="0" fill="hold" nodeType="afterEffect">
                                  <p:stCondLst>
                                    <p:cond delay="0"/>
                                  </p:stCondLst>
                                  <p:childTnLst>
                                    <p:set>
                                      <p:cBhvr>
                                        <p:cTn id="18" dur="1" fill="hold">
                                          <p:stCondLst>
                                            <p:cond delay="0"/>
                                          </p:stCondLst>
                                        </p:cTn>
                                        <p:tgtEl>
                                          <p:spTgt spid="195"/>
                                        </p:tgtEl>
                                        <p:attrNameLst>
                                          <p:attrName>style.visibility</p:attrName>
                                        </p:attrNameLst>
                                      </p:cBhvr>
                                      <p:to>
                                        <p:strVal val="visible"/>
                                      </p:to>
                                    </p:set>
                                    <p:animEffect transition="in" filter="fade">
                                      <p:cBhvr>
                                        <p:cTn id="19" dur="1"/>
                                        <p:tgtEl>
                                          <p:spTgt spid="195"/>
                                        </p:tgtEl>
                                      </p:cBhvr>
                                    </p:animEffect>
                                  </p:childTnLst>
                                </p:cTn>
                              </p:par>
                            </p:childTnLst>
                          </p:cTn>
                        </p:par>
                        <p:par>
                          <p:cTn id="20" fill="hold">
                            <p:stCondLst>
                              <p:cond delay="1502"/>
                            </p:stCondLst>
                            <p:childTnLst>
                              <p:par>
                                <p:cTn id="21" presetID="10" presetClass="entr" presetSubtype="0" fill="hold" nodeType="afterEffect">
                                  <p:stCondLst>
                                    <p:cond delay="0"/>
                                  </p:stCondLst>
                                  <p:childTnLst>
                                    <p:set>
                                      <p:cBhvr>
                                        <p:cTn id="22" dur="1" fill="hold">
                                          <p:stCondLst>
                                            <p:cond delay="0"/>
                                          </p:stCondLst>
                                        </p:cTn>
                                        <p:tgtEl>
                                          <p:spTgt spid="196"/>
                                        </p:tgtEl>
                                        <p:attrNameLst>
                                          <p:attrName>style.visibility</p:attrName>
                                        </p:attrNameLst>
                                      </p:cBhvr>
                                      <p:to>
                                        <p:strVal val="visible"/>
                                      </p:to>
                                    </p:set>
                                    <p:animEffect transition="in" filter="fade">
                                      <p:cBhvr>
                                        <p:cTn id="23" dur="2000"/>
                                        <p:tgtEl>
                                          <p:spTgt spid="196"/>
                                        </p:tgtEl>
                                      </p:cBhvr>
                                    </p:animEffect>
                                  </p:childTnLst>
                                </p:cTn>
                              </p:par>
                            </p:childTnLst>
                          </p:cTn>
                        </p:par>
                        <p:par>
                          <p:cTn id="24" fill="hold">
                            <p:stCondLst>
                              <p:cond delay="3502"/>
                            </p:stCondLst>
                            <p:childTnLst>
                              <p:par>
                                <p:cTn id="25" presetID="10" presetClass="entr" presetSubtype="0" fill="hold" nodeType="afterEffect">
                                  <p:stCondLst>
                                    <p:cond delay="0"/>
                                  </p:stCondLst>
                                  <p:childTnLst>
                                    <p:set>
                                      <p:cBhvr>
                                        <p:cTn id="26" dur="1" fill="hold">
                                          <p:stCondLst>
                                            <p:cond delay="0"/>
                                          </p:stCondLst>
                                        </p:cTn>
                                        <p:tgtEl>
                                          <p:spTgt spid="198"/>
                                        </p:tgtEl>
                                        <p:attrNameLst>
                                          <p:attrName>style.visibility</p:attrName>
                                        </p:attrNameLst>
                                      </p:cBhvr>
                                      <p:to>
                                        <p:strVal val="visible"/>
                                      </p:to>
                                    </p:set>
                                    <p:animEffect transition="in" filter="fade">
                                      <p:cBhvr>
                                        <p:cTn id="27" dur="1000"/>
                                        <p:tgtEl>
                                          <p:spTgt spid="198"/>
                                        </p:tgtEl>
                                      </p:cBhvr>
                                    </p:animEffect>
                                  </p:childTnLst>
                                </p:cTn>
                              </p:par>
                              <p:par>
                                <p:cTn id="28" presetID="10" presetClass="entr" presetSubtype="0" fill="hold" nodeType="withEffect">
                                  <p:stCondLst>
                                    <p:cond delay="0"/>
                                  </p:stCondLst>
                                  <p:childTnLst>
                                    <p:set>
                                      <p:cBhvr>
                                        <p:cTn id="29" dur="1" fill="hold">
                                          <p:stCondLst>
                                            <p:cond delay="0"/>
                                          </p:stCondLst>
                                        </p:cTn>
                                        <p:tgtEl>
                                          <p:spTgt spid="199"/>
                                        </p:tgtEl>
                                        <p:attrNameLst>
                                          <p:attrName>style.visibility</p:attrName>
                                        </p:attrNameLst>
                                      </p:cBhvr>
                                      <p:to>
                                        <p:strVal val="visible"/>
                                      </p:to>
                                    </p:set>
                                    <p:animEffect transition="in" filter="fade">
                                      <p:cBhvr>
                                        <p:cTn id="30" dur="1000"/>
                                        <p:tgtEl>
                                          <p:spTgt spid="199"/>
                                        </p:tgtEl>
                                      </p:cBhvr>
                                    </p:animEffect>
                                  </p:childTnLst>
                                </p:cTn>
                              </p:par>
                              <p:par>
                                <p:cTn id="31" presetID="10" presetClass="entr" presetSubtype="0" fill="hold" nodeType="withEffect">
                                  <p:stCondLst>
                                    <p:cond delay="0"/>
                                  </p:stCondLst>
                                  <p:childTnLst>
                                    <p:set>
                                      <p:cBhvr>
                                        <p:cTn id="32" dur="1" fill="hold">
                                          <p:stCondLst>
                                            <p:cond delay="0"/>
                                          </p:stCondLst>
                                        </p:cTn>
                                        <p:tgtEl>
                                          <p:spTgt spid="202"/>
                                        </p:tgtEl>
                                        <p:attrNameLst>
                                          <p:attrName>style.visibility</p:attrName>
                                        </p:attrNameLst>
                                      </p:cBhvr>
                                      <p:to>
                                        <p:strVal val="visible"/>
                                      </p:to>
                                    </p:set>
                                    <p:animEffect transition="in" filter="fade">
                                      <p:cBhvr>
                                        <p:cTn id="33" dur="1000"/>
                                        <p:tgtEl>
                                          <p:spTgt spid="202"/>
                                        </p:tgtEl>
                                      </p:cBhvr>
                                    </p:animEffect>
                                  </p:childTnLst>
                                </p:cTn>
                              </p:par>
                            </p:childTnLst>
                          </p:cTn>
                        </p:par>
                        <p:par>
                          <p:cTn id="34" fill="hold">
                            <p:stCondLst>
                              <p:cond delay="4502"/>
                            </p:stCondLst>
                            <p:childTnLst>
                              <p:par>
                                <p:cTn id="35" presetID="10" presetClass="entr" presetSubtype="0" fill="hold" nodeType="afterEffect">
                                  <p:stCondLst>
                                    <p:cond delay="0"/>
                                  </p:stCondLst>
                                  <p:childTnLst>
                                    <p:set>
                                      <p:cBhvr>
                                        <p:cTn id="36" dur="1" fill="hold">
                                          <p:stCondLst>
                                            <p:cond delay="0"/>
                                          </p:stCondLst>
                                        </p:cTn>
                                        <p:tgtEl>
                                          <p:spTgt spid="197"/>
                                        </p:tgtEl>
                                        <p:attrNameLst>
                                          <p:attrName>style.visibility</p:attrName>
                                        </p:attrNameLst>
                                      </p:cBhvr>
                                      <p:to>
                                        <p:strVal val="visible"/>
                                      </p:to>
                                    </p:set>
                                    <p:animEffect transition="in" filter="fade">
                                      <p:cBhvr>
                                        <p:cTn id="37" dur="2000"/>
                                        <p:tgtEl>
                                          <p:spTgt spid="197"/>
                                        </p:tgtEl>
                                      </p:cBhvr>
                                    </p:animEffect>
                                  </p:childTnLst>
                                </p:cTn>
                              </p:par>
                            </p:childTnLst>
                          </p:cTn>
                        </p:par>
                        <p:par>
                          <p:cTn id="38" fill="hold">
                            <p:stCondLst>
                              <p:cond delay="6502"/>
                            </p:stCondLst>
                            <p:childTnLst>
                              <p:par>
                                <p:cTn id="39" presetID="10" presetClass="entr" presetSubtype="0" fill="hold" nodeType="afterEffect">
                                  <p:stCondLst>
                                    <p:cond delay="0"/>
                                  </p:stCondLst>
                                  <p:childTnLst>
                                    <p:set>
                                      <p:cBhvr>
                                        <p:cTn id="40" dur="1" fill="hold">
                                          <p:stCondLst>
                                            <p:cond delay="0"/>
                                          </p:stCondLst>
                                        </p:cTn>
                                        <p:tgtEl>
                                          <p:spTgt spid="200"/>
                                        </p:tgtEl>
                                        <p:attrNameLst>
                                          <p:attrName>style.visibility</p:attrName>
                                        </p:attrNameLst>
                                      </p:cBhvr>
                                      <p:to>
                                        <p:strVal val="visible"/>
                                      </p:to>
                                    </p:set>
                                    <p:animEffect transition="in" filter="fade">
                                      <p:cBhvr>
                                        <p:cTn id="41" dur="500"/>
                                        <p:tgtEl>
                                          <p:spTgt spid="200"/>
                                        </p:tgtEl>
                                      </p:cBhvr>
                                    </p:animEffect>
                                  </p:childTnLst>
                                </p:cTn>
                              </p:par>
                              <p:par>
                                <p:cTn id="42" presetID="10" presetClass="entr" presetSubtype="0" fill="hold" nodeType="withEffect">
                                  <p:stCondLst>
                                    <p:cond delay="0"/>
                                  </p:stCondLst>
                                  <p:childTnLst>
                                    <p:set>
                                      <p:cBhvr>
                                        <p:cTn id="43" dur="1" fill="hold">
                                          <p:stCondLst>
                                            <p:cond delay="0"/>
                                          </p:stCondLst>
                                        </p:cTn>
                                        <p:tgtEl>
                                          <p:spTgt spid="201"/>
                                        </p:tgtEl>
                                        <p:attrNameLst>
                                          <p:attrName>style.visibility</p:attrName>
                                        </p:attrNameLst>
                                      </p:cBhvr>
                                      <p:to>
                                        <p:strVal val="visible"/>
                                      </p:to>
                                    </p:set>
                                    <p:animEffect transition="in" filter="fade">
                                      <p:cBhvr>
                                        <p:cTn id="44" dur="500"/>
                                        <p:tgtEl>
                                          <p:spTgt spid="201"/>
                                        </p:tgtEl>
                                      </p:cBhvr>
                                    </p:animEffect>
                                  </p:childTnLst>
                                </p:cTn>
                              </p:par>
                              <p:par>
                                <p:cTn id="45" presetID="10" presetClass="entr" presetSubtype="0" fill="hold" nodeType="withEffect">
                                  <p:stCondLst>
                                    <p:cond delay="0"/>
                                  </p:stCondLst>
                                  <p:childTnLst>
                                    <p:set>
                                      <p:cBhvr>
                                        <p:cTn id="46" dur="1" fill="hold">
                                          <p:stCondLst>
                                            <p:cond delay="0"/>
                                          </p:stCondLst>
                                        </p:cTn>
                                        <p:tgtEl>
                                          <p:spTgt spid="203"/>
                                        </p:tgtEl>
                                        <p:attrNameLst>
                                          <p:attrName>style.visibility</p:attrName>
                                        </p:attrNameLst>
                                      </p:cBhvr>
                                      <p:to>
                                        <p:strVal val="visible"/>
                                      </p:to>
                                    </p:set>
                                    <p:animEffect transition="in" filter="fade">
                                      <p:cBhvr>
                                        <p:cTn id="47" dur="500"/>
                                        <p:tgtEl>
                                          <p:spTgt spid="203"/>
                                        </p:tgtEl>
                                      </p:cBhvr>
                                    </p:animEffect>
                                  </p:childTnLst>
                                </p:cTn>
                              </p:par>
                            </p:childTnLst>
                          </p:cTn>
                        </p:par>
                        <p:par>
                          <p:cTn id="48" fill="hold">
                            <p:stCondLst>
                              <p:cond delay="7002"/>
                            </p:stCondLst>
                            <p:childTnLst>
                              <p:par>
                                <p:cTn id="49" presetID="10" presetClass="entr" presetSubtype="0" fill="hold" nodeType="afterEffect">
                                  <p:stCondLst>
                                    <p:cond delay="0"/>
                                  </p:stCondLst>
                                  <p:childTnLst>
                                    <p:set>
                                      <p:cBhvr>
                                        <p:cTn id="50" dur="1" fill="hold">
                                          <p:stCondLst>
                                            <p:cond delay="0"/>
                                          </p:stCondLst>
                                        </p:cTn>
                                        <p:tgtEl>
                                          <p:spTgt spid="206"/>
                                        </p:tgtEl>
                                        <p:attrNameLst>
                                          <p:attrName>style.visibility</p:attrName>
                                        </p:attrNameLst>
                                      </p:cBhvr>
                                      <p:to>
                                        <p:strVal val="visible"/>
                                      </p:to>
                                    </p:set>
                                    <p:animEffect transition="in" filter="fade">
                                      <p:cBhvr>
                                        <p:cTn id="51" dur="500"/>
                                        <p:tgtEl>
                                          <p:spTgt spid="206"/>
                                        </p:tgtEl>
                                      </p:cBhvr>
                                    </p:animEffect>
                                  </p:childTnLst>
                                </p:cTn>
                              </p:par>
                            </p:childTnLst>
                          </p:cTn>
                        </p:par>
                        <p:par>
                          <p:cTn id="52" fill="hold">
                            <p:stCondLst>
                              <p:cond delay="7502"/>
                            </p:stCondLst>
                            <p:childTnLst>
                              <p:par>
                                <p:cTn id="53" presetID="10" presetClass="entr" presetSubtype="0" fill="hold" nodeType="afterEffect">
                                  <p:stCondLst>
                                    <p:cond delay="0"/>
                                  </p:stCondLst>
                                  <p:childTnLst>
                                    <p:set>
                                      <p:cBhvr>
                                        <p:cTn id="54" dur="1" fill="hold">
                                          <p:stCondLst>
                                            <p:cond delay="0"/>
                                          </p:stCondLst>
                                        </p:cTn>
                                        <p:tgtEl>
                                          <p:spTgt spid="207"/>
                                        </p:tgtEl>
                                        <p:attrNameLst>
                                          <p:attrName>style.visibility</p:attrName>
                                        </p:attrNameLst>
                                      </p:cBhvr>
                                      <p:to>
                                        <p:strVal val="visible"/>
                                      </p:to>
                                    </p:set>
                                    <p:animEffect transition="in" filter="fade">
                                      <p:cBhvr>
                                        <p:cTn id="55" dur="500"/>
                                        <p:tgtEl>
                                          <p:spTgt spid="207"/>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nodeType="clickEffect">
                                  <p:stCondLst>
                                    <p:cond delay="0"/>
                                  </p:stCondLst>
                                  <p:childTnLst>
                                    <p:set>
                                      <p:cBhvr>
                                        <p:cTn id="59" dur="1" fill="hold">
                                          <p:stCondLst>
                                            <p:cond delay="0"/>
                                          </p:stCondLst>
                                        </p:cTn>
                                        <p:tgtEl>
                                          <p:spTgt spid="209"/>
                                        </p:tgtEl>
                                        <p:attrNameLst>
                                          <p:attrName>style.visibility</p:attrName>
                                        </p:attrNameLst>
                                      </p:cBhvr>
                                      <p:to>
                                        <p:strVal val="visible"/>
                                      </p:to>
                                    </p:set>
                                    <p:animEffect transition="in" filter="fade">
                                      <p:cBhvr>
                                        <p:cTn id="60" dur="500"/>
                                        <p:tgtEl>
                                          <p:spTgt spid="209"/>
                                        </p:tgtEl>
                                      </p:cBhvr>
                                    </p:animEffect>
                                  </p:childTnLst>
                                </p:cTn>
                              </p:par>
                            </p:childTnLst>
                          </p:cTn>
                        </p:par>
                        <p:par>
                          <p:cTn id="61" fill="hold">
                            <p:stCondLst>
                              <p:cond delay="500"/>
                            </p:stCondLst>
                            <p:childTnLst>
                              <p:par>
                                <p:cTn id="62" presetID="10" presetClass="entr" presetSubtype="0" fill="hold" nodeType="afterEffect">
                                  <p:stCondLst>
                                    <p:cond delay="0"/>
                                  </p:stCondLst>
                                  <p:childTnLst>
                                    <p:set>
                                      <p:cBhvr>
                                        <p:cTn id="63" dur="1" fill="hold">
                                          <p:stCondLst>
                                            <p:cond delay="0"/>
                                          </p:stCondLst>
                                        </p:cTn>
                                        <p:tgtEl>
                                          <p:spTgt spid="208"/>
                                        </p:tgtEl>
                                        <p:attrNameLst>
                                          <p:attrName>style.visibility</p:attrName>
                                        </p:attrNameLst>
                                      </p:cBhvr>
                                      <p:to>
                                        <p:strVal val="visible"/>
                                      </p:to>
                                    </p:set>
                                    <p:animEffect transition="in" filter="fade">
                                      <p:cBhvr>
                                        <p:cTn id="64" dur="500"/>
                                        <p:tgtEl>
                                          <p:spTgt spid="208"/>
                                        </p:tgtEl>
                                      </p:cBhvr>
                                    </p:animEffect>
                                  </p:childTnLst>
                                </p:cTn>
                              </p:par>
                            </p:childTnLst>
                          </p:cTn>
                        </p:par>
                        <p:par>
                          <p:cTn id="65" fill="hold">
                            <p:stCondLst>
                              <p:cond delay="1000"/>
                            </p:stCondLst>
                            <p:childTnLst>
                              <p:par>
                                <p:cTn id="66" presetID="10" presetClass="entr" presetSubtype="0" fill="hold" nodeType="afterEffect">
                                  <p:stCondLst>
                                    <p:cond delay="0"/>
                                  </p:stCondLst>
                                  <p:childTnLst>
                                    <p:set>
                                      <p:cBhvr>
                                        <p:cTn id="67" dur="1" fill="hold">
                                          <p:stCondLst>
                                            <p:cond delay="0"/>
                                          </p:stCondLst>
                                        </p:cTn>
                                        <p:tgtEl>
                                          <p:spTgt spid="210"/>
                                        </p:tgtEl>
                                        <p:attrNameLst>
                                          <p:attrName>style.visibility</p:attrName>
                                        </p:attrNameLst>
                                      </p:cBhvr>
                                      <p:to>
                                        <p:strVal val="visible"/>
                                      </p:to>
                                    </p:set>
                                    <p:animEffect transition="in" filter="fade">
                                      <p:cBhvr>
                                        <p:cTn id="68" dur="1"/>
                                        <p:tgtEl>
                                          <p:spTgt spid="210"/>
                                        </p:tgtEl>
                                      </p:cBhvr>
                                    </p:animEffect>
                                  </p:childTnLst>
                                </p:cTn>
                              </p:par>
                            </p:childTnLst>
                          </p:cTn>
                        </p:par>
                        <p:par>
                          <p:cTn id="69" fill="hold">
                            <p:stCondLst>
                              <p:cond delay="1001"/>
                            </p:stCondLst>
                            <p:childTnLst>
                              <p:par>
                                <p:cTn id="70" presetID="10" presetClass="entr" presetSubtype="0" fill="hold" nodeType="afterEffect">
                                  <p:stCondLst>
                                    <p:cond delay="0"/>
                                  </p:stCondLst>
                                  <p:childTnLst>
                                    <p:set>
                                      <p:cBhvr>
                                        <p:cTn id="71" dur="1" fill="hold">
                                          <p:stCondLst>
                                            <p:cond delay="0"/>
                                          </p:stCondLst>
                                        </p:cTn>
                                        <p:tgtEl>
                                          <p:spTgt spid="211"/>
                                        </p:tgtEl>
                                        <p:attrNameLst>
                                          <p:attrName>style.visibility</p:attrName>
                                        </p:attrNameLst>
                                      </p:cBhvr>
                                      <p:to>
                                        <p:strVal val="visible"/>
                                      </p:to>
                                    </p:set>
                                    <p:animEffect transition="in" filter="fade">
                                      <p:cBhvr>
                                        <p:cTn id="72" dur="1"/>
                                        <p:tgtEl>
                                          <p:spTgt spid="211"/>
                                        </p:tgtEl>
                                      </p:cBhvr>
                                    </p:animEffect>
                                  </p:childTnLst>
                                </p:cTn>
                              </p:par>
                            </p:childTnLst>
                          </p:cTn>
                        </p:par>
                        <p:par>
                          <p:cTn id="73" fill="hold">
                            <p:stCondLst>
                              <p:cond delay="1002"/>
                            </p:stCondLst>
                            <p:childTnLst>
                              <p:par>
                                <p:cTn id="74" presetID="10" presetClass="entr" presetSubtype="0" fill="hold" nodeType="afterEffect">
                                  <p:stCondLst>
                                    <p:cond delay="0"/>
                                  </p:stCondLst>
                                  <p:childTnLst>
                                    <p:set>
                                      <p:cBhvr>
                                        <p:cTn id="75" dur="1" fill="hold">
                                          <p:stCondLst>
                                            <p:cond delay="0"/>
                                          </p:stCondLst>
                                        </p:cTn>
                                        <p:tgtEl>
                                          <p:spTgt spid="212"/>
                                        </p:tgtEl>
                                        <p:attrNameLst>
                                          <p:attrName>style.visibility</p:attrName>
                                        </p:attrNameLst>
                                      </p:cBhvr>
                                      <p:to>
                                        <p:strVal val="visible"/>
                                      </p:to>
                                    </p:set>
                                    <p:animEffect transition="in" filter="fade">
                                      <p:cBhvr>
                                        <p:cTn id="76" dur="2000"/>
                                        <p:tgtEl>
                                          <p:spTgt spid="212"/>
                                        </p:tgtEl>
                                      </p:cBhvr>
                                    </p:animEffect>
                                  </p:childTnLst>
                                </p:cTn>
                              </p:par>
                            </p:childTnLst>
                          </p:cTn>
                        </p:par>
                        <p:par>
                          <p:cTn id="77" fill="hold">
                            <p:stCondLst>
                              <p:cond delay="3002"/>
                            </p:stCondLst>
                            <p:childTnLst>
                              <p:par>
                                <p:cTn id="78" presetID="10" presetClass="entr" presetSubtype="0" fill="hold" nodeType="afterEffect">
                                  <p:stCondLst>
                                    <p:cond delay="0"/>
                                  </p:stCondLst>
                                  <p:childTnLst>
                                    <p:set>
                                      <p:cBhvr>
                                        <p:cTn id="79" dur="1" fill="hold">
                                          <p:stCondLst>
                                            <p:cond delay="0"/>
                                          </p:stCondLst>
                                        </p:cTn>
                                        <p:tgtEl>
                                          <p:spTgt spid="214"/>
                                        </p:tgtEl>
                                        <p:attrNameLst>
                                          <p:attrName>style.visibility</p:attrName>
                                        </p:attrNameLst>
                                      </p:cBhvr>
                                      <p:to>
                                        <p:strVal val="visible"/>
                                      </p:to>
                                    </p:set>
                                    <p:animEffect transition="in" filter="fade">
                                      <p:cBhvr>
                                        <p:cTn id="80" dur="1000"/>
                                        <p:tgtEl>
                                          <p:spTgt spid="214"/>
                                        </p:tgtEl>
                                      </p:cBhvr>
                                    </p:animEffect>
                                  </p:childTnLst>
                                </p:cTn>
                              </p:par>
                              <p:par>
                                <p:cTn id="81" presetID="10" presetClass="entr" presetSubtype="0" fill="hold" nodeType="withEffect">
                                  <p:stCondLst>
                                    <p:cond delay="0"/>
                                  </p:stCondLst>
                                  <p:childTnLst>
                                    <p:set>
                                      <p:cBhvr>
                                        <p:cTn id="82" dur="1" fill="hold">
                                          <p:stCondLst>
                                            <p:cond delay="0"/>
                                          </p:stCondLst>
                                        </p:cTn>
                                        <p:tgtEl>
                                          <p:spTgt spid="215"/>
                                        </p:tgtEl>
                                        <p:attrNameLst>
                                          <p:attrName>style.visibility</p:attrName>
                                        </p:attrNameLst>
                                      </p:cBhvr>
                                      <p:to>
                                        <p:strVal val="visible"/>
                                      </p:to>
                                    </p:set>
                                    <p:animEffect transition="in" filter="fade">
                                      <p:cBhvr>
                                        <p:cTn id="83" dur="1000"/>
                                        <p:tgtEl>
                                          <p:spTgt spid="215"/>
                                        </p:tgtEl>
                                      </p:cBhvr>
                                    </p:animEffect>
                                  </p:childTnLst>
                                </p:cTn>
                              </p:par>
                              <p:par>
                                <p:cTn id="84" presetID="10" presetClass="entr" presetSubtype="0" fill="hold" nodeType="withEffect">
                                  <p:stCondLst>
                                    <p:cond delay="0"/>
                                  </p:stCondLst>
                                  <p:childTnLst>
                                    <p:set>
                                      <p:cBhvr>
                                        <p:cTn id="85" dur="1" fill="hold">
                                          <p:stCondLst>
                                            <p:cond delay="0"/>
                                          </p:stCondLst>
                                        </p:cTn>
                                        <p:tgtEl>
                                          <p:spTgt spid="218"/>
                                        </p:tgtEl>
                                        <p:attrNameLst>
                                          <p:attrName>style.visibility</p:attrName>
                                        </p:attrNameLst>
                                      </p:cBhvr>
                                      <p:to>
                                        <p:strVal val="visible"/>
                                      </p:to>
                                    </p:set>
                                    <p:animEffect transition="in" filter="fade">
                                      <p:cBhvr>
                                        <p:cTn id="86" dur="1000"/>
                                        <p:tgtEl>
                                          <p:spTgt spid="218"/>
                                        </p:tgtEl>
                                      </p:cBhvr>
                                    </p:animEffect>
                                  </p:childTnLst>
                                </p:cTn>
                              </p:par>
                            </p:childTnLst>
                          </p:cTn>
                        </p:par>
                        <p:par>
                          <p:cTn id="87" fill="hold">
                            <p:stCondLst>
                              <p:cond delay="4002"/>
                            </p:stCondLst>
                            <p:childTnLst>
                              <p:par>
                                <p:cTn id="88" presetID="10" presetClass="entr" presetSubtype="0" fill="hold" nodeType="afterEffect">
                                  <p:stCondLst>
                                    <p:cond delay="0"/>
                                  </p:stCondLst>
                                  <p:childTnLst>
                                    <p:set>
                                      <p:cBhvr>
                                        <p:cTn id="89" dur="1" fill="hold">
                                          <p:stCondLst>
                                            <p:cond delay="0"/>
                                          </p:stCondLst>
                                        </p:cTn>
                                        <p:tgtEl>
                                          <p:spTgt spid="213"/>
                                        </p:tgtEl>
                                        <p:attrNameLst>
                                          <p:attrName>style.visibility</p:attrName>
                                        </p:attrNameLst>
                                      </p:cBhvr>
                                      <p:to>
                                        <p:strVal val="visible"/>
                                      </p:to>
                                    </p:set>
                                    <p:animEffect transition="in" filter="fade">
                                      <p:cBhvr>
                                        <p:cTn id="90" dur="2000"/>
                                        <p:tgtEl>
                                          <p:spTgt spid="213"/>
                                        </p:tgtEl>
                                      </p:cBhvr>
                                    </p:animEffect>
                                  </p:childTnLst>
                                </p:cTn>
                              </p:par>
                            </p:childTnLst>
                          </p:cTn>
                        </p:par>
                        <p:par>
                          <p:cTn id="91" fill="hold">
                            <p:stCondLst>
                              <p:cond delay="6002"/>
                            </p:stCondLst>
                            <p:childTnLst>
                              <p:par>
                                <p:cTn id="92" presetID="10" presetClass="entr" presetSubtype="0" fill="hold" nodeType="afterEffect">
                                  <p:stCondLst>
                                    <p:cond delay="0"/>
                                  </p:stCondLst>
                                  <p:childTnLst>
                                    <p:set>
                                      <p:cBhvr>
                                        <p:cTn id="93" dur="1" fill="hold">
                                          <p:stCondLst>
                                            <p:cond delay="0"/>
                                          </p:stCondLst>
                                        </p:cTn>
                                        <p:tgtEl>
                                          <p:spTgt spid="216"/>
                                        </p:tgtEl>
                                        <p:attrNameLst>
                                          <p:attrName>style.visibility</p:attrName>
                                        </p:attrNameLst>
                                      </p:cBhvr>
                                      <p:to>
                                        <p:strVal val="visible"/>
                                      </p:to>
                                    </p:set>
                                    <p:animEffect transition="in" filter="fade">
                                      <p:cBhvr>
                                        <p:cTn id="94" dur="500"/>
                                        <p:tgtEl>
                                          <p:spTgt spid="216"/>
                                        </p:tgtEl>
                                      </p:cBhvr>
                                    </p:animEffect>
                                  </p:childTnLst>
                                </p:cTn>
                              </p:par>
                              <p:par>
                                <p:cTn id="95" presetID="10" presetClass="entr" presetSubtype="0" fill="hold" nodeType="withEffect">
                                  <p:stCondLst>
                                    <p:cond delay="0"/>
                                  </p:stCondLst>
                                  <p:childTnLst>
                                    <p:set>
                                      <p:cBhvr>
                                        <p:cTn id="96" dur="1" fill="hold">
                                          <p:stCondLst>
                                            <p:cond delay="0"/>
                                          </p:stCondLst>
                                        </p:cTn>
                                        <p:tgtEl>
                                          <p:spTgt spid="217"/>
                                        </p:tgtEl>
                                        <p:attrNameLst>
                                          <p:attrName>style.visibility</p:attrName>
                                        </p:attrNameLst>
                                      </p:cBhvr>
                                      <p:to>
                                        <p:strVal val="visible"/>
                                      </p:to>
                                    </p:set>
                                    <p:animEffect transition="in" filter="fade">
                                      <p:cBhvr>
                                        <p:cTn id="97" dur="500"/>
                                        <p:tgtEl>
                                          <p:spTgt spid="217"/>
                                        </p:tgtEl>
                                      </p:cBhvr>
                                    </p:animEffect>
                                  </p:childTnLst>
                                </p:cTn>
                              </p:par>
                              <p:par>
                                <p:cTn id="98" presetID="10" presetClass="entr" presetSubtype="0" fill="hold" nodeType="withEffect">
                                  <p:stCondLst>
                                    <p:cond delay="0"/>
                                  </p:stCondLst>
                                  <p:childTnLst>
                                    <p:set>
                                      <p:cBhvr>
                                        <p:cTn id="99" dur="1" fill="hold">
                                          <p:stCondLst>
                                            <p:cond delay="0"/>
                                          </p:stCondLst>
                                        </p:cTn>
                                        <p:tgtEl>
                                          <p:spTgt spid="219"/>
                                        </p:tgtEl>
                                        <p:attrNameLst>
                                          <p:attrName>style.visibility</p:attrName>
                                        </p:attrNameLst>
                                      </p:cBhvr>
                                      <p:to>
                                        <p:strVal val="visible"/>
                                      </p:to>
                                    </p:set>
                                    <p:animEffect transition="in" filter="fade">
                                      <p:cBhvr>
                                        <p:cTn id="100" dur="500"/>
                                        <p:tgtEl>
                                          <p:spTgt spid="219"/>
                                        </p:tgtEl>
                                      </p:cBhvr>
                                    </p:animEffect>
                                  </p:childTnLst>
                                </p:cTn>
                              </p:par>
                            </p:childTnLst>
                          </p:cTn>
                        </p:par>
                        <p:par>
                          <p:cTn id="101" fill="hold">
                            <p:stCondLst>
                              <p:cond delay="6502"/>
                            </p:stCondLst>
                            <p:childTnLst>
                              <p:par>
                                <p:cTn id="102" presetID="10" presetClass="entr" presetSubtype="0" fill="hold" nodeType="afterEffect">
                                  <p:stCondLst>
                                    <p:cond delay="0"/>
                                  </p:stCondLst>
                                  <p:childTnLst>
                                    <p:set>
                                      <p:cBhvr>
                                        <p:cTn id="103" dur="1" fill="hold">
                                          <p:stCondLst>
                                            <p:cond delay="0"/>
                                          </p:stCondLst>
                                        </p:cTn>
                                        <p:tgtEl>
                                          <p:spTgt spid="222"/>
                                        </p:tgtEl>
                                        <p:attrNameLst>
                                          <p:attrName>style.visibility</p:attrName>
                                        </p:attrNameLst>
                                      </p:cBhvr>
                                      <p:to>
                                        <p:strVal val="visible"/>
                                      </p:to>
                                    </p:set>
                                    <p:animEffect transition="in" filter="fade">
                                      <p:cBhvr>
                                        <p:cTn id="104" dur="500"/>
                                        <p:tgtEl>
                                          <p:spTgt spid="222"/>
                                        </p:tgtEl>
                                      </p:cBhvr>
                                    </p:animEffect>
                                  </p:childTnLst>
                                </p:cTn>
                              </p:par>
                            </p:childTnLst>
                          </p:cTn>
                        </p:par>
                        <p:par>
                          <p:cTn id="105" fill="hold">
                            <p:stCondLst>
                              <p:cond delay="7002"/>
                            </p:stCondLst>
                            <p:childTnLst>
                              <p:par>
                                <p:cTn id="106" presetID="10" presetClass="entr" presetSubtype="0" fill="hold" nodeType="afterEffect">
                                  <p:stCondLst>
                                    <p:cond delay="0"/>
                                  </p:stCondLst>
                                  <p:childTnLst>
                                    <p:set>
                                      <p:cBhvr>
                                        <p:cTn id="107" dur="1" fill="hold">
                                          <p:stCondLst>
                                            <p:cond delay="0"/>
                                          </p:stCondLst>
                                        </p:cTn>
                                        <p:tgtEl>
                                          <p:spTgt spid="223"/>
                                        </p:tgtEl>
                                        <p:attrNameLst>
                                          <p:attrName>style.visibility</p:attrName>
                                        </p:attrNameLst>
                                      </p:cBhvr>
                                      <p:to>
                                        <p:strVal val="visible"/>
                                      </p:to>
                                    </p:set>
                                    <p:animEffect transition="in" filter="fade">
                                      <p:cBhvr>
                                        <p:cTn id="108" dur="500"/>
                                        <p:tgtEl>
                                          <p:spTgt spid="2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30" name="Google Shape;230;p8"/>
          <p:cNvSpPr/>
          <p:nvPr/>
        </p:nvSpPr>
        <p:spPr>
          <a:xfrm>
            <a:off x="2390998" y="903502"/>
            <a:ext cx="7086600" cy="1447800"/>
          </a:xfrm>
          <a:prstGeom prst="rect">
            <a:avLst/>
          </a:prstGeom>
          <a:noFill/>
          <a:ln>
            <a:noFill/>
          </a:ln>
        </p:spPr>
        <p:txBody>
          <a:bodyPr spcFirstLastPara="1" wrap="square" lIns="92075" tIns="46025" rIns="92075" bIns="46025" anchor="ctr" anchorCtr="0">
            <a:noAutofit/>
          </a:bodyPr>
          <a:lstStyle/>
          <a:p>
            <a:pPr algn="ctr">
              <a:buClr>
                <a:srgbClr val="000000"/>
              </a:buClr>
              <a:buSzPts val="3600"/>
            </a:pPr>
            <a:r>
              <a:rPr lang="en-US" sz="3600" kern="0" dirty="0">
                <a:solidFill>
                  <a:srgbClr val="000000"/>
                </a:solidFill>
                <a:latin typeface="Arial"/>
                <a:ea typeface="Arial"/>
                <a:cs typeface="Arial"/>
                <a:sym typeface="Arial"/>
              </a:rPr>
              <a:t>Pa</a:t>
            </a:r>
            <a:r>
              <a:rPr lang="ro-RO" sz="3600" kern="0" dirty="0">
                <a:solidFill>
                  <a:srgbClr val="000000"/>
                </a:solidFill>
                <a:latin typeface="Arial"/>
                <a:ea typeface="Arial"/>
                <a:cs typeface="Arial"/>
                <a:sym typeface="Arial"/>
              </a:rPr>
              <a:t>ș</a:t>
            </a:r>
            <a:r>
              <a:rPr lang="en-US" sz="3600" kern="0" dirty="0">
                <a:solidFill>
                  <a:srgbClr val="000000"/>
                </a:solidFill>
                <a:latin typeface="Arial"/>
                <a:ea typeface="Arial"/>
                <a:cs typeface="Arial"/>
                <a:sym typeface="Arial"/>
              </a:rPr>
              <a:t>ii </a:t>
            </a:r>
            <a:r>
              <a:rPr lang="en-US" sz="3600" kern="0" dirty="0" err="1">
                <a:solidFill>
                  <a:srgbClr val="000000"/>
                </a:solidFill>
                <a:latin typeface="Arial"/>
                <a:ea typeface="Arial"/>
                <a:cs typeface="Arial"/>
                <a:sym typeface="Arial"/>
              </a:rPr>
              <a:t>pentru</a:t>
            </a:r>
            <a:r>
              <a:rPr lang="en-US" sz="3600" kern="0" dirty="0">
                <a:solidFill>
                  <a:srgbClr val="000000"/>
                </a:solidFill>
                <a:latin typeface="Arial"/>
                <a:ea typeface="Arial"/>
                <a:cs typeface="Arial"/>
                <a:sym typeface="Arial"/>
              </a:rPr>
              <a:t> a </a:t>
            </a:r>
            <a:r>
              <a:rPr lang="en-US" sz="3600" kern="0" dirty="0" err="1">
                <a:solidFill>
                  <a:srgbClr val="000000"/>
                </a:solidFill>
                <a:latin typeface="Arial"/>
                <a:ea typeface="Arial"/>
                <a:cs typeface="Arial"/>
                <a:sym typeface="Arial"/>
              </a:rPr>
              <a:t>afla</a:t>
            </a:r>
            <a:r>
              <a:rPr lang="en-US" sz="3600" kern="0" dirty="0">
                <a:solidFill>
                  <a:srgbClr val="000000"/>
                </a:solidFill>
                <a:latin typeface="Arial"/>
                <a:ea typeface="Arial"/>
                <a:cs typeface="Arial"/>
                <a:sym typeface="Arial"/>
              </a:rPr>
              <a:t> </a:t>
            </a:r>
            <a:r>
              <a:rPr lang="en-US" sz="3600" kern="0" dirty="0" err="1">
                <a:solidFill>
                  <a:srgbClr val="000000"/>
                </a:solidFill>
                <a:latin typeface="Arial"/>
                <a:ea typeface="Arial"/>
                <a:cs typeface="Arial"/>
                <a:sym typeface="Arial"/>
              </a:rPr>
              <a:t>semnul</a:t>
            </a:r>
            <a:r>
              <a:rPr lang="en-US" sz="3600" kern="0" dirty="0">
                <a:solidFill>
                  <a:srgbClr val="000000"/>
                </a:solidFill>
                <a:latin typeface="Arial"/>
                <a:ea typeface="Arial"/>
                <a:cs typeface="Arial"/>
                <a:sym typeface="Arial"/>
              </a:rPr>
              <a:t> </a:t>
            </a:r>
            <a:r>
              <a:rPr lang="en-US" sz="3600" kern="0" dirty="0" err="1">
                <a:solidFill>
                  <a:srgbClr val="000000"/>
                </a:solidFill>
                <a:latin typeface="Arial"/>
                <a:ea typeface="Arial"/>
                <a:cs typeface="Arial"/>
                <a:sym typeface="Arial"/>
              </a:rPr>
              <a:t>functiei</a:t>
            </a:r>
            <a:r>
              <a:rPr lang="en-US" sz="3600" kern="0" dirty="0">
                <a:solidFill>
                  <a:srgbClr val="000000"/>
                </a:solidFill>
                <a:latin typeface="Arial"/>
                <a:ea typeface="Arial"/>
                <a:cs typeface="Arial"/>
                <a:sym typeface="Arial"/>
              </a:rPr>
              <a:t> de </a:t>
            </a:r>
            <a:r>
              <a:rPr lang="en-US" sz="3600" kern="0" dirty="0" err="1">
                <a:solidFill>
                  <a:srgbClr val="000000"/>
                </a:solidFill>
                <a:latin typeface="Arial"/>
                <a:ea typeface="Arial"/>
                <a:cs typeface="Arial"/>
                <a:sym typeface="Arial"/>
              </a:rPr>
              <a:t>gradul</a:t>
            </a:r>
            <a:r>
              <a:rPr lang="en-US" sz="3600" kern="0" dirty="0">
                <a:solidFill>
                  <a:srgbClr val="000000"/>
                </a:solidFill>
                <a:latin typeface="Arial"/>
                <a:ea typeface="Arial"/>
                <a:cs typeface="Arial"/>
                <a:sym typeface="Arial"/>
              </a:rPr>
              <a:t> II</a:t>
            </a:r>
            <a:endParaRPr sz="3600" kern="0" dirty="0">
              <a:solidFill>
                <a:srgbClr val="000000"/>
              </a:solidFill>
              <a:latin typeface="Arial"/>
              <a:ea typeface="Arial"/>
              <a:cs typeface="Arial"/>
              <a:sym typeface="Arial"/>
            </a:endParaRPr>
          </a:p>
        </p:txBody>
      </p:sp>
      <p:sp>
        <p:nvSpPr>
          <p:cNvPr id="231" name="Google Shape;231;p8"/>
          <p:cNvSpPr/>
          <p:nvPr/>
        </p:nvSpPr>
        <p:spPr>
          <a:xfrm>
            <a:off x="3555900" y="3252825"/>
            <a:ext cx="5867400" cy="822300"/>
          </a:xfrm>
          <a:prstGeom prst="rect">
            <a:avLst/>
          </a:prstGeom>
          <a:noFill/>
          <a:ln>
            <a:noFill/>
          </a:ln>
        </p:spPr>
        <p:txBody>
          <a:bodyPr spcFirstLastPara="1" wrap="square" lIns="91425" tIns="45700" rIns="91425" bIns="45700" anchor="t" anchorCtr="0">
            <a:noAutofit/>
          </a:bodyPr>
          <a:lstStyle/>
          <a:p>
            <a:pPr>
              <a:buClr>
                <a:srgbClr val="000000"/>
              </a:buClr>
              <a:buSzPts val="2400"/>
            </a:pPr>
            <a:r>
              <a:rPr lang="en-US" sz="2400" kern="0">
                <a:solidFill>
                  <a:srgbClr val="CC3300"/>
                </a:solidFill>
                <a:latin typeface="Arial"/>
                <a:ea typeface="Arial"/>
                <a:cs typeface="Arial"/>
                <a:sym typeface="Arial"/>
              </a:rPr>
              <a:t>PAS 1</a:t>
            </a:r>
            <a:r>
              <a:rPr lang="en-US" kern="0">
                <a:solidFill>
                  <a:srgbClr val="000000"/>
                </a:solidFill>
                <a:latin typeface="Arial"/>
                <a:ea typeface="Arial"/>
                <a:cs typeface="Arial"/>
                <a:sym typeface="Arial"/>
              </a:rPr>
              <a:t> : </a:t>
            </a:r>
            <a:r>
              <a:rPr lang="en-US" kern="0">
                <a:solidFill>
                  <a:srgbClr val="0000FF"/>
                </a:solidFill>
                <a:latin typeface="Arial"/>
                <a:ea typeface="Arial"/>
                <a:cs typeface="Arial"/>
                <a:sym typeface="Arial"/>
              </a:rPr>
              <a:t>se calculeaza</a:t>
            </a:r>
            <a:r>
              <a:rPr lang="en-US" kern="0">
                <a:solidFill>
                  <a:srgbClr val="000000"/>
                </a:solidFill>
                <a:latin typeface="Arial"/>
                <a:ea typeface="Arial"/>
                <a:cs typeface="Arial"/>
                <a:sym typeface="Arial"/>
              </a:rPr>
              <a:t> :        </a:t>
            </a:r>
            <a:r>
              <a:rPr lang="en-US" sz="2400" kern="0">
                <a:solidFill>
                  <a:srgbClr val="000000"/>
                </a:solidFill>
                <a:latin typeface="Bodoni"/>
                <a:ea typeface="Bodoni"/>
                <a:cs typeface="Bodoni"/>
                <a:sym typeface="Bodoni"/>
              </a:rPr>
              <a:t>Δ = b2-4ac</a:t>
            </a:r>
            <a:endParaRPr sz="1400" kern="0">
              <a:solidFill>
                <a:srgbClr val="000000"/>
              </a:solidFill>
              <a:latin typeface="Arial"/>
              <a:ea typeface="Arial"/>
              <a:cs typeface="Arial"/>
              <a:sym typeface="Arial"/>
            </a:endParaRPr>
          </a:p>
          <a:p>
            <a:pPr>
              <a:buClr>
                <a:srgbClr val="000000"/>
              </a:buClr>
              <a:buSzPts val="1800"/>
            </a:pPr>
            <a:r>
              <a:rPr lang="en-US" kern="0">
                <a:solidFill>
                  <a:srgbClr val="000000"/>
                </a:solidFill>
                <a:latin typeface="Arial"/>
                <a:ea typeface="Arial"/>
                <a:cs typeface="Arial"/>
                <a:sym typeface="Arial"/>
              </a:rPr>
              <a:t>         </a:t>
            </a:r>
            <a:r>
              <a:rPr lang="en-US" kern="0">
                <a:solidFill>
                  <a:srgbClr val="0000FF"/>
                </a:solidFill>
                <a:latin typeface="Arial"/>
                <a:ea typeface="Arial"/>
                <a:cs typeface="Arial"/>
                <a:sym typeface="Arial"/>
              </a:rPr>
              <a:t>si     se rezolva ecuatia</a:t>
            </a:r>
            <a:r>
              <a:rPr lang="en-US" kern="0">
                <a:solidFill>
                  <a:srgbClr val="000000"/>
                </a:solidFill>
                <a:latin typeface="Arial"/>
                <a:ea typeface="Arial"/>
                <a:cs typeface="Arial"/>
                <a:sym typeface="Arial"/>
              </a:rPr>
              <a:t> : </a:t>
            </a:r>
            <a:r>
              <a:rPr lang="en-US" sz="2400" kern="0">
                <a:solidFill>
                  <a:srgbClr val="000000"/>
                </a:solidFill>
                <a:latin typeface="Bodoni"/>
                <a:ea typeface="Bodoni"/>
                <a:cs typeface="Bodoni"/>
                <a:sym typeface="Bodoni"/>
              </a:rPr>
              <a:t>ax2+bx+c=0</a:t>
            </a:r>
            <a:endParaRPr sz="1400" kern="0">
              <a:solidFill>
                <a:srgbClr val="000000"/>
              </a:solidFill>
              <a:latin typeface="Arial"/>
              <a:ea typeface="Arial"/>
              <a:cs typeface="Arial"/>
              <a:sym typeface="Arial"/>
            </a:endParaRPr>
          </a:p>
        </p:txBody>
      </p:sp>
      <p:sp>
        <p:nvSpPr>
          <p:cNvPr id="232" name="Google Shape;232;p8"/>
          <p:cNvSpPr/>
          <p:nvPr/>
        </p:nvSpPr>
        <p:spPr>
          <a:xfrm>
            <a:off x="3733801" y="4267200"/>
            <a:ext cx="6532563" cy="457200"/>
          </a:xfrm>
          <a:prstGeom prst="rect">
            <a:avLst/>
          </a:prstGeom>
          <a:noFill/>
          <a:ln>
            <a:noFill/>
          </a:ln>
        </p:spPr>
        <p:txBody>
          <a:bodyPr spcFirstLastPara="1" wrap="square" lIns="91425" tIns="45700" rIns="91425" bIns="45700" anchor="t" anchorCtr="0">
            <a:noAutofit/>
          </a:bodyPr>
          <a:lstStyle/>
          <a:p>
            <a:pPr>
              <a:buClr>
                <a:srgbClr val="000000"/>
              </a:buClr>
              <a:buSzPts val="2400"/>
            </a:pPr>
            <a:r>
              <a:rPr lang="en-US" sz="2400" kern="0">
                <a:solidFill>
                  <a:srgbClr val="CC3300"/>
                </a:solidFill>
                <a:latin typeface="Arial"/>
                <a:ea typeface="Arial"/>
                <a:cs typeface="Arial"/>
                <a:sym typeface="Arial"/>
              </a:rPr>
              <a:t>PAS 2 :</a:t>
            </a:r>
            <a:r>
              <a:rPr lang="en-US" kern="0">
                <a:solidFill>
                  <a:srgbClr val="000000"/>
                </a:solidFill>
                <a:latin typeface="Arial"/>
                <a:ea typeface="Arial"/>
                <a:cs typeface="Arial"/>
                <a:sym typeface="Arial"/>
              </a:rPr>
              <a:t> </a:t>
            </a:r>
            <a:r>
              <a:rPr lang="en-US" kern="0">
                <a:solidFill>
                  <a:srgbClr val="000000"/>
                </a:solidFill>
                <a:latin typeface="Bodoni"/>
                <a:ea typeface="Bodoni"/>
                <a:cs typeface="Bodoni"/>
                <a:sym typeface="Bodoni"/>
              </a:rPr>
              <a:t>se completeaza unul din urmatoarele tabele :</a:t>
            </a:r>
            <a:endParaRPr sz="1400" kern="0">
              <a:solidFill>
                <a:srgbClr val="000000"/>
              </a:solidFill>
              <a:latin typeface="Arial"/>
              <a:ea typeface="Arial"/>
              <a:cs typeface="Arial"/>
              <a:sym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40" name="Google Shape;240;p9"/>
          <p:cNvSpPr/>
          <p:nvPr/>
        </p:nvSpPr>
        <p:spPr>
          <a:xfrm>
            <a:off x="697650" y="426299"/>
            <a:ext cx="6529500" cy="671400"/>
          </a:xfrm>
          <a:prstGeom prst="rect">
            <a:avLst/>
          </a:prstGeom>
          <a:noFill/>
          <a:ln>
            <a:noFill/>
          </a:ln>
          <a:effectLst>
            <a:outerShdw dist="17961" dir="2700000" algn="ctr" rotWithShape="0">
              <a:schemeClr val="dk1"/>
            </a:outerShdw>
          </a:effectLst>
        </p:spPr>
        <p:txBody>
          <a:bodyPr spcFirstLastPara="1" wrap="square" lIns="91425" tIns="45700" rIns="91425" bIns="45700" anchor="ctr" anchorCtr="0">
            <a:noAutofit/>
          </a:bodyPr>
          <a:lstStyle/>
          <a:p>
            <a:pPr>
              <a:buClr>
                <a:srgbClr val="000000"/>
              </a:buClr>
              <a:buSzPts val="2800"/>
            </a:pPr>
            <a:r>
              <a:rPr lang="en-US" sz="2800" b="1" kern="0" dirty="0" err="1">
                <a:solidFill>
                  <a:srgbClr val="000000"/>
                </a:solidFill>
                <a:latin typeface="Calibri" panose="020F0502020204030204" pitchFamily="34" charset="0"/>
                <a:ea typeface="Bodoni"/>
                <a:cs typeface="Calibri" panose="020F0502020204030204" pitchFamily="34" charset="0"/>
                <a:sym typeface="Bodoni"/>
              </a:rPr>
              <a:t>Semnul</a:t>
            </a:r>
            <a:r>
              <a:rPr lang="en-US" sz="2800" b="1" kern="0" dirty="0">
                <a:solidFill>
                  <a:srgbClr val="000000"/>
                </a:solidFill>
                <a:latin typeface="Calibri" panose="020F0502020204030204" pitchFamily="34" charset="0"/>
                <a:ea typeface="Bodoni"/>
                <a:cs typeface="Calibri" panose="020F0502020204030204" pitchFamily="34" charset="0"/>
                <a:sym typeface="Bodoni"/>
              </a:rPr>
              <a:t>  </a:t>
            </a:r>
            <a:r>
              <a:rPr lang="en-US" sz="2800" b="1" kern="0" dirty="0" err="1">
                <a:solidFill>
                  <a:srgbClr val="000000"/>
                </a:solidFill>
                <a:latin typeface="Calibri" panose="020F0502020204030204" pitchFamily="34" charset="0"/>
                <a:ea typeface="Bodoni"/>
                <a:cs typeface="Calibri" panose="020F0502020204030204" pitchFamily="34" charset="0"/>
                <a:sym typeface="Bodoni"/>
              </a:rPr>
              <a:t>func</a:t>
            </a:r>
            <a:r>
              <a:rPr lang="ro-RO" sz="2800" b="1" kern="0" dirty="0">
                <a:solidFill>
                  <a:srgbClr val="000000"/>
                </a:solidFill>
                <a:latin typeface="Calibri" panose="020F0502020204030204" pitchFamily="34" charset="0"/>
                <a:ea typeface="Bodoni"/>
                <a:cs typeface="Calibri" panose="020F0502020204030204" pitchFamily="34" charset="0"/>
                <a:sym typeface="Bodoni"/>
              </a:rPr>
              <a:t>ț</a:t>
            </a:r>
            <a:r>
              <a:rPr lang="en-US" sz="2800" b="1" kern="0" dirty="0" err="1">
                <a:solidFill>
                  <a:srgbClr val="000000"/>
                </a:solidFill>
                <a:latin typeface="Calibri" panose="020F0502020204030204" pitchFamily="34" charset="0"/>
                <a:ea typeface="Bodoni"/>
                <a:cs typeface="Calibri" panose="020F0502020204030204" pitchFamily="34" charset="0"/>
                <a:sym typeface="Bodoni"/>
              </a:rPr>
              <a:t>iei</a:t>
            </a:r>
            <a:r>
              <a:rPr lang="en-US" sz="2800" b="1" kern="0" dirty="0">
                <a:solidFill>
                  <a:srgbClr val="000000"/>
                </a:solidFill>
                <a:latin typeface="Calibri" panose="020F0502020204030204" pitchFamily="34" charset="0"/>
                <a:ea typeface="Bodoni"/>
                <a:cs typeface="Calibri" panose="020F0502020204030204" pitchFamily="34" charset="0"/>
                <a:sym typeface="Bodoni"/>
              </a:rPr>
              <a:t> de </a:t>
            </a:r>
            <a:r>
              <a:rPr lang="en-US" sz="2800" b="1" kern="0" dirty="0" err="1">
                <a:solidFill>
                  <a:srgbClr val="000000"/>
                </a:solidFill>
                <a:latin typeface="Calibri" panose="020F0502020204030204" pitchFamily="34" charset="0"/>
                <a:ea typeface="Bodoni"/>
                <a:cs typeface="Calibri" panose="020F0502020204030204" pitchFamily="34" charset="0"/>
                <a:sym typeface="Bodoni"/>
              </a:rPr>
              <a:t>gradul</a:t>
            </a:r>
            <a:r>
              <a:rPr lang="en-US" sz="2800" b="1" kern="0" dirty="0">
                <a:solidFill>
                  <a:srgbClr val="000000"/>
                </a:solidFill>
                <a:latin typeface="Calibri" panose="020F0502020204030204" pitchFamily="34" charset="0"/>
                <a:ea typeface="Bodoni"/>
                <a:cs typeface="Calibri" panose="020F0502020204030204" pitchFamily="34" charset="0"/>
                <a:sym typeface="Bodoni"/>
              </a:rPr>
              <a:t> al II-lea</a:t>
            </a:r>
            <a:endParaRPr sz="1400" b="1" kern="0" dirty="0">
              <a:solidFill>
                <a:srgbClr val="000000"/>
              </a:solidFill>
              <a:latin typeface="Calibri" panose="020F0502020204030204" pitchFamily="34" charset="0"/>
              <a:ea typeface="Arial"/>
              <a:cs typeface="Calibri" panose="020F0502020204030204" pitchFamily="34" charset="0"/>
              <a:sym typeface="Arial"/>
            </a:endParaRPr>
          </a:p>
          <a:p>
            <a:pPr>
              <a:buClr>
                <a:srgbClr val="000000"/>
              </a:buClr>
              <a:buSzPts val="1000"/>
            </a:pPr>
            <a:endParaRPr sz="1000" b="1"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241" name="Google Shape;241;p9"/>
          <p:cNvSpPr/>
          <p:nvPr/>
        </p:nvSpPr>
        <p:spPr>
          <a:xfrm>
            <a:off x="3429001" y="2209800"/>
            <a:ext cx="1641475" cy="457200"/>
          </a:xfrm>
          <a:prstGeom prst="rect">
            <a:avLst/>
          </a:prstGeom>
          <a:noFill/>
          <a:ln>
            <a:noFill/>
          </a:ln>
        </p:spPr>
        <p:txBody>
          <a:bodyPr spcFirstLastPara="1" wrap="square" lIns="91425" tIns="45700" rIns="91425" bIns="45700" anchor="ctr" anchorCtr="0">
            <a:noAutofit/>
          </a:bodyPr>
          <a:lstStyle/>
          <a:p>
            <a:pPr>
              <a:buClr>
                <a:srgbClr val="000000"/>
              </a:buClr>
              <a:buSzPts val="2400"/>
            </a:pPr>
            <a:r>
              <a:rPr lang="en-US" sz="2400" kern="0">
                <a:solidFill>
                  <a:srgbClr val="CC3300"/>
                </a:solidFill>
                <a:latin typeface="Calibri" panose="020F0502020204030204" pitchFamily="34" charset="0"/>
                <a:ea typeface="Arial"/>
                <a:cs typeface="Calibri" panose="020F0502020204030204" pitchFamily="34" charset="0"/>
                <a:sym typeface="Arial"/>
              </a:rPr>
              <a:t>Teorema: </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42" name="Google Shape;242;p9"/>
          <p:cNvSpPr/>
          <p:nvPr/>
        </p:nvSpPr>
        <p:spPr>
          <a:xfrm>
            <a:off x="3657601" y="2667000"/>
            <a:ext cx="6792913" cy="641350"/>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kern="0">
                <a:solidFill>
                  <a:srgbClr val="000000"/>
                </a:solidFill>
                <a:latin typeface="Calibri" panose="020F0502020204030204" pitchFamily="34" charset="0"/>
                <a:ea typeface="Arial"/>
                <a:cs typeface="Calibri" panose="020F0502020204030204" pitchFamily="34" charset="0"/>
                <a:sym typeface="Arial"/>
              </a:rPr>
              <a:t>Fie functia de gradul al doilea, </a:t>
            </a:r>
            <a:r>
              <a:rPr lang="en-US" i="1" kern="0">
                <a:solidFill>
                  <a:srgbClr val="0000FF"/>
                </a:solidFill>
                <a:latin typeface="Calibri" panose="020F0502020204030204" pitchFamily="34" charset="0"/>
                <a:ea typeface="Arial"/>
                <a:cs typeface="Calibri" panose="020F0502020204030204" pitchFamily="34" charset="0"/>
                <a:sym typeface="Arial"/>
              </a:rPr>
              <a:t>f:R →R</a:t>
            </a:r>
            <a:r>
              <a:rPr lang="en-US" kern="0">
                <a:solidFill>
                  <a:srgbClr val="0000FF"/>
                </a:solidFill>
                <a:latin typeface="Calibri" panose="020F0502020204030204" pitchFamily="34" charset="0"/>
                <a:ea typeface="Arial"/>
                <a:cs typeface="Calibri" panose="020F0502020204030204" pitchFamily="34" charset="0"/>
                <a:sym typeface="Arial"/>
              </a:rPr>
              <a:t>, </a:t>
            </a:r>
            <a:r>
              <a:rPr lang="en-US" i="1" kern="0">
                <a:solidFill>
                  <a:srgbClr val="0000FF"/>
                </a:solidFill>
                <a:latin typeface="Calibri" panose="020F0502020204030204" pitchFamily="34" charset="0"/>
                <a:ea typeface="Arial"/>
                <a:cs typeface="Calibri" panose="020F0502020204030204" pitchFamily="34" charset="0"/>
                <a:sym typeface="Arial"/>
              </a:rPr>
              <a:t>f</a:t>
            </a:r>
            <a:r>
              <a:rPr lang="en-US" kern="0">
                <a:solidFill>
                  <a:srgbClr val="0000FF"/>
                </a:solidFill>
                <a:latin typeface="Calibri" panose="020F0502020204030204" pitchFamily="34" charset="0"/>
                <a:ea typeface="Arial"/>
                <a:cs typeface="Calibri" panose="020F0502020204030204" pitchFamily="34" charset="0"/>
                <a:sym typeface="Arial"/>
              </a:rPr>
              <a:t>(x) = ax²+bx +c , a≠ 0</a:t>
            </a:r>
            <a:r>
              <a:rPr lang="en-US" kern="0">
                <a:solidFill>
                  <a:srgbClr val="000000"/>
                </a:solidFill>
                <a:latin typeface="Calibri" panose="020F0502020204030204" pitchFamily="34" charset="0"/>
                <a:ea typeface="Arial"/>
                <a:cs typeface="Calibri" panose="020F0502020204030204" pitchFamily="34" charset="0"/>
                <a:sym typeface="Arial"/>
              </a:rPr>
              <a:t> </a:t>
            </a:r>
            <a:endParaRPr sz="1400" kern="0">
              <a:solidFill>
                <a:srgbClr val="000000"/>
              </a:solidFill>
              <a:latin typeface="Calibri" panose="020F0502020204030204" pitchFamily="34" charset="0"/>
              <a:ea typeface="Arial"/>
              <a:cs typeface="Calibri" panose="020F0502020204030204" pitchFamily="34" charset="0"/>
              <a:sym typeface="Arial"/>
            </a:endParaRPr>
          </a:p>
          <a:p>
            <a:pPr>
              <a:buClr>
                <a:srgbClr val="000000"/>
              </a:buClr>
              <a:buSzPts val="1800"/>
            </a:pPr>
            <a:r>
              <a:rPr lang="en-US" kern="0">
                <a:solidFill>
                  <a:srgbClr val="000000"/>
                </a:solidFill>
                <a:latin typeface="Calibri" panose="020F0502020204030204" pitchFamily="34" charset="0"/>
                <a:ea typeface="Arial"/>
                <a:cs typeface="Calibri" panose="020F0502020204030204" pitchFamily="34" charset="0"/>
                <a:sym typeface="Arial"/>
              </a:rPr>
              <a:t>si ecuatia atasata </a:t>
            </a:r>
            <a:r>
              <a:rPr lang="en-US" i="1" kern="0">
                <a:solidFill>
                  <a:srgbClr val="0000FF"/>
                </a:solidFill>
                <a:latin typeface="Calibri" panose="020F0502020204030204" pitchFamily="34" charset="0"/>
                <a:ea typeface="Arial"/>
                <a:cs typeface="Calibri" panose="020F0502020204030204" pitchFamily="34" charset="0"/>
                <a:sym typeface="Arial"/>
              </a:rPr>
              <a:t>ax²+bx +c=0</a:t>
            </a:r>
            <a:r>
              <a:rPr lang="en-US" kern="0">
                <a:solidFill>
                  <a:srgbClr val="0000FF"/>
                </a:solidFill>
                <a:latin typeface="Calibri" panose="020F0502020204030204" pitchFamily="34" charset="0"/>
                <a:ea typeface="Arial"/>
                <a:cs typeface="Calibri" panose="020F0502020204030204" pitchFamily="34" charset="0"/>
                <a:sym typeface="Arial"/>
              </a:rPr>
              <a:t>. </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43" name="Google Shape;243;p9"/>
          <p:cNvSpPr/>
          <p:nvPr/>
        </p:nvSpPr>
        <p:spPr>
          <a:xfrm>
            <a:off x="3505200" y="838200"/>
            <a:ext cx="7162800" cy="641350"/>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kern="0">
                <a:solidFill>
                  <a:srgbClr val="000000"/>
                </a:solidFill>
                <a:latin typeface="Calibri" panose="020F0502020204030204" pitchFamily="34" charset="0"/>
                <a:ea typeface="Arial"/>
                <a:cs typeface="Calibri" panose="020F0502020204030204" pitchFamily="34" charset="0"/>
                <a:sym typeface="Arial"/>
              </a:rPr>
              <a:t>Semnul lui </a:t>
            </a:r>
            <a:r>
              <a:rPr lang="en-US" kern="0">
                <a:solidFill>
                  <a:srgbClr val="CC3300"/>
                </a:solidFill>
                <a:latin typeface="Calibri" panose="020F0502020204030204" pitchFamily="34" charset="0"/>
                <a:ea typeface="Arial"/>
                <a:cs typeface="Calibri" panose="020F0502020204030204" pitchFamily="34" charset="0"/>
                <a:sym typeface="Arial"/>
              </a:rPr>
              <a:t>Δ=b2- 4ac</a:t>
            </a:r>
            <a:r>
              <a:rPr lang="en-US" kern="0">
                <a:solidFill>
                  <a:srgbClr val="000000"/>
                </a:solidFill>
                <a:latin typeface="Calibri" panose="020F0502020204030204" pitchFamily="34" charset="0"/>
                <a:ea typeface="Arial"/>
                <a:cs typeface="Calibri" panose="020F0502020204030204" pitchFamily="34" charset="0"/>
                <a:sym typeface="Arial"/>
              </a:rPr>
              <a:t> alaturi de semnul lui</a:t>
            </a:r>
            <a:r>
              <a:rPr lang="en-US" kern="0">
                <a:solidFill>
                  <a:srgbClr val="CC3300"/>
                </a:solidFill>
                <a:latin typeface="Calibri" panose="020F0502020204030204" pitchFamily="34" charset="0"/>
                <a:ea typeface="Arial"/>
                <a:cs typeface="Calibri" panose="020F0502020204030204" pitchFamily="34" charset="0"/>
                <a:sym typeface="Arial"/>
              </a:rPr>
              <a:t> </a:t>
            </a:r>
            <a:r>
              <a:rPr lang="en-US" i="1" kern="0">
                <a:solidFill>
                  <a:srgbClr val="CC3300"/>
                </a:solidFill>
                <a:latin typeface="Calibri" panose="020F0502020204030204" pitchFamily="34" charset="0"/>
                <a:ea typeface="Arial"/>
                <a:cs typeface="Calibri" panose="020F0502020204030204" pitchFamily="34" charset="0"/>
                <a:sym typeface="Arial"/>
              </a:rPr>
              <a:t>a</a:t>
            </a:r>
            <a:r>
              <a:rPr lang="en-US" kern="0">
                <a:solidFill>
                  <a:srgbClr val="000000"/>
                </a:solidFill>
                <a:latin typeface="Calibri" panose="020F0502020204030204" pitchFamily="34" charset="0"/>
                <a:ea typeface="Arial"/>
                <a:cs typeface="Calibri" panose="020F0502020204030204" pitchFamily="34" charset="0"/>
                <a:sym typeface="Arial"/>
              </a:rPr>
              <a:t> precizeaza semnul functiei </a:t>
            </a:r>
            <a:r>
              <a:rPr lang="en-US" i="1" kern="0">
                <a:solidFill>
                  <a:srgbClr val="000000"/>
                </a:solidFill>
                <a:latin typeface="Calibri" panose="020F0502020204030204" pitchFamily="34" charset="0"/>
                <a:ea typeface="Arial"/>
                <a:cs typeface="Calibri" panose="020F0502020204030204" pitchFamily="34" charset="0"/>
                <a:sym typeface="Arial"/>
              </a:rPr>
              <a:t>f</a:t>
            </a:r>
            <a:r>
              <a:rPr lang="en-US" kern="0">
                <a:solidFill>
                  <a:srgbClr val="000000"/>
                </a:solidFill>
                <a:latin typeface="Calibri" panose="020F0502020204030204" pitchFamily="34" charset="0"/>
                <a:ea typeface="Arial"/>
                <a:cs typeface="Calibri" panose="020F0502020204030204" pitchFamily="34" charset="0"/>
                <a:sym typeface="Arial"/>
              </a:rPr>
              <a:t>. </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44" name="Google Shape;244;p9"/>
          <p:cNvSpPr/>
          <p:nvPr/>
        </p:nvSpPr>
        <p:spPr>
          <a:xfrm>
            <a:off x="3505200" y="1524000"/>
            <a:ext cx="7162800" cy="641350"/>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kern="0" dirty="0">
                <a:solidFill>
                  <a:srgbClr val="000000"/>
                </a:solidFill>
                <a:latin typeface="Calibri" panose="020F0502020204030204" pitchFamily="34" charset="0"/>
                <a:ea typeface="Arial"/>
                <a:cs typeface="Calibri" panose="020F0502020204030204" pitchFamily="34" charset="0"/>
                <a:sym typeface="Arial"/>
              </a:rPr>
              <a:t>A </a:t>
            </a:r>
            <a:r>
              <a:rPr lang="en-US" kern="0" dirty="0" err="1">
                <a:solidFill>
                  <a:srgbClr val="000000"/>
                </a:solidFill>
                <a:latin typeface="Calibri" panose="020F0502020204030204" pitchFamily="34" charset="0"/>
                <a:ea typeface="Arial"/>
                <a:cs typeface="Calibri" panose="020F0502020204030204" pitchFamily="34" charset="0"/>
                <a:sym typeface="Arial"/>
              </a:rPr>
              <a:t>determina</a:t>
            </a:r>
            <a:r>
              <a:rPr lang="en-US" kern="0" dirty="0">
                <a:solidFill>
                  <a:srgbClr val="000000"/>
                </a:solidFill>
                <a:latin typeface="Calibri" panose="020F0502020204030204" pitchFamily="34" charset="0"/>
                <a:ea typeface="Arial"/>
                <a:cs typeface="Calibri" panose="020F0502020204030204" pitchFamily="34" charset="0"/>
                <a:sym typeface="Arial"/>
              </a:rPr>
              <a:t> </a:t>
            </a:r>
            <a:r>
              <a:rPr lang="en-US" kern="0" dirty="0" err="1">
                <a:solidFill>
                  <a:srgbClr val="000000"/>
                </a:solidFill>
                <a:latin typeface="Calibri" panose="020F0502020204030204" pitchFamily="34" charset="0"/>
                <a:ea typeface="Arial"/>
                <a:cs typeface="Calibri" panose="020F0502020204030204" pitchFamily="34" charset="0"/>
                <a:sym typeface="Arial"/>
              </a:rPr>
              <a:t>semnul</a:t>
            </a:r>
            <a:r>
              <a:rPr lang="en-US" kern="0" dirty="0">
                <a:solidFill>
                  <a:srgbClr val="000000"/>
                </a:solidFill>
                <a:latin typeface="Calibri" panose="020F0502020204030204" pitchFamily="34" charset="0"/>
                <a:ea typeface="Arial"/>
                <a:cs typeface="Calibri" panose="020F0502020204030204" pitchFamily="34" charset="0"/>
                <a:sym typeface="Arial"/>
              </a:rPr>
              <a:t> </a:t>
            </a:r>
            <a:r>
              <a:rPr lang="en-US" kern="0" dirty="0" err="1">
                <a:solidFill>
                  <a:srgbClr val="000000"/>
                </a:solidFill>
                <a:latin typeface="Calibri" panose="020F0502020204030204" pitchFamily="34" charset="0"/>
                <a:ea typeface="Arial"/>
                <a:cs typeface="Calibri" panose="020F0502020204030204" pitchFamily="34" charset="0"/>
                <a:sym typeface="Arial"/>
              </a:rPr>
              <a:t>lui</a:t>
            </a:r>
            <a:r>
              <a:rPr lang="en-US" kern="0" dirty="0">
                <a:solidFill>
                  <a:srgbClr val="000000"/>
                </a:solidFill>
                <a:latin typeface="Calibri" panose="020F0502020204030204" pitchFamily="34" charset="0"/>
                <a:ea typeface="Arial"/>
                <a:cs typeface="Calibri" panose="020F0502020204030204" pitchFamily="34" charset="0"/>
                <a:sym typeface="Arial"/>
              </a:rPr>
              <a:t> </a:t>
            </a:r>
            <a:r>
              <a:rPr lang="en-US" i="1" kern="0" dirty="0">
                <a:solidFill>
                  <a:srgbClr val="000000"/>
                </a:solidFill>
                <a:latin typeface="Calibri" panose="020F0502020204030204" pitchFamily="34" charset="0"/>
                <a:ea typeface="Arial"/>
                <a:cs typeface="Calibri" panose="020F0502020204030204" pitchFamily="34" charset="0"/>
                <a:sym typeface="Arial"/>
              </a:rPr>
              <a:t>f</a:t>
            </a:r>
            <a:r>
              <a:rPr lang="en-US" kern="0" dirty="0">
                <a:solidFill>
                  <a:srgbClr val="000000"/>
                </a:solidFill>
                <a:latin typeface="Calibri" panose="020F0502020204030204" pitchFamily="34" charset="0"/>
                <a:ea typeface="Arial"/>
                <a:cs typeface="Calibri" panose="020F0502020204030204" pitchFamily="34" charset="0"/>
                <a:sym typeface="Arial"/>
              </a:rPr>
              <a:t> </a:t>
            </a:r>
            <a:r>
              <a:rPr lang="en-US" kern="0" dirty="0" err="1">
                <a:solidFill>
                  <a:srgbClr val="000000"/>
                </a:solidFill>
                <a:latin typeface="Calibri" panose="020F0502020204030204" pitchFamily="34" charset="0"/>
                <a:ea typeface="Arial"/>
                <a:cs typeface="Calibri" panose="020F0502020204030204" pitchFamily="34" charset="0"/>
                <a:sym typeface="Arial"/>
              </a:rPr>
              <a:t>inseamna</a:t>
            </a:r>
            <a:r>
              <a:rPr lang="en-US" kern="0" dirty="0">
                <a:solidFill>
                  <a:srgbClr val="000000"/>
                </a:solidFill>
                <a:latin typeface="Calibri" panose="020F0502020204030204" pitchFamily="34" charset="0"/>
                <a:ea typeface="Arial"/>
                <a:cs typeface="Calibri" panose="020F0502020204030204" pitchFamily="34" charset="0"/>
                <a:sym typeface="Arial"/>
              </a:rPr>
              <a:t> </a:t>
            </a:r>
            <a:r>
              <a:rPr lang="en-US" kern="0" dirty="0" err="1">
                <a:solidFill>
                  <a:srgbClr val="000000"/>
                </a:solidFill>
                <a:latin typeface="Calibri" panose="020F0502020204030204" pitchFamily="34" charset="0"/>
                <a:ea typeface="Arial"/>
                <a:cs typeface="Calibri" panose="020F0502020204030204" pitchFamily="34" charset="0"/>
                <a:sym typeface="Arial"/>
              </a:rPr>
              <a:t>sa</a:t>
            </a:r>
            <a:r>
              <a:rPr lang="en-US" kern="0" dirty="0">
                <a:solidFill>
                  <a:srgbClr val="000000"/>
                </a:solidFill>
                <a:latin typeface="Calibri" panose="020F0502020204030204" pitchFamily="34" charset="0"/>
                <a:ea typeface="Arial"/>
                <a:cs typeface="Calibri" panose="020F0502020204030204" pitchFamily="34" charset="0"/>
                <a:sym typeface="Arial"/>
              </a:rPr>
              <a:t> </a:t>
            </a:r>
            <a:r>
              <a:rPr lang="en-US" kern="0" dirty="0" err="1">
                <a:solidFill>
                  <a:srgbClr val="000000"/>
                </a:solidFill>
                <a:latin typeface="Calibri" panose="020F0502020204030204" pitchFamily="34" charset="0"/>
                <a:ea typeface="Arial"/>
                <a:cs typeface="Calibri" panose="020F0502020204030204" pitchFamily="34" charset="0"/>
                <a:sym typeface="Arial"/>
              </a:rPr>
              <a:t>aflam</a:t>
            </a:r>
            <a:r>
              <a:rPr lang="en-US" kern="0" dirty="0">
                <a:solidFill>
                  <a:srgbClr val="000000"/>
                </a:solidFill>
                <a:latin typeface="Calibri" panose="020F0502020204030204" pitchFamily="34" charset="0"/>
                <a:ea typeface="Arial"/>
                <a:cs typeface="Calibri" panose="020F0502020204030204" pitchFamily="34" charset="0"/>
                <a:sym typeface="Arial"/>
              </a:rPr>
              <a:t> </a:t>
            </a:r>
            <a:r>
              <a:rPr lang="en-US" kern="0" dirty="0" err="1">
                <a:solidFill>
                  <a:srgbClr val="000000"/>
                </a:solidFill>
                <a:latin typeface="Calibri" panose="020F0502020204030204" pitchFamily="34" charset="0"/>
                <a:ea typeface="Arial"/>
                <a:cs typeface="Calibri" panose="020F0502020204030204" pitchFamily="34" charset="0"/>
                <a:sym typeface="Arial"/>
              </a:rPr>
              <a:t>valorile</a:t>
            </a:r>
            <a:r>
              <a:rPr lang="en-US" kern="0" dirty="0">
                <a:solidFill>
                  <a:srgbClr val="000000"/>
                </a:solidFill>
                <a:latin typeface="Calibri" panose="020F0502020204030204" pitchFamily="34" charset="0"/>
                <a:ea typeface="Arial"/>
                <a:cs typeface="Calibri" panose="020F0502020204030204" pitchFamily="34" charset="0"/>
                <a:sym typeface="Arial"/>
              </a:rPr>
              <a:t> </a:t>
            </a:r>
            <a:r>
              <a:rPr lang="en-US" kern="0" dirty="0" err="1">
                <a:solidFill>
                  <a:srgbClr val="000000"/>
                </a:solidFill>
                <a:latin typeface="Calibri" panose="020F0502020204030204" pitchFamily="34" charset="0"/>
                <a:ea typeface="Arial"/>
                <a:cs typeface="Calibri" panose="020F0502020204030204" pitchFamily="34" charset="0"/>
                <a:sym typeface="Arial"/>
              </a:rPr>
              <a:t>lui</a:t>
            </a:r>
            <a:r>
              <a:rPr lang="en-US" kern="0" dirty="0">
                <a:solidFill>
                  <a:srgbClr val="000000"/>
                </a:solidFill>
                <a:latin typeface="Calibri" panose="020F0502020204030204" pitchFamily="34" charset="0"/>
                <a:ea typeface="Arial"/>
                <a:cs typeface="Calibri" panose="020F0502020204030204" pitchFamily="34" charset="0"/>
                <a:sym typeface="Arial"/>
              </a:rPr>
              <a:t> </a:t>
            </a:r>
            <a:r>
              <a:rPr lang="en-US" i="1" kern="0" dirty="0">
                <a:solidFill>
                  <a:srgbClr val="000000"/>
                </a:solidFill>
                <a:latin typeface="Calibri" panose="020F0502020204030204" pitchFamily="34" charset="0"/>
                <a:ea typeface="Arial"/>
                <a:cs typeface="Calibri" panose="020F0502020204030204" pitchFamily="34" charset="0"/>
                <a:sym typeface="Arial"/>
              </a:rPr>
              <a:t>x</a:t>
            </a:r>
            <a:r>
              <a:rPr lang="en-US" kern="0" dirty="0">
                <a:solidFill>
                  <a:srgbClr val="000000"/>
                </a:solidFill>
                <a:latin typeface="Calibri" panose="020F0502020204030204" pitchFamily="34" charset="0"/>
                <a:ea typeface="Arial"/>
                <a:cs typeface="Calibri" panose="020F0502020204030204" pitchFamily="34" charset="0"/>
                <a:sym typeface="Arial"/>
              </a:rPr>
              <a:t> </a:t>
            </a:r>
            <a:r>
              <a:rPr lang="en-US" kern="0" dirty="0" err="1">
                <a:solidFill>
                  <a:srgbClr val="000000"/>
                </a:solidFill>
                <a:latin typeface="Calibri" panose="020F0502020204030204" pitchFamily="34" charset="0"/>
                <a:ea typeface="Arial"/>
                <a:cs typeface="Calibri" panose="020F0502020204030204" pitchFamily="34" charset="0"/>
                <a:sym typeface="Arial"/>
              </a:rPr>
              <a:t>pentru</a:t>
            </a:r>
            <a:endParaRPr sz="1400" kern="0" dirty="0">
              <a:solidFill>
                <a:srgbClr val="000000"/>
              </a:solidFill>
              <a:latin typeface="Calibri" panose="020F0502020204030204" pitchFamily="34" charset="0"/>
              <a:ea typeface="Arial"/>
              <a:cs typeface="Calibri" panose="020F0502020204030204" pitchFamily="34" charset="0"/>
              <a:sym typeface="Arial"/>
            </a:endParaRPr>
          </a:p>
          <a:p>
            <a:pPr>
              <a:buClr>
                <a:srgbClr val="000000"/>
              </a:buClr>
              <a:buSzPts val="1800"/>
            </a:pPr>
            <a:r>
              <a:rPr lang="en-US" kern="0" dirty="0">
                <a:solidFill>
                  <a:srgbClr val="000000"/>
                </a:solidFill>
                <a:latin typeface="Calibri" panose="020F0502020204030204" pitchFamily="34" charset="0"/>
                <a:ea typeface="Arial"/>
                <a:cs typeface="Calibri" panose="020F0502020204030204" pitchFamily="34" charset="0"/>
                <a:sym typeface="Arial"/>
              </a:rPr>
              <a:t>care </a:t>
            </a:r>
            <a:r>
              <a:rPr lang="en-US" i="1" kern="0" dirty="0">
                <a:solidFill>
                  <a:srgbClr val="000000"/>
                </a:solidFill>
                <a:latin typeface="Calibri" panose="020F0502020204030204" pitchFamily="34" charset="0"/>
                <a:ea typeface="Arial"/>
                <a:cs typeface="Calibri" panose="020F0502020204030204" pitchFamily="34" charset="0"/>
                <a:sym typeface="Arial"/>
              </a:rPr>
              <a:t>f</a:t>
            </a:r>
            <a:r>
              <a:rPr lang="en-US" kern="0" dirty="0">
                <a:solidFill>
                  <a:srgbClr val="000000"/>
                </a:solidFill>
                <a:latin typeface="Calibri" panose="020F0502020204030204" pitchFamily="34" charset="0"/>
                <a:ea typeface="Arial"/>
                <a:cs typeface="Calibri" panose="020F0502020204030204" pitchFamily="34" charset="0"/>
                <a:sym typeface="Arial"/>
              </a:rPr>
              <a:t>(</a:t>
            </a:r>
            <a:r>
              <a:rPr lang="en-US" i="1" kern="0" dirty="0">
                <a:solidFill>
                  <a:srgbClr val="000000"/>
                </a:solidFill>
                <a:latin typeface="Calibri" panose="020F0502020204030204" pitchFamily="34" charset="0"/>
                <a:ea typeface="Arial"/>
                <a:cs typeface="Calibri" panose="020F0502020204030204" pitchFamily="34" charset="0"/>
                <a:sym typeface="Arial"/>
              </a:rPr>
              <a:t>x</a:t>
            </a:r>
            <a:r>
              <a:rPr lang="en-US" kern="0" dirty="0">
                <a:solidFill>
                  <a:srgbClr val="000000"/>
                </a:solidFill>
                <a:latin typeface="Calibri" panose="020F0502020204030204" pitchFamily="34" charset="0"/>
                <a:ea typeface="Arial"/>
                <a:cs typeface="Calibri" panose="020F0502020204030204" pitchFamily="34" charset="0"/>
                <a:sym typeface="Arial"/>
              </a:rPr>
              <a:t>)&gt;0 </a:t>
            </a:r>
            <a:r>
              <a:rPr lang="en-US" kern="0" dirty="0" err="1">
                <a:solidFill>
                  <a:srgbClr val="000000"/>
                </a:solidFill>
                <a:latin typeface="Calibri" panose="020F0502020204030204" pitchFamily="34" charset="0"/>
                <a:ea typeface="Arial"/>
                <a:cs typeface="Calibri" panose="020F0502020204030204" pitchFamily="34" charset="0"/>
                <a:sym typeface="Arial"/>
              </a:rPr>
              <a:t>sau</a:t>
            </a:r>
            <a:r>
              <a:rPr lang="en-US" i="1" kern="0" dirty="0">
                <a:solidFill>
                  <a:srgbClr val="000000"/>
                </a:solidFill>
                <a:latin typeface="Calibri" panose="020F0502020204030204" pitchFamily="34" charset="0"/>
                <a:ea typeface="Arial"/>
                <a:cs typeface="Calibri" panose="020F0502020204030204" pitchFamily="34" charset="0"/>
                <a:sym typeface="Arial"/>
              </a:rPr>
              <a:t> f</a:t>
            </a:r>
            <a:r>
              <a:rPr lang="en-US" kern="0" dirty="0">
                <a:solidFill>
                  <a:srgbClr val="000000"/>
                </a:solidFill>
                <a:latin typeface="Calibri" panose="020F0502020204030204" pitchFamily="34" charset="0"/>
                <a:ea typeface="Arial"/>
                <a:cs typeface="Calibri" panose="020F0502020204030204" pitchFamily="34" charset="0"/>
                <a:sym typeface="Arial"/>
              </a:rPr>
              <a:t>(</a:t>
            </a:r>
            <a:r>
              <a:rPr lang="en-US" i="1" kern="0" dirty="0">
                <a:solidFill>
                  <a:srgbClr val="000000"/>
                </a:solidFill>
                <a:latin typeface="Calibri" panose="020F0502020204030204" pitchFamily="34" charset="0"/>
                <a:ea typeface="Arial"/>
                <a:cs typeface="Calibri" panose="020F0502020204030204" pitchFamily="34" charset="0"/>
                <a:sym typeface="Arial"/>
              </a:rPr>
              <a:t>x</a:t>
            </a:r>
            <a:r>
              <a:rPr lang="en-US" kern="0" dirty="0">
                <a:solidFill>
                  <a:srgbClr val="000000"/>
                </a:solidFill>
                <a:latin typeface="Calibri" panose="020F0502020204030204" pitchFamily="34" charset="0"/>
                <a:ea typeface="Arial"/>
                <a:cs typeface="Calibri" panose="020F0502020204030204" pitchFamily="34" charset="0"/>
                <a:sym typeface="Arial"/>
              </a:rPr>
              <a:t>)&lt;0. </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245" name="Google Shape;245;p9"/>
          <p:cNvSpPr/>
          <p:nvPr/>
        </p:nvSpPr>
        <p:spPr>
          <a:xfrm>
            <a:off x="3276601" y="3276600"/>
            <a:ext cx="7140575" cy="915988"/>
          </a:xfrm>
          <a:prstGeom prst="rect">
            <a:avLst/>
          </a:prstGeom>
          <a:noFill/>
          <a:ln>
            <a:noFill/>
          </a:ln>
        </p:spPr>
        <p:txBody>
          <a:bodyPr spcFirstLastPara="1" wrap="square" lIns="91425" tIns="45700" rIns="91425" bIns="45700" anchor="ctr" anchorCtr="0">
            <a:noAutofit/>
          </a:bodyPr>
          <a:lstStyle/>
          <a:p>
            <a:pPr marL="342900" indent="-342900">
              <a:buClr>
                <a:srgbClr val="CC3300"/>
              </a:buClr>
              <a:buSzPts val="1800"/>
              <a:buFont typeface="Arial"/>
              <a:buAutoNum type="arabicPeriod"/>
            </a:pPr>
            <a:r>
              <a:rPr lang="en-US" kern="0">
                <a:solidFill>
                  <a:srgbClr val="CC3300"/>
                </a:solidFill>
                <a:latin typeface="Calibri" panose="020F0502020204030204" pitchFamily="34" charset="0"/>
                <a:ea typeface="Arial"/>
                <a:cs typeface="Calibri" panose="020F0502020204030204" pitchFamily="34" charset="0"/>
                <a:sym typeface="Arial"/>
              </a:rPr>
              <a:t>Daca Δ&gt;0</a:t>
            </a:r>
            <a:r>
              <a:rPr lang="en-US" kern="0">
                <a:solidFill>
                  <a:srgbClr val="000000"/>
                </a:solidFill>
                <a:latin typeface="Calibri" panose="020F0502020204030204" pitchFamily="34" charset="0"/>
                <a:ea typeface="Arial"/>
                <a:cs typeface="Calibri" panose="020F0502020204030204" pitchFamily="34" charset="0"/>
                <a:sym typeface="Arial"/>
              </a:rPr>
              <a:t>, atunci ecuatia atasata lui </a:t>
            </a:r>
            <a:r>
              <a:rPr lang="en-US" i="1" kern="0">
                <a:solidFill>
                  <a:srgbClr val="000000"/>
                </a:solidFill>
                <a:latin typeface="Calibri" panose="020F0502020204030204" pitchFamily="34" charset="0"/>
                <a:ea typeface="Arial"/>
                <a:cs typeface="Calibri" panose="020F0502020204030204" pitchFamily="34" charset="0"/>
                <a:sym typeface="Arial"/>
              </a:rPr>
              <a:t>f</a:t>
            </a:r>
            <a:r>
              <a:rPr lang="en-US" kern="0">
                <a:solidFill>
                  <a:srgbClr val="000000"/>
                </a:solidFill>
                <a:latin typeface="Calibri" panose="020F0502020204030204" pitchFamily="34" charset="0"/>
                <a:ea typeface="Arial"/>
                <a:cs typeface="Calibri" panose="020F0502020204030204" pitchFamily="34" charset="0"/>
                <a:sym typeface="Arial"/>
              </a:rPr>
              <a:t> are doua radacini reale </a:t>
            </a:r>
            <a:endParaRPr sz="1400" kern="0">
              <a:solidFill>
                <a:srgbClr val="000000"/>
              </a:solidFill>
              <a:latin typeface="Calibri" panose="020F0502020204030204" pitchFamily="34" charset="0"/>
              <a:ea typeface="Arial"/>
              <a:cs typeface="Calibri" panose="020F0502020204030204" pitchFamily="34" charset="0"/>
              <a:sym typeface="Arial"/>
            </a:endParaRPr>
          </a:p>
          <a:p>
            <a:pPr marL="342900" indent="-342900">
              <a:buClr>
                <a:srgbClr val="000000"/>
              </a:buClr>
              <a:buSzPts val="1800"/>
            </a:pPr>
            <a:r>
              <a:rPr lang="en-US" kern="0">
                <a:solidFill>
                  <a:srgbClr val="000000"/>
                </a:solidFill>
                <a:latin typeface="Calibri" panose="020F0502020204030204" pitchFamily="34" charset="0"/>
                <a:ea typeface="Arial"/>
                <a:cs typeface="Calibri" panose="020F0502020204030204" pitchFamily="34" charset="0"/>
                <a:sym typeface="Arial"/>
              </a:rPr>
              <a:t>     distincte </a:t>
            </a:r>
            <a:r>
              <a:rPr lang="en-US" i="1" kern="0">
                <a:solidFill>
                  <a:srgbClr val="000000"/>
                </a:solidFill>
                <a:latin typeface="Calibri" panose="020F0502020204030204" pitchFamily="34" charset="0"/>
                <a:ea typeface="Arial"/>
                <a:cs typeface="Calibri" panose="020F0502020204030204" pitchFamily="34" charset="0"/>
                <a:sym typeface="Arial"/>
              </a:rPr>
              <a:t>x</a:t>
            </a:r>
            <a:r>
              <a:rPr lang="en-US" i="1" kern="0" baseline="-25000">
                <a:solidFill>
                  <a:srgbClr val="000000"/>
                </a:solidFill>
                <a:latin typeface="Calibri" panose="020F0502020204030204" pitchFamily="34" charset="0"/>
                <a:ea typeface="Arial"/>
                <a:cs typeface="Calibri" panose="020F0502020204030204" pitchFamily="34" charset="0"/>
                <a:sym typeface="Arial"/>
              </a:rPr>
              <a:t>1</a:t>
            </a:r>
            <a:r>
              <a:rPr lang="en-US" i="1" kern="0">
                <a:solidFill>
                  <a:srgbClr val="000000"/>
                </a:solidFill>
                <a:latin typeface="Calibri" panose="020F0502020204030204" pitchFamily="34" charset="0"/>
                <a:ea typeface="Arial"/>
                <a:cs typeface="Calibri" panose="020F0502020204030204" pitchFamily="34" charset="0"/>
                <a:sym typeface="Arial"/>
              </a:rPr>
              <a:t>&lt;x</a:t>
            </a:r>
            <a:r>
              <a:rPr lang="en-US" i="1" kern="0" baseline="-25000">
                <a:solidFill>
                  <a:srgbClr val="000000"/>
                </a:solidFill>
                <a:latin typeface="Calibri" panose="020F0502020204030204" pitchFamily="34" charset="0"/>
                <a:ea typeface="Arial"/>
                <a:cs typeface="Calibri" panose="020F0502020204030204" pitchFamily="34" charset="0"/>
                <a:sym typeface="Arial"/>
              </a:rPr>
              <a:t>2</a:t>
            </a:r>
            <a:r>
              <a:rPr lang="en-US" kern="0">
                <a:solidFill>
                  <a:srgbClr val="000000"/>
                </a:solidFill>
                <a:latin typeface="Calibri" panose="020F0502020204030204" pitchFamily="34" charset="0"/>
                <a:ea typeface="Arial"/>
                <a:cs typeface="Calibri" panose="020F0502020204030204" pitchFamily="34" charset="0"/>
                <a:sym typeface="Arial"/>
              </a:rPr>
              <a:t>, iar semnul lui </a:t>
            </a:r>
            <a:r>
              <a:rPr lang="en-US" i="1" kern="0">
                <a:solidFill>
                  <a:srgbClr val="000000"/>
                </a:solidFill>
                <a:latin typeface="Calibri" panose="020F0502020204030204" pitchFamily="34" charset="0"/>
                <a:ea typeface="Arial"/>
                <a:cs typeface="Calibri" panose="020F0502020204030204" pitchFamily="34" charset="0"/>
                <a:sym typeface="Arial"/>
              </a:rPr>
              <a:t>f</a:t>
            </a:r>
            <a:r>
              <a:rPr lang="en-US" kern="0">
                <a:solidFill>
                  <a:srgbClr val="000000"/>
                </a:solidFill>
                <a:latin typeface="Calibri" panose="020F0502020204030204" pitchFamily="34" charset="0"/>
                <a:ea typeface="Arial"/>
                <a:cs typeface="Calibri" panose="020F0502020204030204" pitchFamily="34" charset="0"/>
                <a:sym typeface="Arial"/>
              </a:rPr>
              <a:t> este cel al lui </a:t>
            </a:r>
            <a:r>
              <a:rPr lang="en-US" i="1" kern="0">
                <a:solidFill>
                  <a:srgbClr val="000000"/>
                </a:solidFill>
                <a:latin typeface="Calibri" panose="020F0502020204030204" pitchFamily="34" charset="0"/>
                <a:ea typeface="Arial"/>
                <a:cs typeface="Calibri" panose="020F0502020204030204" pitchFamily="34" charset="0"/>
                <a:sym typeface="Arial"/>
              </a:rPr>
              <a:t>a</a:t>
            </a:r>
            <a:r>
              <a:rPr lang="en-US" kern="0">
                <a:solidFill>
                  <a:srgbClr val="000000"/>
                </a:solidFill>
                <a:latin typeface="Calibri" panose="020F0502020204030204" pitchFamily="34" charset="0"/>
                <a:ea typeface="Arial"/>
                <a:cs typeface="Calibri" panose="020F0502020204030204" pitchFamily="34" charset="0"/>
                <a:sym typeface="Arial"/>
              </a:rPr>
              <a:t> in afara radacinilor </a:t>
            </a:r>
            <a:endParaRPr sz="1400" kern="0">
              <a:solidFill>
                <a:srgbClr val="000000"/>
              </a:solidFill>
              <a:latin typeface="Calibri" panose="020F0502020204030204" pitchFamily="34" charset="0"/>
              <a:ea typeface="Arial"/>
              <a:cs typeface="Calibri" panose="020F0502020204030204" pitchFamily="34" charset="0"/>
              <a:sym typeface="Arial"/>
            </a:endParaRPr>
          </a:p>
          <a:p>
            <a:pPr marL="342900" indent="-342900">
              <a:buClr>
                <a:srgbClr val="000000"/>
              </a:buClr>
              <a:buSzPts val="1800"/>
            </a:pPr>
            <a:r>
              <a:rPr lang="en-US" kern="0">
                <a:solidFill>
                  <a:srgbClr val="000000"/>
                </a:solidFill>
                <a:latin typeface="Calibri" panose="020F0502020204030204" pitchFamily="34" charset="0"/>
                <a:ea typeface="Arial"/>
                <a:cs typeface="Calibri" panose="020F0502020204030204" pitchFamily="34" charset="0"/>
                <a:sym typeface="Arial"/>
              </a:rPr>
              <a:t>     si </a:t>
            </a:r>
            <a:r>
              <a:rPr lang="en-US" u="sng" kern="0">
                <a:solidFill>
                  <a:srgbClr val="000000"/>
                </a:solidFill>
                <a:latin typeface="Calibri" panose="020F0502020204030204" pitchFamily="34" charset="0"/>
                <a:ea typeface="Arial"/>
                <a:cs typeface="Calibri" panose="020F0502020204030204" pitchFamily="34" charset="0"/>
                <a:sym typeface="Arial"/>
              </a:rPr>
              <a:t>semnul lui </a:t>
            </a:r>
            <a:r>
              <a:rPr lang="en-US" i="1" u="sng" kern="0">
                <a:solidFill>
                  <a:srgbClr val="000000"/>
                </a:solidFill>
                <a:latin typeface="Calibri" panose="020F0502020204030204" pitchFamily="34" charset="0"/>
                <a:ea typeface="Arial"/>
                <a:cs typeface="Calibri" panose="020F0502020204030204" pitchFamily="34" charset="0"/>
                <a:sym typeface="Arial"/>
              </a:rPr>
              <a:t>a</a:t>
            </a:r>
            <a:r>
              <a:rPr lang="en-US" i="1" kern="0">
                <a:solidFill>
                  <a:srgbClr val="000000"/>
                </a:solidFill>
                <a:latin typeface="Calibri" panose="020F0502020204030204" pitchFamily="34" charset="0"/>
                <a:ea typeface="Arial"/>
                <a:cs typeface="Calibri" panose="020F0502020204030204" pitchFamily="34" charset="0"/>
                <a:sym typeface="Arial"/>
              </a:rPr>
              <a:t> </a:t>
            </a:r>
            <a:r>
              <a:rPr lang="en-US" kern="0">
                <a:solidFill>
                  <a:srgbClr val="000000"/>
                </a:solidFill>
                <a:latin typeface="Calibri" panose="020F0502020204030204" pitchFamily="34" charset="0"/>
                <a:ea typeface="Arial"/>
                <a:cs typeface="Calibri" panose="020F0502020204030204" pitchFamily="34" charset="0"/>
                <a:sym typeface="Arial"/>
              </a:rPr>
              <a:t>intre radacini:                   </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pic>
        <p:nvPicPr>
          <p:cNvPr id="246" name="Google Shape;246;p9" descr="TitleSlideBorder"/>
          <p:cNvPicPr preferRelativeResize="0"/>
          <p:nvPr/>
        </p:nvPicPr>
        <p:blipFill rotWithShape="1">
          <a:blip r:embed="rId3">
            <a:alphaModFix/>
          </a:blip>
          <a:srcRect/>
          <a:stretch/>
        </p:blipFill>
        <p:spPr>
          <a:xfrm>
            <a:off x="3581400" y="4648200"/>
            <a:ext cx="6781800" cy="685800"/>
          </a:xfrm>
          <a:prstGeom prst="rect">
            <a:avLst/>
          </a:prstGeom>
          <a:noFill/>
          <a:ln w="28575" cap="flat" cmpd="sng">
            <a:solidFill>
              <a:srgbClr val="000000"/>
            </a:solidFill>
            <a:prstDash val="solid"/>
            <a:miter lim="800000"/>
            <a:headEnd type="none" w="sm" len="sm"/>
            <a:tailEnd type="none" w="sm" len="sm"/>
          </a:ln>
        </p:spPr>
      </p:pic>
      <p:cxnSp>
        <p:nvCxnSpPr>
          <p:cNvPr id="247" name="Google Shape;247;p9"/>
          <p:cNvCxnSpPr/>
          <p:nvPr/>
        </p:nvCxnSpPr>
        <p:spPr>
          <a:xfrm>
            <a:off x="3581400" y="4953000"/>
            <a:ext cx="6858000" cy="0"/>
          </a:xfrm>
          <a:prstGeom prst="straightConnector1">
            <a:avLst/>
          </a:prstGeom>
          <a:noFill/>
          <a:ln w="28575" cap="flat" cmpd="sng">
            <a:solidFill>
              <a:srgbClr val="CC3300"/>
            </a:solidFill>
            <a:prstDash val="solid"/>
            <a:round/>
            <a:headEnd type="none" w="sm" len="sm"/>
            <a:tailEnd type="none" w="sm" len="sm"/>
          </a:ln>
        </p:spPr>
      </p:cxnSp>
      <p:cxnSp>
        <p:nvCxnSpPr>
          <p:cNvPr id="248" name="Google Shape;248;p9"/>
          <p:cNvCxnSpPr/>
          <p:nvPr/>
        </p:nvCxnSpPr>
        <p:spPr>
          <a:xfrm>
            <a:off x="4572000" y="4648200"/>
            <a:ext cx="0" cy="685800"/>
          </a:xfrm>
          <a:prstGeom prst="straightConnector1">
            <a:avLst/>
          </a:prstGeom>
          <a:noFill/>
          <a:ln w="28575" cap="flat" cmpd="sng">
            <a:solidFill>
              <a:srgbClr val="CC3300"/>
            </a:solidFill>
            <a:prstDash val="solid"/>
            <a:round/>
            <a:headEnd type="none" w="sm" len="sm"/>
            <a:tailEnd type="none" w="sm" len="sm"/>
          </a:ln>
        </p:spPr>
      </p:cxnSp>
      <p:sp>
        <p:nvSpPr>
          <p:cNvPr id="249" name="Google Shape;249;p9"/>
          <p:cNvSpPr/>
          <p:nvPr/>
        </p:nvSpPr>
        <p:spPr>
          <a:xfrm>
            <a:off x="3962400" y="4572001"/>
            <a:ext cx="300038" cy="396875"/>
          </a:xfrm>
          <a:prstGeom prst="rect">
            <a:avLst/>
          </a:prstGeom>
          <a:noFill/>
          <a:ln>
            <a:noFill/>
          </a:ln>
        </p:spPr>
        <p:txBody>
          <a:bodyPr spcFirstLastPara="1" wrap="square" lIns="91425" tIns="45700" rIns="91425" bIns="45700" anchor="t" anchorCtr="0">
            <a:noAutofit/>
          </a:bodyPr>
          <a:lstStyle/>
          <a:p>
            <a:pPr>
              <a:buClr>
                <a:srgbClr val="000000"/>
              </a:buClr>
              <a:buSzPts val="2000"/>
            </a:pPr>
            <a:r>
              <a:rPr lang="en-US" sz="2000" kern="0">
                <a:solidFill>
                  <a:srgbClr val="000000"/>
                </a:solidFill>
                <a:latin typeface="Calibri" panose="020F0502020204030204" pitchFamily="34" charset="0"/>
                <a:ea typeface="Arial Narrow"/>
                <a:cs typeface="Calibri" panose="020F0502020204030204" pitchFamily="34" charset="0"/>
                <a:sym typeface="Arial Narrow"/>
              </a:rPr>
              <a:t>x</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50" name="Google Shape;250;p9"/>
          <p:cNvSpPr/>
          <p:nvPr/>
        </p:nvSpPr>
        <p:spPr>
          <a:xfrm>
            <a:off x="3810001" y="4953001"/>
            <a:ext cx="555625" cy="396875"/>
          </a:xfrm>
          <a:prstGeom prst="rect">
            <a:avLst/>
          </a:prstGeom>
          <a:noFill/>
          <a:ln>
            <a:noFill/>
          </a:ln>
        </p:spPr>
        <p:txBody>
          <a:bodyPr spcFirstLastPara="1" wrap="square" lIns="91425" tIns="45700" rIns="91425" bIns="45700" anchor="t" anchorCtr="0">
            <a:noAutofit/>
          </a:bodyPr>
          <a:lstStyle/>
          <a:p>
            <a:pPr>
              <a:buClr>
                <a:srgbClr val="000000"/>
              </a:buClr>
              <a:buSzPts val="2000"/>
            </a:pPr>
            <a:r>
              <a:rPr lang="en-US" sz="2000" kern="0">
                <a:solidFill>
                  <a:srgbClr val="000000"/>
                </a:solidFill>
                <a:latin typeface="Calibri" panose="020F0502020204030204" pitchFamily="34" charset="0"/>
                <a:ea typeface="Arial Narrow"/>
                <a:cs typeface="Calibri" panose="020F0502020204030204" pitchFamily="34" charset="0"/>
                <a:sym typeface="Arial Narrow"/>
              </a:rPr>
              <a:t>ƒ(x)</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51" name="Google Shape;251;p9"/>
          <p:cNvSpPr/>
          <p:nvPr/>
        </p:nvSpPr>
        <p:spPr>
          <a:xfrm>
            <a:off x="4572000" y="4572000"/>
            <a:ext cx="509588"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kern="0">
                <a:solidFill>
                  <a:srgbClr val="000000"/>
                </a:solidFill>
                <a:latin typeface="Calibri" panose="020F0502020204030204" pitchFamily="34" charset="0"/>
                <a:ea typeface="Arial Narrow"/>
                <a:cs typeface="Calibri" panose="020F0502020204030204" pitchFamily="34" charset="0"/>
                <a:sym typeface="Arial Narrow"/>
              </a:rPr>
              <a:t>-∞</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52" name="Google Shape;252;p9"/>
          <p:cNvSpPr/>
          <p:nvPr/>
        </p:nvSpPr>
        <p:spPr>
          <a:xfrm>
            <a:off x="9677400" y="4572000"/>
            <a:ext cx="577850"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kern="0">
                <a:solidFill>
                  <a:srgbClr val="000000"/>
                </a:solidFill>
                <a:latin typeface="Calibri" panose="020F0502020204030204" pitchFamily="34" charset="0"/>
                <a:ea typeface="Arial Narrow"/>
                <a:cs typeface="Calibri" panose="020F0502020204030204" pitchFamily="34" charset="0"/>
                <a:sym typeface="Arial Narrow"/>
              </a:rPr>
              <a:t>+∞</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53" name="Google Shape;253;p9"/>
          <p:cNvSpPr/>
          <p:nvPr/>
        </p:nvSpPr>
        <p:spPr>
          <a:xfrm>
            <a:off x="6400800" y="4572001"/>
            <a:ext cx="522288"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i="1" kern="0">
                <a:solidFill>
                  <a:srgbClr val="000000"/>
                </a:solidFill>
                <a:latin typeface="Calibri" panose="020F0502020204030204" pitchFamily="34" charset="0"/>
                <a:ea typeface="Arial"/>
                <a:cs typeface="Calibri" panose="020F0502020204030204" pitchFamily="34" charset="0"/>
                <a:sym typeface="Arial"/>
              </a:rPr>
              <a:t>x</a:t>
            </a:r>
            <a:r>
              <a:rPr lang="en-US" i="1" kern="0" baseline="-25000">
                <a:solidFill>
                  <a:srgbClr val="000000"/>
                </a:solidFill>
                <a:latin typeface="Calibri" panose="020F0502020204030204" pitchFamily="34" charset="0"/>
                <a:ea typeface="Arial"/>
                <a:cs typeface="Calibri" panose="020F0502020204030204" pitchFamily="34" charset="0"/>
                <a:sym typeface="Arial"/>
              </a:rPr>
              <a:t>1</a:t>
            </a:r>
            <a:r>
              <a:rPr lang="en-US" i="1" kern="0">
                <a:solidFill>
                  <a:srgbClr val="000000"/>
                </a:solidFill>
                <a:latin typeface="Calibri" panose="020F0502020204030204" pitchFamily="34" charset="0"/>
                <a:ea typeface="Arial"/>
                <a:cs typeface="Calibri" panose="020F0502020204030204" pitchFamily="34" charset="0"/>
                <a:sym typeface="Arial"/>
              </a:rPr>
              <a:t> </a:t>
            </a:r>
            <a:r>
              <a:rPr lang="en-US" kern="0">
                <a:solidFill>
                  <a:srgbClr val="000000"/>
                </a:solidFill>
                <a:latin typeface="Calibri" panose="020F0502020204030204" pitchFamily="34" charset="0"/>
                <a:ea typeface="Arial"/>
                <a:cs typeface="Calibri" panose="020F0502020204030204" pitchFamily="34" charset="0"/>
                <a:sym typeface="Arial"/>
              </a:rPr>
              <a:t> </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54" name="Google Shape;254;p9"/>
          <p:cNvSpPr/>
          <p:nvPr/>
        </p:nvSpPr>
        <p:spPr>
          <a:xfrm>
            <a:off x="8229600" y="4572001"/>
            <a:ext cx="522288"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i="1" kern="0">
                <a:solidFill>
                  <a:srgbClr val="000000"/>
                </a:solidFill>
                <a:latin typeface="Calibri" panose="020F0502020204030204" pitchFamily="34" charset="0"/>
                <a:ea typeface="Arial"/>
                <a:cs typeface="Calibri" panose="020F0502020204030204" pitchFamily="34" charset="0"/>
                <a:sym typeface="Arial"/>
              </a:rPr>
              <a:t>x</a:t>
            </a:r>
            <a:r>
              <a:rPr lang="en-US" i="1" kern="0" baseline="-25000">
                <a:solidFill>
                  <a:srgbClr val="000000"/>
                </a:solidFill>
                <a:latin typeface="Calibri" panose="020F0502020204030204" pitchFamily="34" charset="0"/>
                <a:ea typeface="Arial"/>
                <a:cs typeface="Calibri" panose="020F0502020204030204" pitchFamily="34" charset="0"/>
                <a:sym typeface="Arial"/>
              </a:rPr>
              <a:t>2</a:t>
            </a:r>
            <a:r>
              <a:rPr lang="en-US" i="1" kern="0">
                <a:solidFill>
                  <a:srgbClr val="000000"/>
                </a:solidFill>
                <a:latin typeface="Calibri" panose="020F0502020204030204" pitchFamily="34" charset="0"/>
                <a:ea typeface="Arial"/>
                <a:cs typeface="Calibri" panose="020F0502020204030204" pitchFamily="34" charset="0"/>
                <a:sym typeface="Arial"/>
              </a:rPr>
              <a:t> </a:t>
            </a:r>
            <a:r>
              <a:rPr lang="en-US" kern="0">
                <a:solidFill>
                  <a:srgbClr val="000000"/>
                </a:solidFill>
                <a:latin typeface="Calibri" panose="020F0502020204030204" pitchFamily="34" charset="0"/>
                <a:ea typeface="Arial"/>
                <a:cs typeface="Calibri" panose="020F0502020204030204" pitchFamily="34" charset="0"/>
                <a:sym typeface="Arial"/>
              </a:rPr>
              <a:t> </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55" name="Google Shape;255;p9"/>
          <p:cNvSpPr/>
          <p:nvPr/>
        </p:nvSpPr>
        <p:spPr>
          <a:xfrm>
            <a:off x="6400800" y="4953001"/>
            <a:ext cx="374650"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i="1" kern="0">
                <a:solidFill>
                  <a:srgbClr val="000000"/>
                </a:solidFill>
                <a:latin typeface="Calibri" panose="020F0502020204030204" pitchFamily="34" charset="0"/>
                <a:ea typeface="Arial"/>
                <a:cs typeface="Calibri" panose="020F0502020204030204" pitchFamily="34" charset="0"/>
                <a:sym typeface="Arial"/>
              </a:rPr>
              <a:t>0</a:t>
            </a:r>
            <a:r>
              <a:rPr lang="en-US" kern="0">
                <a:solidFill>
                  <a:srgbClr val="000000"/>
                </a:solidFill>
                <a:latin typeface="Calibri" panose="020F0502020204030204" pitchFamily="34" charset="0"/>
                <a:ea typeface="Arial"/>
                <a:cs typeface="Calibri" panose="020F0502020204030204" pitchFamily="34" charset="0"/>
                <a:sym typeface="Arial"/>
              </a:rPr>
              <a:t> </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56" name="Google Shape;256;p9"/>
          <p:cNvSpPr/>
          <p:nvPr/>
        </p:nvSpPr>
        <p:spPr>
          <a:xfrm>
            <a:off x="8229600" y="4953001"/>
            <a:ext cx="374650"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i="1" kern="0">
                <a:solidFill>
                  <a:srgbClr val="000000"/>
                </a:solidFill>
                <a:latin typeface="Calibri" panose="020F0502020204030204" pitchFamily="34" charset="0"/>
                <a:ea typeface="Arial"/>
                <a:cs typeface="Calibri" panose="020F0502020204030204" pitchFamily="34" charset="0"/>
                <a:sym typeface="Arial"/>
              </a:rPr>
              <a:t>0</a:t>
            </a:r>
            <a:r>
              <a:rPr lang="en-US" kern="0">
                <a:solidFill>
                  <a:srgbClr val="000000"/>
                </a:solidFill>
                <a:latin typeface="Calibri" panose="020F0502020204030204" pitchFamily="34" charset="0"/>
                <a:ea typeface="Arial"/>
                <a:cs typeface="Calibri" panose="020F0502020204030204" pitchFamily="34" charset="0"/>
                <a:sym typeface="Arial"/>
              </a:rPr>
              <a:t> </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57" name="Google Shape;257;p9"/>
          <p:cNvSpPr/>
          <p:nvPr/>
        </p:nvSpPr>
        <p:spPr>
          <a:xfrm>
            <a:off x="4648200" y="4953001"/>
            <a:ext cx="1784350"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i="1" kern="0">
                <a:solidFill>
                  <a:srgbClr val="000000"/>
                </a:solidFill>
                <a:latin typeface="Calibri" panose="020F0502020204030204" pitchFamily="34" charset="0"/>
                <a:ea typeface="Arial"/>
                <a:cs typeface="Calibri" panose="020F0502020204030204" pitchFamily="34" charset="0"/>
                <a:sym typeface="Arial"/>
              </a:rPr>
              <a:t>++++++++++++</a:t>
            </a:r>
            <a:endParaRPr kern="0">
              <a:solidFill>
                <a:srgbClr val="000000"/>
              </a:solidFill>
              <a:latin typeface="Calibri" panose="020F0502020204030204" pitchFamily="34" charset="0"/>
              <a:ea typeface="Arial"/>
              <a:cs typeface="Calibri" panose="020F0502020204030204" pitchFamily="34" charset="0"/>
              <a:sym typeface="Arial"/>
            </a:endParaRPr>
          </a:p>
        </p:txBody>
      </p:sp>
      <p:sp>
        <p:nvSpPr>
          <p:cNvPr id="258" name="Google Shape;258;p9"/>
          <p:cNvSpPr/>
          <p:nvPr/>
        </p:nvSpPr>
        <p:spPr>
          <a:xfrm>
            <a:off x="8458200" y="4953001"/>
            <a:ext cx="1784350"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i="1" kern="0">
                <a:solidFill>
                  <a:srgbClr val="000000"/>
                </a:solidFill>
                <a:latin typeface="Calibri" panose="020F0502020204030204" pitchFamily="34" charset="0"/>
                <a:ea typeface="Arial"/>
                <a:cs typeface="Calibri" panose="020F0502020204030204" pitchFamily="34" charset="0"/>
                <a:sym typeface="Arial"/>
              </a:rPr>
              <a:t>++++++++++++</a:t>
            </a:r>
            <a:endParaRPr kern="0">
              <a:solidFill>
                <a:srgbClr val="000000"/>
              </a:solidFill>
              <a:latin typeface="Calibri" panose="020F0502020204030204" pitchFamily="34" charset="0"/>
              <a:ea typeface="Arial"/>
              <a:cs typeface="Calibri" panose="020F0502020204030204" pitchFamily="34" charset="0"/>
              <a:sym typeface="Arial"/>
            </a:endParaRPr>
          </a:p>
        </p:txBody>
      </p:sp>
      <p:sp>
        <p:nvSpPr>
          <p:cNvPr id="259" name="Google Shape;259;p9"/>
          <p:cNvSpPr/>
          <p:nvPr/>
        </p:nvSpPr>
        <p:spPr>
          <a:xfrm>
            <a:off x="6629400" y="4953001"/>
            <a:ext cx="1720850"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i="1" kern="0">
                <a:solidFill>
                  <a:srgbClr val="000000"/>
                </a:solidFill>
                <a:latin typeface="Calibri" panose="020F0502020204030204" pitchFamily="34" charset="0"/>
                <a:ea typeface="Arial"/>
                <a:cs typeface="Calibri" panose="020F0502020204030204" pitchFamily="34" charset="0"/>
                <a:sym typeface="Arial"/>
              </a:rPr>
              <a:t>- - - - - - - - - - - </a:t>
            </a:r>
            <a:endParaRPr kern="0">
              <a:solidFill>
                <a:srgbClr val="000000"/>
              </a:solidFill>
              <a:latin typeface="Calibri" panose="020F0502020204030204" pitchFamily="34" charset="0"/>
              <a:ea typeface="Arial"/>
              <a:cs typeface="Calibri" panose="020F0502020204030204" pitchFamily="34" charset="0"/>
              <a:sym typeface="Arial"/>
            </a:endParaRPr>
          </a:p>
        </p:txBody>
      </p:sp>
      <p:sp>
        <p:nvSpPr>
          <p:cNvPr id="260" name="Google Shape;260;p9"/>
          <p:cNvSpPr/>
          <p:nvPr/>
        </p:nvSpPr>
        <p:spPr>
          <a:xfrm>
            <a:off x="3657601" y="4252914"/>
            <a:ext cx="1533525" cy="396875"/>
          </a:xfrm>
          <a:prstGeom prst="rect">
            <a:avLst/>
          </a:prstGeom>
          <a:noFill/>
          <a:ln>
            <a:noFill/>
          </a:ln>
        </p:spPr>
        <p:txBody>
          <a:bodyPr spcFirstLastPara="1" wrap="square" lIns="91425" tIns="45700" rIns="91425" bIns="45700" anchor="ctr" anchorCtr="0">
            <a:noAutofit/>
          </a:bodyPr>
          <a:lstStyle/>
          <a:p>
            <a:pPr>
              <a:buClr>
                <a:srgbClr val="000000"/>
              </a:buClr>
              <a:buSzPts val="2000"/>
            </a:pPr>
            <a:r>
              <a:rPr lang="en-US" sz="2000" i="1" kern="0">
                <a:solidFill>
                  <a:srgbClr val="0000FF"/>
                </a:solidFill>
                <a:latin typeface="Calibri" panose="020F0502020204030204" pitchFamily="34" charset="0"/>
                <a:ea typeface="Arial"/>
                <a:cs typeface="Calibri" panose="020F0502020204030204" pitchFamily="34" charset="0"/>
                <a:sym typeface="Arial"/>
              </a:rPr>
              <a:t>Daca  a&gt;0</a:t>
            </a:r>
            <a:r>
              <a:rPr lang="en-US" i="1" kern="0">
                <a:solidFill>
                  <a:srgbClr val="0000FF"/>
                </a:solidFill>
                <a:latin typeface="Calibri" panose="020F0502020204030204" pitchFamily="34" charset="0"/>
                <a:ea typeface="Baumans"/>
                <a:cs typeface="Calibri" panose="020F0502020204030204" pitchFamily="34" charset="0"/>
                <a:sym typeface="Baumans"/>
              </a:rPr>
              <a:t> </a:t>
            </a:r>
            <a:r>
              <a:rPr lang="en-US" kern="0">
                <a:solidFill>
                  <a:srgbClr val="0000FF"/>
                </a:solidFill>
                <a:latin typeface="Calibri" panose="020F0502020204030204" pitchFamily="34" charset="0"/>
                <a:ea typeface="Baumans"/>
                <a:cs typeface="Calibri" panose="020F0502020204030204" pitchFamily="34" charset="0"/>
                <a:sym typeface="Baumans"/>
              </a:rPr>
              <a:t> </a:t>
            </a:r>
            <a:r>
              <a:rPr lang="en-US" kern="0">
                <a:solidFill>
                  <a:srgbClr val="000000"/>
                </a:solidFill>
                <a:latin typeface="Calibri" panose="020F0502020204030204" pitchFamily="34" charset="0"/>
                <a:ea typeface="Baumans"/>
                <a:cs typeface="Calibri" panose="020F0502020204030204" pitchFamily="34" charset="0"/>
                <a:sym typeface="Baumans"/>
              </a:rPr>
              <a:t> </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61" name="Google Shape;261;p9"/>
          <p:cNvSpPr/>
          <p:nvPr/>
        </p:nvSpPr>
        <p:spPr>
          <a:xfrm>
            <a:off x="3657601" y="5410201"/>
            <a:ext cx="1603375" cy="396875"/>
          </a:xfrm>
          <a:prstGeom prst="rect">
            <a:avLst/>
          </a:prstGeom>
          <a:noFill/>
          <a:ln>
            <a:noFill/>
          </a:ln>
        </p:spPr>
        <p:txBody>
          <a:bodyPr spcFirstLastPara="1" wrap="square" lIns="91425" tIns="45700" rIns="91425" bIns="45700" anchor="ctr" anchorCtr="0">
            <a:noAutofit/>
          </a:bodyPr>
          <a:lstStyle/>
          <a:p>
            <a:pPr>
              <a:buClr>
                <a:srgbClr val="000000"/>
              </a:buClr>
              <a:buSzPts val="2000"/>
            </a:pPr>
            <a:r>
              <a:rPr lang="en-US" sz="2000" i="1" kern="0">
                <a:solidFill>
                  <a:srgbClr val="0000FF"/>
                </a:solidFill>
                <a:latin typeface="Calibri" panose="020F0502020204030204" pitchFamily="34" charset="0"/>
                <a:ea typeface="Arial"/>
                <a:cs typeface="Calibri" panose="020F0502020204030204" pitchFamily="34" charset="0"/>
                <a:sym typeface="Arial"/>
              </a:rPr>
              <a:t>Daca  a&lt; 0</a:t>
            </a:r>
            <a:r>
              <a:rPr lang="en-US" i="1" kern="0">
                <a:solidFill>
                  <a:srgbClr val="0000FF"/>
                </a:solidFill>
                <a:latin typeface="Calibri" panose="020F0502020204030204" pitchFamily="34" charset="0"/>
                <a:ea typeface="Baumans"/>
                <a:cs typeface="Calibri" panose="020F0502020204030204" pitchFamily="34" charset="0"/>
                <a:sym typeface="Baumans"/>
              </a:rPr>
              <a:t> </a:t>
            </a:r>
            <a:r>
              <a:rPr lang="en-US" kern="0">
                <a:solidFill>
                  <a:srgbClr val="0000FF"/>
                </a:solidFill>
                <a:latin typeface="Calibri" panose="020F0502020204030204" pitchFamily="34" charset="0"/>
                <a:ea typeface="Baumans"/>
                <a:cs typeface="Calibri" panose="020F0502020204030204" pitchFamily="34" charset="0"/>
                <a:sym typeface="Baumans"/>
              </a:rPr>
              <a:t> </a:t>
            </a:r>
            <a:r>
              <a:rPr lang="en-US" kern="0">
                <a:solidFill>
                  <a:srgbClr val="000000"/>
                </a:solidFill>
                <a:latin typeface="Calibri" panose="020F0502020204030204" pitchFamily="34" charset="0"/>
                <a:ea typeface="Baumans"/>
                <a:cs typeface="Calibri" panose="020F0502020204030204" pitchFamily="34" charset="0"/>
                <a:sym typeface="Baumans"/>
              </a:rPr>
              <a:t> </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pic>
        <p:nvPicPr>
          <p:cNvPr id="262" name="Google Shape;262;p9" descr="TitleSlideBorder"/>
          <p:cNvPicPr preferRelativeResize="0"/>
          <p:nvPr/>
        </p:nvPicPr>
        <p:blipFill rotWithShape="1">
          <a:blip r:embed="rId3">
            <a:alphaModFix/>
          </a:blip>
          <a:srcRect/>
          <a:stretch/>
        </p:blipFill>
        <p:spPr>
          <a:xfrm>
            <a:off x="3581400" y="5943600"/>
            <a:ext cx="6781800" cy="685800"/>
          </a:xfrm>
          <a:prstGeom prst="rect">
            <a:avLst/>
          </a:prstGeom>
          <a:noFill/>
          <a:ln w="28575" cap="flat" cmpd="sng">
            <a:solidFill>
              <a:srgbClr val="000000"/>
            </a:solidFill>
            <a:prstDash val="solid"/>
            <a:miter lim="800000"/>
            <a:headEnd type="none" w="sm" len="sm"/>
            <a:tailEnd type="none" w="sm" len="sm"/>
          </a:ln>
        </p:spPr>
      </p:pic>
      <p:cxnSp>
        <p:nvCxnSpPr>
          <p:cNvPr id="263" name="Google Shape;263;p9"/>
          <p:cNvCxnSpPr/>
          <p:nvPr/>
        </p:nvCxnSpPr>
        <p:spPr>
          <a:xfrm>
            <a:off x="3581400" y="6248400"/>
            <a:ext cx="6858000" cy="0"/>
          </a:xfrm>
          <a:prstGeom prst="straightConnector1">
            <a:avLst/>
          </a:prstGeom>
          <a:noFill/>
          <a:ln w="28575" cap="flat" cmpd="sng">
            <a:solidFill>
              <a:srgbClr val="CC3300"/>
            </a:solidFill>
            <a:prstDash val="solid"/>
            <a:round/>
            <a:headEnd type="none" w="sm" len="sm"/>
            <a:tailEnd type="none" w="sm" len="sm"/>
          </a:ln>
        </p:spPr>
      </p:cxnSp>
      <p:cxnSp>
        <p:nvCxnSpPr>
          <p:cNvPr id="264" name="Google Shape;264;p9"/>
          <p:cNvCxnSpPr/>
          <p:nvPr/>
        </p:nvCxnSpPr>
        <p:spPr>
          <a:xfrm>
            <a:off x="4572000" y="5943600"/>
            <a:ext cx="0" cy="685800"/>
          </a:xfrm>
          <a:prstGeom prst="straightConnector1">
            <a:avLst/>
          </a:prstGeom>
          <a:noFill/>
          <a:ln w="28575" cap="flat" cmpd="sng">
            <a:solidFill>
              <a:srgbClr val="CC3300"/>
            </a:solidFill>
            <a:prstDash val="solid"/>
            <a:round/>
            <a:headEnd type="none" w="sm" len="sm"/>
            <a:tailEnd type="none" w="sm" len="sm"/>
          </a:ln>
        </p:spPr>
      </p:cxnSp>
      <p:sp>
        <p:nvSpPr>
          <p:cNvPr id="265" name="Google Shape;265;p9"/>
          <p:cNvSpPr/>
          <p:nvPr/>
        </p:nvSpPr>
        <p:spPr>
          <a:xfrm>
            <a:off x="3962400" y="5867401"/>
            <a:ext cx="300038" cy="396875"/>
          </a:xfrm>
          <a:prstGeom prst="rect">
            <a:avLst/>
          </a:prstGeom>
          <a:noFill/>
          <a:ln>
            <a:noFill/>
          </a:ln>
        </p:spPr>
        <p:txBody>
          <a:bodyPr spcFirstLastPara="1" wrap="square" lIns="91425" tIns="45700" rIns="91425" bIns="45700" anchor="t" anchorCtr="0">
            <a:noAutofit/>
          </a:bodyPr>
          <a:lstStyle/>
          <a:p>
            <a:pPr>
              <a:buClr>
                <a:srgbClr val="000000"/>
              </a:buClr>
              <a:buSzPts val="2000"/>
            </a:pPr>
            <a:r>
              <a:rPr lang="en-US" sz="2000" kern="0">
                <a:solidFill>
                  <a:srgbClr val="000000"/>
                </a:solidFill>
                <a:latin typeface="Calibri" panose="020F0502020204030204" pitchFamily="34" charset="0"/>
                <a:ea typeface="Arial Narrow"/>
                <a:cs typeface="Calibri" panose="020F0502020204030204" pitchFamily="34" charset="0"/>
                <a:sym typeface="Arial Narrow"/>
              </a:rPr>
              <a:t>x</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66" name="Google Shape;266;p9"/>
          <p:cNvSpPr/>
          <p:nvPr/>
        </p:nvSpPr>
        <p:spPr>
          <a:xfrm>
            <a:off x="3810001" y="6248401"/>
            <a:ext cx="555625" cy="396875"/>
          </a:xfrm>
          <a:prstGeom prst="rect">
            <a:avLst/>
          </a:prstGeom>
          <a:noFill/>
          <a:ln>
            <a:noFill/>
          </a:ln>
        </p:spPr>
        <p:txBody>
          <a:bodyPr spcFirstLastPara="1" wrap="square" lIns="91425" tIns="45700" rIns="91425" bIns="45700" anchor="t" anchorCtr="0">
            <a:noAutofit/>
          </a:bodyPr>
          <a:lstStyle/>
          <a:p>
            <a:pPr>
              <a:buClr>
                <a:srgbClr val="000000"/>
              </a:buClr>
              <a:buSzPts val="2000"/>
            </a:pPr>
            <a:r>
              <a:rPr lang="en-US" sz="2000" kern="0">
                <a:solidFill>
                  <a:srgbClr val="000000"/>
                </a:solidFill>
                <a:latin typeface="Calibri" panose="020F0502020204030204" pitchFamily="34" charset="0"/>
                <a:ea typeface="Arial Narrow"/>
                <a:cs typeface="Calibri" panose="020F0502020204030204" pitchFamily="34" charset="0"/>
                <a:sym typeface="Arial Narrow"/>
              </a:rPr>
              <a:t>ƒ(x)</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67" name="Google Shape;267;p9"/>
          <p:cNvSpPr/>
          <p:nvPr/>
        </p:nvSpPr>
        <p:spPr>
          <a:xfrm>
            <a:off x="4572000" y="5867400"/>
            <a:ext cx="509588"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kern="0">
                <a:solidFill>
                  <a:srgbClr val="000000"/>
                </a:solidFill>
                <a:latin typeface="Calibri" panose="020F0502020204030204" pitchFamily="34" charset="0"/>
                <a:ea typeface="Arial Narrow"/>
                <a:cs typeface="Calibri" panose="020F0502020204030204" pitchFamily="34" charset="0"/>
                <a:sym typeface="Arial Narrow"/>
              </a:rPr>
              <a:t>-∞</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68" name="Google Shape;268;p9"/>
          <p:cNvSpPr/>
          <p:nvPr/>
        </p:nvSpPr>
        <p:spPr>
          <a:xfrm>
            <a:off x="9677400" y="5867400"/>
            <a:ext cx="577850"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kern="0">
                <a:solidFill>
                  <a:srgbClr val="000000"/>
                </a:solidFill>
                <a:latin typeface="Calibri" panose="020F0502020204030204" pitchFamily="34" charset="0"/>
                <a:ea typeface="Arial Narrow"/>
                <a:cs typeface="Calibri" panose="020F0502020204030204" pitchFamily="34" charset="0"/>
                <a:sym typeface="Arial Narrow"/>
              </a:rPr>
              <a:t>+∞</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69" name="Google Shape;269;p9"/>
          <p:cNvSpPr/>
          <p:nvPr/>
        </p:nvSpPr>
        <p:spPr>
          <a:xfrm>
            <a:off x="6400800" y="5867401"/>
            <a:ext cx="522288"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i="1" kern="0">
                <a:solidFill>
                  <a:srgbClr val="000000"/>
                </a:solidFill>
                <a:latin typeface="Calibri" panose="020F0502020204030204" pitchFamily="34" charset="0"/>
                <a:ea typeface="Arial"/>
                <a:cs typeface="Calibri" panose="020F0502020204030204" pitchFamily="34" charset="0"/>
                <a:sym typeface="Arial"/>
              </a:rPr>
              <a:t>x</a:t>
            </a:r>
            <a:r>
              <a:rPr lang="en-US" i="1" kern="0" baseline="-25000">
                <a:solidFill>
                  <a:srgbClr val="000000"/>
                </a:solidFill>
                <a:latin typeface="Calibri" panose="020F0502020204030204" pitchFamily="34" charset="0"/>
                <a:ea typeface="Arial"/>
                <a:cs typeface="Calibri" panose="020F0502020204030204" pitchFamily="34" charset="0"/>
                <a:sym typeface="Arial"/>
              </a:rPr>
              <a:t>1</a:t>
            </a:r>
            <a:r>
              <a:rPr lang="en-US" i="1" kern="0">
                <a:solidFill>
                  <a:srgbClr val="000000"/>
                </a:solidFill>
                <a:latin typeface="Calibri" panose="020F0502020204030204" pitchFamily="34" charset="0"/>
                <a:ea typeface="Arial"/>
                <a:cs typeface="Calibri" panose="020F0502020204030204" pitchFamily="34" charset="0"/>
                <a:sym typeface="Arial"/>
              </a:rPr>
              <a:t> </a:t>
            </a:r>
            <a:r>
              <a:rPr lang="en-US" kern="0">
                <a:solidFill>
                  <a:srgbClr val="000000"/>
                </a:solidFill>
                <a:latin typeface="Calibri" panose="020F0502020204030204" pitchFamily="34" charset="0"/>
                <a:ea typeface="Arial"/>
                <a:cs typeface="Calibri" panose="020F0502020204030204" pitchFamily="34" charset="0"/>
                <a:sym typeface="Arial"/>
              </a:rPr>
              <a:t> </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70" name="Google Shape;270;p9"/>
          <p:cNvSpPr/>
          <p:nvPr/>
        </p:nvSpPr>
        <p:spPr>
          <a:xfrm>
            <a:off x="8229600" y="5867401"/>
            <a:ext cx="522288"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i="1" kern="0">
                <a:solidFill>
                  <a:srgbClr val="000000"/>
                </a:solidFill>
                <a:latin typeface="Calibri" panose="020F0502020204030204" pitchFamily="34" charset="0"/>
                <a:ea typeface="Arial"/>
                <a:cs typeface="Calibri" panose="020F0502020204030204" pitchFamily="34" charset="0"/>
                <a:sym typeface="Arial"/>
              </a:rPr>
              <a:t>x</a:t>
            </a:r>
            <a:r>
              <a:rPr lang="en-US" i="1" kern="0" baseline="-25000">
                <a:solidFill>
                  <a:srgbClr val="000000"/>
                </a:solidFill>
                <a:latin typeface="Calibri" panose="020F0502020204030204" pitchFamily="34" charset="0"/>
                <a:ea typeface="Arial"/>
                <a:cs typeface="Calibri" panose="020F0502020204030204" pitchFamily="34" charset="0"/>
                <a:sym typeface="Arial"/>
              </a:rPr>
              <a:t>2</a:t>
            </a:r>
            <a:r>
              <a:rPr lang="en-US" i="1" kern="0">
                <a:solidFill>
                  <a:srgbClr val="000000"/>
                </a:solidFill>
                <a:latin typeface="Calibri" panose="020F0502020204030204" pitchFamily="34" charset="0"/>
                <a:ea typeface="Arial"/>
                <a:cs typeface="Calibri" panose="020F0502020204030204" pitchFamily="34" charset="0"/>
                <a:sym typeface="Arial"/>
              </a:rPr>
              <a:t> </a:t>
            </a:r>
            <a:r>
              <a:rPr lang="en-US" kern="0">
                <a:solidFill>
                  <a:srgbClr val="000000"/>
                </a:solidFill>
                <a:latin typeface="Calibri" panose="020F0502020204030204" pitchFamily="34" charset="0"/>
                <a:ea typeface="Arial"/>
                <a:cs typeface="Calibri" panose="020F0502020204030204" pitchFamily="34" charset="0"/>
                <a:sym typeface="Arial"/>
              </a:rPr>
              <a:t> </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71" name="Google Shape;271;p9"/>
          <p:cNvSpPr/>
          <p:nvPr/>
        </p:nvSpPr>
        <p:spPr>
          <a:xfrm>
            <a:off x="6400800" y="6248401"/>
            <a:ext cx="374650"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i="1" kern="0">
                <a:solidFill>
                  <a:srgbClr val="000000"/>
                </a:solidFill>
                <a:latin typeface="Calibri" panose="020F0502020204030204" pitchFamily="34" charset="0"/>
                <a:ea typeface="Arial"/>
                <a:cs typeface="Calibri" panose="020F0502020204030204" pitchFamily="34" charset="0"/>
                <a:sym typeface="Arial"/>
              </a:rPr>
              <a:t>0</a:t>
            </a:r>
            <a:r>
              <a:rPr lang="en-US" kern="0">
                <a:solidFill>
                  <a:srgbClr val="000000"/>
                </a:solidFill>
                <a:latin typeface="Calibri" panose="020F0502020204030204" pitchFamily="34" charset="0"/>
                <a:ea typeface="Arial"/>
                <a:cs typeface="Calibri" panose="020F0502020204030204" pitchFamily="34" charset="0"/>
                <a:sym typeface="Arial"/>
              </a:rPr>
              <a:t> </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72" name="Google Shape;272;p9"/>
          <p:cNvSpPr/>
          <p:nvPr/>
        </p:nvSpPr>
        <p:spPr>
          <a:xfrm>
            <a:off x="8229600" y="6248401"/>
            <a:ext cx="374650"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i="1" kern="0">
                <a:solidFill>
                  <a:srgbClr val="000000"/>
                </a:solidFill>
                <a:latin typeface="Calibri" panose="020F0502020204030204" pitchFamily="34" charset="0"/>
                <a:ea typeface="Arial"/>
                <a:cs typeface="Calibri" panose="020F0502020204030204" pitchFamily="34" charset="0"/>
                <a:sym typeface="Arial"/>
              </a:rPr>
              <a:t>0</a:t>
            </a:r>
            <a:r>
              <a:rPr lang="en-US" kern="0">
                <a:solidFill>
                  <a:srgbClr val="000000"/>
                </a:solidFill>
                <a:latin typeface="Calibri" panose="020F0502020204030204" pitchFamily="34" charset="0"/>
                <a:ea typeface="Arial"/>
                <a:cs typeface="Calibri" panose="020F0502020204030204" pitchFamily="34" charset="0"/>
                <a:sym typeface="Arial"/>
              </a:rPr>
              <a:t> </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73" name="Google Shape;273;p9"/>
          <p:cNvSpPr/>
          <p:nvPr/>
        </p:nvSpPr>
        <p:spPr>
          <a:xfrm>
            <a:off x="6629400" y="6248401"/>
            <a:ext cx="1651000"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i="1" kern="0">
                <a:solidFill>
                  <a:srgbClr val="000000"/>
                </a:solidFill>
                <a:latin typeface="Calibri" panose="020F0502020204030204" pitchFamily="34" charset="0"/>
                <a:ea typeface="Arial"/>
                <a:cs typeface="Calibri" panose="020F0502020204030204" pitchFamily="34" charset="0"/>
                <a:sym typeface="Arial"/>
              </a:rPr>
              <a:t>+++++++++++</a:t>
            </a:r>
            <a:endParaRPr kern="0">
              <a:solidFill>
                <a:srgbClr val="000000"/>
              </a:solidFill>
              <a:latin typeface="Calibri" panose="020F0502020204030204" pitchFamily="34" charset="0"/>
              <a:ea typeface="Arial"/>
              <a:cs typeface="Calibri" panose="020F0502020204030204" pitchFamily="34" charset="0"/>
              <a:sym typeface="Arial"/>
            </a:endParaRPr>
          </a:p>
        </p:txBody>
      </p:sp>
      <p:sp>
        <p:nvSpPr>
          <p:cNvPr id="274" name="Google Shape;274;p9"/>
          <p:cNvSpPr/>
          <p:nvPr/>
        </p:nvSpPr>
        <p:spPr>
          <a:xfrm>
            <a:off x="4648200" y="6248401"/>
            <a:ext cx="1720850"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i="1" kern="0">
                <a:solidFill>
                  <a:srgbClr val="000000"/>
                </a:solidFill>
                <a:latin typeface="Calibri" panose="020F0502020204030204" pitchFamily="34" charset="0"/>
                <a:ea typeface="Arial"/>
                <a:cs typeface="Calibri" panose="020F0502020204030204" pitchFamily="34" charset="0"/>
                <a:sym typeface="Arial"/>
              </a:rPr>
              <a:t>- - - - - - - - - - - </a:t>
            </a:r>
            <a:endParaRPr kern="0">
              <a:solidFill>
                <a:srgbClr val="000000"/>
              </a:solidFill>
              <a:latin typeface="Calibri" panose="020F0502020204030204" pitchFamily="34" charset="0"/>
              <a:ea typeface="Arial"/>
              <a:cs typeface="Calibri" panose="020F0502020204030204" pitchFamily="34" charset="0"/>
              <a:sym typeface="Arial"/>
            </a:endParaRPr>
          </a:p>
        </p:txBody>
      </p:sp>
      <p:sp>
        <p:nvSpPr>
          <p:cNvPr id="275" name="Google Shape;275;p9"/>
          <p:cNvSpPr/>
          <p:nvPr/>
        </p:nvSpPr>
        <p:spPr>
          <a:xfrm>
            <a:off x="8534400" y="6248401"/>
            <a:ext cx="1720850"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i="1" kern="0">
                <a:solidFill>
                  <a:srgbClr val="000000"/>
                </a:solidFill>
                <a:latin typeface="Calibri" panose="020F0502020204030204" pitchFamily="34" charset="0"/>
                <a:ea typeface="Arial"/>
                <a:cs typeface="Calibri" panose="020F0502020204030204" pitchFamily="34" charset="0"/>
                <a:sym typeface="Arial"/>
              </a:rPr>
              <a:t>- - - - - - - - - - - </a:t>
            </a:r>
            <a:endParaRPr kern="0">
              <a:solidFill>
                <a:srgbClr val="000000"/>
              </a:solidFill>
              <a:latin typeface="Calibri" panose="020F0502020204030204" pitchFamily="34" charset="0"/>
              <a:ea typeface="Arial"/>
              <a:cs typeface="Calibri" panose="020F0502020204030204" pitchFamily="34" charset="0"/>
              <a:sym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2" name="Google Shape;282;p10"/>
          <p:cNvSpPr/>
          <p:nvPr/>
        </p:nvSpPr>
        <p:spPr>
          <a:xfrm>
            <a:off x="3508376" y="533400"/>
            <a:ext cx="7159625" cy="946150"/>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kern="0">
                <a:solidFill>
                  <a:srgbClr val="000000"/>
                </a:solidFill>
                <a:latin typeface="+mj-lt"/>
                <a:ea typeface="Arial"/>
                <a:cs typeface="Arial"/>
                <a:sym typeface="Arial"/>
              </a:rPr>
              <a:t>2. </a:t>
            </a:r>
            <a:r>
              <a:rPr lang="en-US" sz="2000" kern="0">
                <a:solidFill>
                  <a:srgbClr val="CC3300"/>
                </a:solidFill>
                <a:latin typeface="+mj-lt"/>
                <a:ea typeface="Arial"/>
                <a:cs typeface="Arial"/>
                <a:sym typeface="Arial"/>
              </a:rPr>
              <a:t>Daca Δ=0</a:t>
            </a:r>
            <a:r>
              <a:rPr lang="en-US" kern="0">
                <a:solidFill>
                  <a:srgbClr val="000000"/>
                </a:solidFill>
                <a:latin typeface="+mj-lt"/>
                <a:ea typeface="Arial"/>
                <a:cs typeface="Arial"/>
                <a:sym typeface="Arial"/>
              </a:rPr>
              <a:t>, </a:t>
            </a:r>
            <a:r>
              <a:rPr lang="en-US" sz="1600" kern="0">
                <a:solidFill>
                  <a:srgbClr val="000000"/>
                </a:solidFill>
                <a:latin typeface="+mj-lt"/>
                <a:ea typeface="Arial"/>
                <a:cs typeface="Arial"/>
                <a:sym typeface="Arial"/>
              </a:rPr>
              <a:t>atunci ecuatia atasata lui </a:t>
            </a:r>
            <a:r>
              <a:rPr lang="en-US" sz="1600" i="1" kern="0">
                <a:solidFill>
                  <a:srgbClr val="000000"/>
                </a:solidFill>
                <a:latin typeface="+mj-lt"/>
                <a:ea typeface="Arial"/>
                <a:cs typeface="Arial"/>
                <a:sym typeface="Arial"/>
              </a:rPr>
              <a:t>f</a:t>
            </a:r>
            <a:r>
              <a:rPr lang="en-US" sz="1600" kern="0">
                <a:solidFill>
                  <a:srgbClr val="000000"/>
                </a:solidFill>
                <a:latin typeface="+mj-lt"/>
                <a:ea typeface="Arial"/>
                <a:cs typeface="Arial"/>
                <a:sym typeface="Arial"/>
              </a:rPr>
              <a:t> are doua radacini reale egale</a:t>
            </a:r>
            <a:r>
              <a:rPr lang="en-US" i="1" kern="0">
                <a:solidFill>
                  <a:srgbClr val="000000"/>
                </a:solidFill>
                <a:latin typeface="+mj-lt"/>
                <a:ea typeface="Arial"/>
                <a:cs typeface="Arial"/>
                <a:sym typeface="Arial"/>
              </a:rPr>
              <a:t> </a:t>
            </a:r>
            <a:br>
              <a:rPr lang="en-US" i="1" kern="0">
                <a:solidFill>
                  <a:srgbClr val="000000"/>
                </a:solidFill>
                <a:latin typeface="+mj-lt"/>
                <a:ea typeface="Arial"/>
                <a:cs typeface="Arial"/>
                <a:sym typeface="Arial"/>
              </a:rPr>
            </a:br>
            <a:r>
              <a:rPr lang="en-US" i="1" kern="0">
                <a:solidFill>
                  <a:srgbClr val="000000"/>
                </a:solidFill>
                <a:latin typeface="+mj-lt"/>
                <a:ea typeface="Arial"/>
                <a:cs typeface="Arial"/>
                <a:sym typeface="Arial"/>
              </a:rPr>
              <a:t>    x1=x2  </a:t>
            </a:r>
            <a:r>
              <a:rPr lang="en-US" kern="0">
                <a:solidFill>
                  <a:srgbClr val="000000"/>
                </a:solidFill>
                <a:latin typeface="+mj-lt"/>
                <a:ea typeface="Arial"/>
                <a:cs typeface="Arial"/>
                <a:sym typeface="Arial"/>
              </a:rPr>
              <a:t>= </a:t>
            </a:r>
            <a:r>
              <a:rPr lang="en-US" u="sng" kern="0">
                <a:solidFill>
                  <a:srgbClr val="000000"/>
                </a:solidFill>
                <a:latin typeface="+mj-lt"/>
                <a:ea typeface="Arial"/>
                <a:cs typeface="Arial"/>
                <a:sym typeface="Arial"/>
              </a:rPr>
              <a:t>-b  </a:t>
            </a:r>
            <a:r>
              <a:rPr lang="en-US" sz="1600" kern="0">
                <a:solidFill>
                  <a:srgbClr val="000000"/>
                </a:solidFill>
                <a:latin typeface="+mj-lt"/>
                <a:ea typeface="Arial"/>
                <a:cs typeface="Arial"/>
                <a:sym typeface="Arial"/>
              </a:rPr>
              <a:t>iar semnul functiei </a:t>
            </a:r>
            <a:r>
              <a:rPr lang="en-US" sz="1600" i="1" kern="0">
                <a:solidFill>
                  <a:srgbClr val="000000"/>
                </a:solidFill>
                <a:latin typeface="+mj-lt"/>
                <a:ea typeface="Arial"/>
                <a:cs typeface="Arial"/>
                <a:sym typeface="Arial"/>
              </a:rPr>
              <a:t>f</a:t>
            </a:r>
            <a:r>
              <a:rPr lang="en-US" sz="1600" kern="0">
                <a:solidFill>
                  <a:srgbClr val="000000"/>
                </a:solidFill>
                <a:latin typeface="+mj-lt"/>
                <a:ea typeface="Arial"/>
                <a:cs typeface="Arial"/>
                <a:sym typeface="Arial"/>
              </a:rPr>
              <a:t> este cel al</a:t>
            </a:r>
            <a:r>
              <a:rPr lang="en-US" kern="0">
                <a:solidFill>
                  <a:srgbClr val="000000"/>
                </a:solidFill>
                <a:latin typeface="+mj-lt"/>
                <a:ea typeface="Arial"/>
                <a:cs typeface="Arial"/>
                <a:sym typeface="Arial"/>
              </a:rPr>
              <a:t> lui </a:t>
            </a:r>
            <a:r>
              <a:rPr lang="en-US" i="1" kern="0">
                <a:solidFill>
                  <a:srgbClr val="000000"/>
                </a:solidFill>
                <a:latin typeface="+mj-lt"/>
                <a:ea typeface="Arial"/>
                <a:cs typeface="Arial"/>
                <a:sym typeface="Arial"/>
              </a:rPr>
              <a:t>a</a:t>
            </a:r>
            <a:r>
              <a:rPr lang="en-US" kern="0">
                <a:solidFill>
                  <a:srgbClr val="000000"/>
                </a:solidFill>
                <a:latin typeface="+mj-lt"/>
                <a:ea typeface="Arial"/>
                <a:cs typeface="Arial"/>
                <a:sym typeface="Arial"/>
              </a:rPr>
              <a:t>.</a:t>
            </a:r>
            <a:br>
              <a:rPr lang="en-US" kern="0">
                <a:solidFill>
                  <a:srgbClr val="000000"/>
                </a:solidFill>
                <a:latin typeface="+mj-lt"/>
                <a:ea typeface="Arial"/>
                <a:cs typeface="Arial"/>
                <a:sym typeface="Arial"/>
              </a:rPr>
            </a:br>
            <a:r>
              <a:rPr lang="en-US" kern="0">
                <a:solidFill>
                  <a:srgbClr val="000000"/>
                </a:solidFill>
                <a:latin typeface="+mj-lt"/>
                <a:ea typeface="Arial"/>
                <a:cs typeface="Arial"/>
                <a:sym typeface="Arial"/>
              </a:rPr>
              <a:t>                    2a </a:t>
            </a:r>
            <a:endParaRPr sz="1400" kern="0">
              <a:solidFill>
                <a:srgbClr val="000000"/>
              </a:solidFill>
              <a:latin typeface="+mj-lt"/>
              <a:ea typeface="Arial"/>
              <a:cs typeface="Arial"/>
              <a:sym typeface="Arial"/>
            </a:endParaRPr>
          </a:p>
        </p:txBody>
      </p:sp>
      <p:pic>
        <p:nvPicPr>
          <p:cNvPr id="283" name="Google Shape;283;p10" descr="TitleSlideBorder"/>
          <p:cNvPicPr preferRelativeResize="0"/>
          <p:nvPr/>
        </p:nvPicPr>
        <p:blipFill rotWithShape="1">
          <a:blip r:embed="rId3">
            <a:alphaModFix/>
          </a:blip>
          <a:srcRect/>
          <a:stretch/>
        </p:blipFill>
        <p:spPr>
          <a:xfrm>
            <a:off x="3505200" y="1981200"/>
            <a:ext cx="6781800" cy="685800"/>
          </a:xfrm>
          <a:prstGeom prst="rect">
            <a:avLst/>
          </a:prstGeom>
          <a:noFill/>
          <a:ln w="28575" cap="flat" cmpd="sng">
            <a:solidFill>
              <a:srgbClr val="000000"/>
            </a:solidFill>
            <a:prstDash val="solid"/>
            <a:miter lim="800000"/>
            <a:headEnd type="none" w="sm" len="sm"/>
            <a:tailEnd type="none" w="sm" len="sm"/>
          </a:ln>
        </p:spPr>
      </p:pic>
      <p:cxnSp>
        <p:nvCxnSpPr>
          <p:cNvPr id="284" name="Google Shape;284;p10"/>
          <p:cNvCxnSpPr/>
          <p:nvPr/>
        </p:nvCxnSpPr>
        <p:spPr>
          <a:xfrm>
            <a:off x="3505200" y="2286000"/>
            <a:ext cx="6781800" cy="0"/>
          </a:xfrm>
          <a:prstGeom prst="straightConnector1">
            <a:avLst/>
          </a:prstGeom>
          <a:noFill/>
          <a:ln w="28575" cap="flat" cmpd="sng">
            <a:solidFill>
              <a:srgbClr val="CC3300"/>
            </a:solidFill>
            <a:prstDash val="solid"/>
            <a:round/>
            <a:headEnd type="none" w="sm" len="sm"/>
            <a:tailEnd type="none" w="sm" len="sm"/>
          </a:ln>
        </p:spPr>
      </p:cxnSp>
      <p:cxnSp>
        <p:nvCxnSpPr>
          <p:cNvPr id="285" name="Google Shape;285;p10"/>
          <p:cNvCxnSpPr/>
          <p:nvPr/>
        </p:nvCxnSpPr>
        <p:spPr>
          <a:xfrm>
            <a:off x="4648200" y="1981200"/>
            <a:ext cx="0" cy="685800"/>
          </a:xfrm>
          <a:prstGeom prst="straightConnector1">
            <a:avLst/>
          </a:prstGeom>
          <a:noFill/>
          <a:ln w="28575" cap="flat" cmpd="sng">
            <a:solidFill>
              <a:srgbClr val="CC3300"/>
            </a:solidFill>
            <a:prstDash val="solid"/>
            <a:round/>
            <a:headEnd type="none" w="sm" len="sm"/>
            <a:tailEnd type="none" w="sm" len="sm"/>
          </a:ln>
        </p:spPr>
      </p:cxnSp>
      <p:sp>
        <p:nvSpPr>
          <p:cNvPr id="286" name="Google Shape;286;p10"/>
          <p:cNvSpPr/>
          <p:nvPr/>
        </p:nvSpPr>
        <p:spPr>
          <a:xfrm>
            <a:off x="3505200" y="1981200"/>
            <a:ext cx="6781800" cy="641350"/>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kern="0">
                <a:solidFill>
                  <a:srgbClr val="000000"/>
                </a:solidFill>
                <a:latin typeface="+mj-lt"/>
                <a:ea typeface="Arial"/>
                <a:cs typeface="Arial"/>
                <a:sym typeface="Arial"/>
              </a:rPr>
              <a:t>x                     -∞                                                                   +∞</a:t>
            </a:r>
            <a:endParaRPr sz="1400" kern="0">
              <a:solidFill>
                <a:srgbClr val="000000"/>
              </a:solidFill>
              <a:latin typeface="+mj-lt"/>
              <a:ea typeface="Arial"/>
              <a:cs typeface="Arial"/>
              <a:sym typeface="Arial"/>
            </a:endParaRPr>
          </a:p>
          <a:p>
            <a:pPr>
              <a:buClr>
                <a:srgbClr val="000000"/>
              </a:buClr>
              <a:buSzPts val="1800"/>
            </a:pPr>
            <a:r>
              <a:rPr lang="en-US" kern="0">
                <a:solidFill>
                  <a:srgbClr val="000000"/>
                </a:solidFill>
                <a:latin typeface="+mj-lt"/>
                <a:ea typeface="Arial"/>
                <a:cs typeface="Arial"/>
                <a:sym typeface="Arial"/>
              </a:rPr>
              <a:t>f(x)                semn a                       0                                semn a</a:t>
            </a:r>
            <a:endParaRPr sz="1400" kern="0">
              <a:solidFill>
                <a:srgbClr val="000000"/>
              </a:solidFill>
              <a:latin typeface="+mj-lt"/>
              <a:ea typeface="Arial"/>
              <a:cs typeface="Arial"/>
              <a:sym typeface="Arial"/>
            </a:endParaRPr>
          </a:p>
        </p:txBody>
      </p:sp>
      <p:sp>
        <p:nvSpPr>
          <p:cNvPr id="287" name="Google Shape;287;p10"/>
          <p:cNvSpPr/>
          <p:nvPr/>
        </p:nvSpPr>
        <p:spPr>
          <a:xfrm>
            <a:off x="7467600" y="1905001"/>
            <a:ext cx="522288"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i="1" kern="0">
                <a:solidFill>
                  <a:srgbClr val="000000"/>
                </a:solidFill>
                <a:latin typeface="+mj-lt"/>
                <a:ea typeface="Arial"/>
                <a:cs typeface="Arial"/>
                <a:sym typeface="Arial"/>
              </a:rPr>
              <a:t>x</a:t>
            </a:r>
            <a:r>
              <a:rPr lang="en-US" i="1" kern="0" baseline="-25000">
                <a:solidFill>
                  <a:srgbClr val="000000"/>
                </a:solidFill>
                <a:latin typeface="+mj-lt"/>
                <a:ea typeface="Arial"/>
                <a:cs typeface="Arial"/>
                <a:sym typeface="Arial"/>
              </a:rPr>
              <a:t>2</a:t>
            </a:r>
            <a:r>
              <a:rPr lang="en-US" i="1" kern="0">
                <a:solidFill>
                  <a:srgbClr val="000000"/>
                </a:solidFill>
                <a:latin typeface="+mj-lt"/>
                <a:ea typeface="Arial"/>
                <a:cs typeface="Arial"/>
                <a:sym typeface="Arial"/>
              </a:rPr>
              <a:t> </a:t>
            </a:r>
            <a:r>
              <a:rPr lang="en-US" kern="0">
                <a:solidFill>
                  <a:srgbClr val="000000"/>
                </a:solidFill>
                <a:latin typeface="+mj-lt"/>
                <a:ea typeface="Arial"/>
                <a:cs typeface="Arial"/>
                <a:sym typeface="Arial"/>
              </a:rPr>
              <a:t> </a:t>
            </a:r>
            <a:endParaRPr sz="1400" kern="0">
              <a:solidFill>
                <a:srgbClr val="000000"/>
              </a:solidFill>
              <a:latin typeface="+mj-lt"/>
              <a:ea typeface="Arial"/>
              <a:cs typeface="Arial"/>
              <a:sym typeface="Arial"/>
            </a:endParaRPr>
          </a:p>
        </p:txBody>
      </p:sp>
      <p:sp>
        <p:nvSpPr>
          <p:cNvPr id="288" name="Google Shape;288;p10"/>
          <p:cNvSpPr/>
          <p:nvPr/>
        </p:nvSpPr>
        <p:spPr>
          <a:xfrm>
            <a:off x="6781800" y="1905001"/>
            <a:ext cx="522288"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i="1" kern="0">
                <a:solidFill>
                  <a:srgbClr val="000000"/>
                </a:solidFill>
                <a:latin typeface="+mj-lt"/>
                <a:ea typeface="Arial"/>
                <a:cs typeface="Arial"/>
                <a:sym typeface="Arial"/>
              </a:rPr>
              <a:t>x</a:t>
            </a:r>
            <a:r>
              <a:rPr lang="en-US" i="1" kern="0" baseline="-25000">
                <a:solidFill>
                  <a:srgbClr val="000000"/>
                </a:solidFill>
                <a:latin typeface="+mj-lt"/>
                <a:ea typeface="Arial"/>
                <a:cs typeface="Arial"/>
                <a:sym typeface="Arial"/>
              </a:rPr>
              <a:t>2</a:t>
            </a:r>
            <a:r>
              <a:rPr lang="en-US" i="1" kern="0">
                <a:solidFill>
                  <a:srgbClr val="000000"/>
                </a:solidFill>
                <a:latin typeface="+mj-lt"/>
                <a:ea typeface="Arial"/>
                <a:cs typeface="Arial"/>
                <a:sym typeface="Arial"/>
              </a:rPr>
              <a:t> </a:t>
            </a:r>
            <a:r>
              <a:rPr lang="en-US" kern="0">
                <a:solidFill>
                  <a:srgbClr val="000000"/>
                </a:solidFill>
                <a:latin typeface="+mj-lt"/>
                <a:ea typeface="Arial"/>
                <a:cs typeface="Arial"/>
                <a:sym typeface="Arial"/>
              </a:rPr>
              <a:t> </a:t>
            </a:r>
            <a:endParaRPr sz="1400" kern="0">
              <a:solidFill>
                <a:srgbClr val="000000"/>
              </a:solidFill>
              <a:latin typeface="+mj-lt"/>
              <a:ea typeface="Arial"/>
              <a:cs typeface="Arial"/>
              <a:sym typeface="Arial"/>
            </a:endParaRPr>
          </a:p>
        </p:txBody>
      </p:sp>
      <p:sp>
        <p:nvSpPr>
          <p:cNvPr id="289" name="Google Shape;289;p10"/>
          <p:cNvSpPr/>
          <p:nvPr/>
        </p:nvSpPr>
        <p:spPr>
          <a:xfrm>
            <a:off x="7086600" y="1905001"/>
            <a:ext cx="444500"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i="1" kern="0">
                <a:solidFill>
                  <a:srgbClr val="000000"/>
                </a:solidFill>
                <a:latin typeface="+mj-lt"/>
                <a:ea typeface="Arial"/>
                <a:cs typeface="Arial"/>
                <a:sym typeface="Arial"/>
              </a:rPr>
              <a:t>= </a:t>
            </a:r>
            <a:r>
              <a:rPr lang="en-US" kern="0">
                <a:solidFill>
                  <a:srgbClr val="000000"/>
                </a:solidFill>
                <a:latin typeface="+mj-lt"/>
                <a:ea typeface="Arial"/>
                <a:cs typeface="Arial"/>
                <a:sym typeface="Arial"/>
              </a:rPr>
              <a:t> </a:t>
            </a:r>
            <a:endParaRPr sz="1400" kern="0">
              <a:solidFill>
                <a:srgbClr val="000000"/>
              </a:solidFill>
              <a:latin typeface="+mj-lt"/>
              <a:ea typeface="Arial"/>
              <a:cs typeface="Arial"/>
              <a:sym typeface="Arial"/>
            </a:endParaRPr>
          </a:p>
        </p:txBody>
      </p:sp>
      <p:sp>
        <p:nvSpPr>
          <p:cNvPr id="290" name="Google Shape;290;p10"/>
          <p:cNvSpPr/>
          <p:nvPr/>
        </p:nvSpPr>
        <p:spPr>
          <a:xfrm>
            <a:off x="3505201" y="3276600"/>
            <a:ext cx="6346825" cy="641350"/>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kern="0">
                <a:solidFill>
                  <a:srgbClr val="000000"/>
                </a:solidFill>
                <a:latin typeface="+mj-lt"/>
                <a:ea typeface="Arial"/>
                <a:cs typeface="Arial"/>
                <a:sym typeface="Arial"/>
              </a:rPr>
              <a:t>3. </a:t>
            </a:r>
            <a:r>
              <a:rPr lang="en-US" sz="2000" kern="0">
                <a:solidFill>
                  <a:srgbClr val="CC3300"/>
                </a:solidFill>
                <a:latin typeface="+mj-lt"/>
                <a:ea typeface="Arial"/>
                <a:cs typeface="Arial"/>
                <a:sym typeface="Arial"/>
              </a:rPr>
              <a:t>Daca Δ&lt;0,</a:t>
            </a:r>
            <a:r>
              <a:rPr lang="en-US" kern="0">
                <a:solidFill>
                  <a:srgbClr val="000000"/>
                </a:solidFill>
                <a:latin typeface="+mj-lt"/>
                <a:ea typeface="Arial"/>
                <a:cs typeface="Arial"/>
                <a:sym typeface="Arial"/>
              </a:rPr>
              <a:t> </a:t>
            </a:r>
            <a:r>
              <a:rPr lang="en-US" sz="1600" kern="0">
                <a:solidFill>
                  <a:srgbClr val="000000"/>
                </a:solidFill>
                <a:latin typeface="+mj-lt"/>
                <a:ea typeface="Arial"/>
                <a:cs typeface="Arial"/>
                <a:sym typeface="Arial"/>
              </a:rPr>
              <a:t>atunci ecuatia atasata lui </a:t>
            </a:r>
            <a:r>
              <a:rPr lang="en-US" sz="1600" i="1" kern="0">
                <a:solidFill>
                  <a:srgbClr val="000000"/>
                </a:solidFill>
                <a:latin typeface="+mj-lt"/>
                <a:ea typeface="Arial"/>
                <a:cs typeface="Arial"/>
                <a:sym typeface="Arial"/>
              </a:rPr>
              <a:t>f</a:t>
            </a:r>
            <a:r>
              <a:rPr lang="en-US" sz="1600" kern="0">
                <a:solidFill>
                  <a:srgbClr val="000000"/>
                </a:solidFill>
                <a:latin typeface="+mj-lt"/>
                <a:ea typeface="Arial"/>
                <a:cs typeface="Arial"/>
                <a:sym typeface="Arial"/>
              </a:rPr>
              <a:t> nu are radacini reale,</a:t>
            </a:r>
            <a:endParaRPr sz="1400" kern="0">
              <a:solidFill>
                <a:srgbClr val="000000"/>
              </a:solidFill>
              <a:latin typeface="+mj-lt"/>
              <a:ea typeface="Arial"/>
              <a:cs typeface="Arial"/>
              <a:sym typeface="Arial"/>
            </a:endParaRPr>
          </a:p>
          <a:p>
            <a:pPr>
              <a:buClr>
                <a:srgbClr val="000000"/>
              </a:buClr>
              <a:buSzPts val="1600"/>
            </a:pPr>
            <a:r>
              <a:rPr lang="en-US" sz="1600" kern="0">
                <a:solidFill>
                  <a:srgbClr val="000000"/>
                </a:solidFill>
                <a:latin typeface="+mj-lt"/>
                <a:ea typeface="Arial"/>
                <a:cs typeface="Arial"/>
                <a:sym typeface="Arial"/>
              </a:rPr>
              <a:t> iar semnul functiei </a:t>
            </a:r>
            <a:r>
              <a:rPr lang="en-US" sz="1600" i="1" kern="0">
                <a:solidFill>
                  <a:srgbClr val="000000"/>
                </a:solidFill>
                <a:latin typeface="+mj-lt"/>
                <a:ea typeface="Arial"/>
                <a:cs typeface="Arial"/>
                <a:sym typeface="Arial"/>
              </a:rPr>
              <a:t>f</a:t>
            </a:r>
            <a:r>
              <a:rPr lang="en-US" sz="1600" kern="0">
                <a:solidFill>
                  <a:srgbClr val="000000"/>
                </a:solidFill>
                <a:latin typeface="+mj-lt"/>
                <a:ea typeface="Arial"/>
                <a:cs typeface="Arial"/>
                <a:sym typeface="Arial"/>
              </a:rPr>
              <a:t> este semnul lui </a:t>
            </a:r>
            <a:r>
              <a:rPr lang="en-US" sz="1600" i="1" kern="0">
                <a:solidFill>
                  <a:srgbClr val="000000"/>
                </a:solidFill>
                <a:latin typeface="+mj-lt"/>
                <a:ea typeface="Arial"/>
                <a:cs typeface="Arial"/>
                <a:sym typeface="Arial"/>
              </a:rPr>
              <a:t>a</a:t>
            </a:r>
            <a:r>
              <a:rPr lang="en-US" sz="1600" kern="0">
                <a:solidFill>
                  <a:srgbClr val="000000"/>
                </a:solidFill>
                <a:latin typeface="+mj-lt"/>
                <a:ea typeface="Arial"/>
                <a:cs typeface="Arial"/>
                <a:sym typeface="Arial"/>
              </a:rPr>
              <a:t> pe </a:t>
            </a:r>
            <a:r>
              <a:rPr lang="en-US" sz="1600" i="1" kern="0">
                <a:solidFill>
                  <a:srgbClr val="000000"/>
                </a:solidFill>
                <a:latin typeface="+mj-lt"/>
                <a:ea typeface="Arial"/>
                <a:cs typeface="Arial"/>
                <a:sym typeface="Arial"/>
              </a:rPr>
              <a:t>R</a:t>
            </a:r>
            <a:r>
              <a:rPr lang="en-US" sz="1600" kern="0">
                <a:solidFill>
                  <a:srgbClr val="000000"/>
                </a:solidFill>
                <a:latin typeface="+mj-lt"/>
                <a:ea typeface="Arial"/>
                <a:cs typeface="Arial"/>
                <a:sym typeface="Arial"/>
              </a:rPr>
              <a:t>. </a:t>
            </a:r>
            <a:endParaRPr sz="1400" kern="0">
              <a:solidFill>
                <a:srgbClr val="000000"/>
              </a:solidFill>
              <a:latin typeface="+mj-lt"/>
              <a:ea typeface="Arial"/>
              <a:cs typeface="Arial"/>
              <a:sym typeface="Arial"/>
            </a:endParaRPr>
          </a:p>
        </p:txBody>
      </p:sp>
      <p:cxnSp>
        <p:nvCxnSpPr>
          <p:cNvPr id="291" name="Google Shape;291;p10"/>
          <p:cNvCxnSpPr/>
          <p:nvPr/>
        </p:nvCxnSpPr>
        <p:spPr>
          <a:xfrm>
            <a:off x="3581400" y="4953000"/>
            <a:ext cx="6781800" cy="0"/>
          </a:xfrm>
          <a:prstGeom prst="straightConnector1">
            <a:avLst/>
          </a:prstGeom>
          <a:noFill/>
          <a:ln w="28575" cap="flat" cmpd="sng">
            <a:solidFill>
              <a:srgbClr val="CC3300"/>
            </a:solidFill>
            <a:prstDash val="solid"/>
            <a:round/>
            <a:headEnd type="none" w="sm" len="sm"/>
            <a:tailEnd type="none" w="sm" len="sm"/>
          </a:ln>
        </p:spPr>
      </p:cxnSp>
      <p:sp>
        <p:nvSpPr>
          <p:cNvPr id="292" name="Google Shape;292;p10"/>
          <p:cNvSpPr/>
          <p:nvPr/>
        </p:nvSpPr>
        <p:spPr>
          <a:xfrm>
            <a:off x="3581400" y="4648200"/>
            <a:ext cx="6781800" cy="641350"/>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kern="0">
                <a:solidFill>
                  <a:srgbClr val="000000"/>
                </a:solidFill>
                <a:latin typeface="+mj-lt"/>
                <a:ea typeface="Arial"/>
                <a:cs typeface="Arial"/>
                <a:sym typeface="Arial"/>
              </a:rPr>
              <a:t>x                     -∞                                                                   +∞</a:t>
            </a:r>
            <a:endParaRPr sz="1400" kern="0">
              <a:solidFill>
                <a:srgbClr val="000000"/>
              </a:solidFill>
              <a:latin typeface="+mj-lt"/>
              <a:ea typeface="Arial"/>
              <a:cs typeface="Arial"/>
              <a:sym typeface="Arial"/>
            </a:endParaRPr>
          </a:p>
          <a:p>
            <a:pPr>
              <a:buClr>
                <a:srgbClr val="000000"/>
              </a:buClr>
              <a:buSzPts val="1800"/>
            </a:pPr>
            <a:r>
              <a:rPr lang="en-US" kern="0">
                <a:solidFill>
                  <a:srgbClr val="000000"/>
                </a:solidFill>
                <a:latin typeface="+mj-lt"/>
                <a:ea typeface="Arial"/>
                <a:cs typeface="Arial"/>
                <a:sym typeface="Arial"/>
              </a:rPr>
              <a:t>f(x)                                              semn a</a:t>
            </a:r>
            <a:endParaRPr sz="1400" kern="0">
              <a:solidFill>
                <a:srgbClr val="000000"/>
              </a:solidFill>
              <a:latin typeface="+mj-lt"/>
              <a:ea typeface="Arial"/>
              <a:cs typeface="Arial"/>
              <a:sym typeface="Arial"/>
            </a:endParaRPr>
          </a:p>
        </p:txBody>
      </p:sp>
      <p:pic>
        <p:nvPicPr>
          <p:cNvPr id="293" name="Google Shape;293;p10" descr="TitleSlideBorder"/>
          <p:cNvPicPr preferRelativeResize="0"/>
          <p:nvPr/>
        </p:nvPicPr>
        <p:blipFill rotWithShape="1">
          <a:blip r:embed="rId4">
            <a:alphaModFix/>
          </a:blip>
          <a:srcRect/>
          <a:stretch/>
        </p:blipFill>
        <p:spPr>
          <a:xfrm>
            <a:off x="3505200" y="4648200"/>
            <a:ext cx="6858000" cy="685800"/>
          </a:xfrm>
          <a:prstGeom prst="rect">
            <a:avLst/>
          </a:prstGeom>
          <a:noFill/>
          <a:ln w="28575" cap="flat" cmpd="sng">
            <a:solidFill>
              <a:srgbClr val="000000"/>
            </a:solidFill>
            <a:prstDash val="solid"/>
            <a:miter lim="800000"/>
            <a:headEnd type="none" w="sm" len="sm"/>
            <a:tailEnd type="none" w="sm" len="sm"/>
          </a:ln>
        </p:spPr>
      </p:pic>
      <p:cxnSp>
        <p:nvCxnSpPr>
          <p:cNvPr id="294" name="Google Shape;294;p10"/>
          <p:cNvCxnSpPr/>
          <p:nvPr/>
        </p:nvCxnSpPr>
        <p:spPr>
          <a:xfrm>
            <a:off x="4724400" y="4648200"/>
            <a:ext cx="0" cy="685800"/>
          </a:xfrm>
          <a:prstGeom prst="straightConnector1">
            <a:avLst/>
          </a:prstGeom>
          <a:noFill/>
          <a:ln w="28575" cap="flat" cmpd="sng">
            <a:solidFill>
              <a:srgbClr val="CC3300"/>
            </a:solidFill>
            <a:prstDash val="solid"/>
            <a:round/>
            <a:headEnd type="none" w="sm" len="sm"/>
            <a:tailEnd type="none" w="sm" len="sm"/>
          </a:ln>
        </p:spPr>
      </p:cxnSp>
      <p:sp>
        <p:nvSpPr>
          <p:cNvPr id="295" name="Google Shape;295;p10"/>
          <p:cNvSpPr/>
          <p:nvPr/>
        </p:nvSpPr>
        <p:spPr>
          <a:xfrm>
            <a:off x="3505200" y="5791201"/>
            <a:ext cx="7162800" cy="396875"/>
          </a:xfrm>
          <a:prstGeom prst="rect">
            <a:avLst/>
          </a:prstGeom>
          <a:noFill/>
          <a:ln>
            <a:noFill/>
          </a:ln>
        </p:spPr>
        <p:txBody>
          <a:bodyPr spcFirstLastPara="1" wrap="square" lIns="91425" tIns="45700" rIns="91425" bIns="45700" anchor="ctr" anchorCtr="0">
            <a:noAutofit/>
          </a:bodyPr>
          <a:lstStyle/>
          <a:p>
            <a:pPr algn="ctr">
              <a:buClr>
                <a:srgbClr val="000000"/>
              </a:buClr>
              <a:buSzPts val="2000"/>
            </a:pPr>
            <a:r>
              <a:rPr lang="en-US" sz="2000" u="sng" kern="0" dirty="0" err="1">
                <a:solidFill>
                  <a:srgbClr val="CC3300"/>
                </a:solidFill>
                <a:latin typeface="+mj-lt"/>
                <a:ea typeface="Arial"/>
                <a:cs typeface="Arial"/>
                <a:sym typeface="Arial"/>
              </a:rPr>
              <a:t>Obs</a:t>
            </a:r>
            <a:r>
              <a:rPr lang="en-US" sz="2000" u="sng" kern="0" dirty="0">
                <a:solidFill>
                  <a:srgbClr val="CC3300"/>
                </a:solidFill>
                <a:latin typeface="+mj-lt"/>
                <a:ea typeface="Arial"/>
                <a:cs typeface="Arial"/>
                <a:sym typeface="Arial"/>
              </a:rPr>
              <a:t>:</a:t>
            </a:r>
            <a:r>
              <a:rPr lang="en-US" sz="2000" kern="0" dirty="0">
                <a:solidFill>
                  <a:srgbClr val="CC3300"/>
                </a:solidFill>
                <a:latin typeface="+mj-lt"/>
                <a:ea typeface="Arial"/>
                <a:cs typeface="Arial"/>
                <a:sym typeface="Arial"/>
              </a:rPr>
              <a:t> </a:t>
            </a:r>
            <a:r>
              <a:rPr lang="en-US" sz="2000" kern="0" dirty="0" err="1">
                <a:solidFill>
                  <a:srgbClr val="CC3300"/>
                </a:solidFill>
                <a:latin typeface="+mj-lt"/>
                <a:ea typeface="Arial"/>
                <a:cs typeface="Arial"/>
                <a:sym typeface="Arial"/>
              </a:rPr>
              <a:t>Demontratia</a:t>
            </a:r>
            <a:r>
              <a:rPr lang="en-US" sz="2000" kern="0" dirty="0">
                <a:solidFill>
                  <a:srgbClr val="CC3300"/>
                </a:solidFill>
                <a:latin typeface="+mj-lt"/>
                <a:ea typeface="Arial"/>
                <a:cs typeface="Arial"/>
                <a:sym typeface="Arial"/>
              </a:rPr>
              <a:t> se face cu </a:t>
            </a:r>
            <a:r>
              <a:rPr lang="en-US" sz="2000" kern="0" dirty="0" err="1">
                <a:solidFill>
                  <a:srgbClr val="CC3300"/>
                </a:solidFill>
                <a:latin typeface="+mj-lt"/>
                <a:ea typeface="Arial"/>
                <a:cs typeface="Arial"/>
                <a:sym typeface="Arial"/>
              </a:rPr>
              <a:t>ajutorul</a:t>
            </a:r>
            <a:r>
              <a:rPr lang="en-US" sz="2000" kern="0" dirty="0">
                <a:solidFill>
                  <a:srgbClr val="000000"/>
                </a:solidFill>
                <a:latin typeface="+mj-lt"/>
                <a:ea typeface="Arial"/>
                <a:cs typeface="Arial"/>
                <a:sym typeface="Arial"/>
              </a:rPr>
              <a:t>  </a:t>
            </a:r>
            <a:r>
              <a:rPr lang="en-US" sz="2000" u="sng" kern="0" dirty="0" err="1">
                <a:solidFill>
                  <a:srgbClr val="009999"/>
                </a:solidFill>
                <a:latin typeface="+mj-lt"/>
                <a:ea typeface="Arial"/>
                <a:cs typeface="Arial"/>
                <a:sym typeface="Arial"/>
                <a:hlinkClick r:id="rId5"/>
              </a:rPr>
              <a:t>formei</a:t>
            </a:r>
            <a:r>
              <a:rPr lang="en-US" sz="2000" u="sng" kern="0" dirty="0">
                <a:solidFill>
                  <a:srgbClr val="009999"/>
                </a:solidFill>
                <a:latin typeface="+mj-lt"/>
                <a:ea typeface="Arial"/>
                <a:cs typeface="Arial"/>
                <a:sym typeface="Arial"/>
                <a:hlinkClick r:id="rId5"/>
              </a:rPr>
              <a:t> </a:t>
            </a:r>
            <a:r>
              <a:rPr lang="en-US" sz="2000" u="sng" kern="0" dirty="0" err="1">
                <a:solidFill>
                  <a:srgbClr val="009999"/>
                </a:solidFill>
                <a:latin typeface="+mj-lt"/>
                <a:ea typeface="Arial"/>
                <a:cs typeface="Arial"/>
                <a:sym typeface="Arial"/>
                <a:hlinkClick r:id="rId5"/>
              </a:rPr>
              <a:t>canonice</a:t>
            </a:r>
            <a:r>
              <a:rPr lang="en-US" kern="0" dirty="0">
                <a:solidFill>
                  <a:srgbClr val="000000"/>
                </a:solidFill>
                <a:latin typeface="+mj-lt"/>
                <a:ea typeface="Arial"/>
                <a:cs typeface="Arial"/>
                <a:sym typeface="Arial"/>
              </a:rPr>
              <a:t> </a:t>
            </a:r>
            <a:endParaRPr sz="1400" kern="0" dirty="0">
              <a:solidFill>
                <a:srgbClr val="000000"/>
              </a:solidFill>
              <a:latin typeface="+mj-lt"/>
              <a:ea typeface="Arial"/>
              <a:cs typeface="Arial"/>
              <a:sym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Shape 300"/>
        <p:cNvGrpSpPr/>
        <p:nvPr/>
      </p:nvGrpSpPr>
      <p:grpSpPr>
        <a:xfrm>
          <a:off x="0" y="0"/>
          <a:ext cx="0" cy="0"/>
          <a:chOff x="0" y="0"/>
          <a:chExt cx="0" cy="0"/>
        </a:xfrm>
      </p:grpSpPr>
      <p:sp>
        <p:nvSpPr>
          <p:cNvPr id="302" name="Google Shape;302;p11"/>
          <p:cNvSpPr/>
          <p:nvPr/>
        </p:nvSpPr>
        <p:spPr>
          <a:xfrm>
            <a:off x="858838" y="334962"/>
            <a:ext cx="4070350" cy="701675"/>
          </a:xfrm>
          <a:prstGeom prst="rect">
            <a:avLst/>
          </a:prstGeom>
          <a:noFill/>
          <a:ln>
            <a:noFill/>
          </a:ln>
        </p:spPr>
        <p:txBody>
          <a:bodyPr spcFirstLastPara="1" wrap="square" lIns="91425" tIns="45700" rIns="91425" bIns="45700" anchor="t" anchorCtr="0">
            <a:noAutofit/>
          </a:bodyPr>
          <a:lstStyle/>
          <a:p>
            <a:pPr>
              <a:buClr>
                <a:srgbClr val="000000"/>
              </a:buClr>
              <a:buSzPts val="4000"/>
            </a:pPr>
            <a:r>
              <a:rPr lang="en-US" sz="4000" b="1" kern="0" dirty="0" err="1">
                <a:solidFill>
                  <a:srgbClr val="000000"/>
                </a:solidFill>
                <a:latin typeface="Libre Baskerville"/>
                <a:ea typeface="Libre Baskerville"/>
                <a:cs typeface="Libre Baskerville"/>
                <a:sym typeface="Libre Baskerville"/>
              </a:rPr>
              <a:t>Graficul</a:t>
            </a:r>
            <a:r>
              <a:rPr lang="en-US" sz="4000" b="1" kern="0" dirty="0">
                <a:solidFill>
                  <a:srgbClr val="000000"/>
                </a:solidFill>
                <a:latin typeface="Libre Baskerville"/>
                <a:ea typeface="Libre Baskerville"/>
                <a:cs typeface="Libre Baskerville"/>
                <a:sym typeface="Libre Baskerville"/>
              </a:rPr>
              <a:t> </a:t>
            </a:r>
            <a:r>
              <a:rPr lang="en-US" sz="4000" b="1" kern="0" dirty="0" err="1">
                <a:solidFill>
                  <a:srgbClr val="000000"/>
                </a:solidFill>
                <a:latin typeface="Libre Baskerville"/>
                <a:ea typeface="Libre Baskerville"/>
                <a:cs typeface="Libre Baskerville"/>
                <a:sym typeface="Libre Baskerville"/>
              </a:rPr>
              <a:t>Functiei</a:t>
            </a:r>
            <a:endParaRPr sz="1400" kern="0" dirty="0">
              <a:solidFill>
                <a:srgbClr val="000000"/>
              </a:solidFill>
              <a:latin typeface="Arial"/>
              <a:ea typeface="Arial"/>
              <a:cs typeface="Arial"/>
              <a:sym typeface="Arial"/>
            </a:endParaRPr>
          </a:p>
        </p:txBody>
      </p:sp>
      <p:sp>
        <p:nvSpPr>
          <p:cNvPr id="303" name="Google Shape;303;p11"/>
          <p:cNvSpPr/>
          <p:nvPr/>
        </p:nvSpPr>
        <p:spPr>
          <a:xfrm>
            <a:off x="6572378" y="929538"/>
            <a:ext cx="4146600" cy="519000"/>
          </a:xfrm>
          <a:prstGeom prst="rect">
            <a:avLst/>
          </a:prstGeom>
          <a:noFill/>
          <a:ln>
            <a:noFill/>
          </a:ln>
          <a:effectLst>
            <a:outerShdw dist="17961" dir="2700000" algn="ctr" rotWithShape="0">
              <a:schemeClr val="dk1"/>
            </a:outerShdw>
          </a:effectLst>
        </p:spPr>
        <p:txBody>
          <a:bodyPr spcFirstLastPara="1" wrap="square" lIns="91425" tIns="45700" rIns="91425" bIns="45700" anchor="t" anchorCtr="0">
            <a:noAutofit/>
          </a:bodyPr>
          <a:lstStyle/>
          <a:p>
            <a:pPr>
              <a:buClr>
                <a:srgbClr val="000000"/>
              </a:buClr>
              <a:buSzPts val="2800"/>
            </a:pPr>
            <a:r>
              <a:rPr lang="en-US" sz="2800" b="1" i="1" kern="0">
                <a:solidFill>
                  <a:srgbClr val="0000FF"/>
                </a:solidFill>
                <a:latin typeface="Libre Baskerville"/>
                <a:ea typeface="Libre Baskerville"/>
                <a:cs typeface="Libre Baskerville"/>
                <a:sym typeface="Libre Baskerville"/>
              </a:rPr>
              <a:t>Tabelul de variatie</a:t>
            </a:r>
            <a:r>
              <a:rPr lang="en-US" sz="2800" b="1" kern="0">
                <a:solidFill>
                  <a:srgbClr val="0000FF"/>
                </a:solidFill>
                <a:latin typeface="Arial"/>
                <a:ea typeface="Arial"/>
                <a:cs typeface="Arial"/>
                <a:sym typeface="Arial"/>
              </a:rPr>
              <a:t> </a:t>
            </a:r>
            <a:endParaRPr sz="1400" kern="0">
              <a:solidFill>
                <a:srgbClr val="000000"/>
              </a:solidFill>
              <a:latin typeface="Arial"/>
              <a:ea typeface="Arial"/>
              <a:cs typeface="Arial"/>
              <a:sym typeface="Arial"/>
            </a:endParaRPr>
          </a:p>
        </p:txBody>
      </p:sp>
      <p:sp>
        <p:nvSpPr>
          <p:cNvPr id="304" name="Google Shape;304;p11"/>
          <p:cNvSpPr/>
          <p:nvPr/>
        </p:nvSpPr>
        <p:spPr>
          <a:xfrm>
            <a:off x="3505201" y="1295401"/>
            <a:ext cx="893763" cy="396875"/>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sz="2000" b="1" kern="0">
                <a:solidFill>
                  <a:srgbClr val="CC3300"/>
                </a:solidFill>
                <a:latin typeface="Arial"/>
                <a:ea typeface="Arial"/>
                <a:cs typeface="Arial"/>
                <a:sym typeface="Arial"/>
              </a:rPr>
              <a:t>a  &gt; 0 </a:t>
            </a:r>
            <a:endParaRPr sz="1400" kern="0">
              <a:solidFill>
                <a:srgbClr val="000000"/>
              </a:solidFill>
              <a:latin typeface="Arial"/>
              <a:ea typeface="Arial"/>
              <a:cs typeface="Arial"/>
              <a:sym typeface="Arial"/>
            </a:endParaRPr>
          </a:p>
        </p:txBody>
      </p:sp>
      <p:pic>
        <p:nvPicPr>
          <p:cNvPr id="305" name="Google Shape;305;p11" descr="TitleSlideBorder"/>
          <p:cNvPicPr preferRelativeResize="0"/>
          <p:nvPr/>
        </p:nvPicPr>
        <p:blipFill rotWithShape="1">
          <a:blip r:embed="rId3">
            <a:alphaModFix/>
          </a:blip>
          <a:srcRect/>
          <a:stretch/>
        </p:blipFill>
        <p:spPr>
          <a:xfrm>
            <a:off x="3505200" y="1752600"/>
            <a:ext cx="7010400" cy="838200"/>
          </a:xfrm>
          <a:prstGeom prst="rect">
            <a:avLst/>
          </a:prstGeom>
          <a:noFill/>
          <a:ln w="28575" cap="flat" cmpd="sng">
            <a:solidFill>
              <a:srgbClr val="000000"/>
            </a:solidFill>
            <a:prstDash val="solid"/>
            <a:miter lim="800000"/>
            <a:headEnd type="none" w="sm" len="sm"/>
            <a:tailEnd type="none" w="sm" len="sm"/>
          </a:ln>
        </p:spPr>
      </p:pic>
      <p:cxnSp>
        <p:nvCxnSpPr>
          <p:cNvPr id="306" name="Google Shape;306;p11"/>
          <p:cNvCxnSpPr/>
          <p:nvPr/>
        </p:nvCxnSpPr>
        <p:spPr>
          <a:xfrm>
            <a:off x="3505200" y="2133600"/>
            <a:ext cx="6934200" cy="0"/>
          </a:xfrm>
          <a:prstGeom prst="straightConnector1">
            <a:avLst/>
          </a:prstGeom>
          <a:noFill/>
          <a:ln w="28575" cap="flat" cmpd="sng">
            <a:solidFill>
              <a:srgbClr val="CC3300"/>
            </a:solidFill>
            <a:prstDash val="solid"/>
            <a:round/>
            <a:headEnd type="none" w="sm" len="sm"/>
            <a:tailEnd type="none" w="sm" len="sm"/>
          </a:ln>
        </p:spPr>
      </p:cxnSp>
      <p:cxnSp>
        <p:nvCxnSpPr>
          <p:cNvPr id="307" name="Google Shape;307;p11"/>
          <p:cNvCxnSpPr/>
          <p:nvPr/>
        </p:nvCxnSpPr>
        <p:spPr>
          <a:xfrm>
            <a:off x="4419600" y="1752600"/>
            <a:ext cx="0" cy="762000"/>
          </a:xfrm>
          <a:prstGeom prst="straightConnector1">
            <a:avLst/>
          </a:prstGeom>
          <a:noFill/>
          <a:ln w="28575" cap="flat" cmpd="sng">
            <a:solidFill>
              <a:srgbClr val="CC3300"/>
            </a:solidFill>
            <a:prstDash val="solid"/>
            <a:round/>
            <a:headEnd type="none" w="sm" len="sm"/>
            <a:tailEnd type="none" w="sm" len="sm"/>
          </a:ln>
        </p:spPr>
      </p:cxnSp>
      <p:sp>
        <p:nvSpPr>
          <p:cNvPr id="308" name="Google Shape;308;p11"/>
          <p:cNvSpPr/>
          <p:nvPr/>
        </p:nvSpPr>
        <p:spPr>
          <a:xfrm>
            <a:off x="7924800" y="1752601"/>
            <a:ext cx="374650"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b="1" i="1" kern="0">
                <a:solidFill>
                  <a:srgbClr val="000000"/>
                </a:solidFill>
                <a:latin typeface="Arial"/>
                <a:ea typeface="Arial"/>
                <a:cs typeface="Arial"/>
                <a:sym typeface="Arial"/>
              </a:rPr>
              <a:t>0</a:t>
            </a:r>
            <a:r>
              <a:rPr lang="en-US" kern="0">
                <a:solidFill>
                  <a:srgbClr val="000000"/>
                </a:solidFill>
                <a:latin typeface="Arial"/>
                <a:ea typeface="Arial"/>
                <a:cs typeface="Arial"/>
                <a:sym typeface="Arial"/>
              </a:rPr>
              <a:t> </a:t>
            </a:r>
            <a:endParaRPr sz="1400" kern="0">
              <a:solidFill>
                <a:srgbClr val="000000"/>
              </a:solidFill>
              <a:latin typeface="Arial"/>
              <a:ea typeface="Arial"/>
              <a:cs typeface="Arial"/>
              <a:sym typeface="Arial"/>
            </a:endParaRPr>
          </a:p>
        </p:txBody>
      </p:sp>
      <p:sp>
        <p:nvSpPr>
          <p:cNvPr id="309" name="Google Shape;309;p11"/>
          <p:cNvSpPr/>
          <p:nvPr/>
        </p:nvSpPr>
        <p:spPr>
          <a:xfrm>
            <a:off x="5638800" y="1752601"/>
            <a:ext cx="522288"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b="1" i="1" kern="0">
                <a:solidFill>
                  <a:srgbClr val="000000"/>
                </a:solidFill>
                <a:latin typeface="Arial"/>
                <a:ea typeface="Arial"/>
                <a:cs typeface="Arial"/>
                <a:sym typeface="Arial"/>
              </a:rPr>
              <a:t>x</a:t>
            </a:r>
            <a:r>
              <a:rPr lang="en-US" b="1" i="1" kern="0" baseline="-25000">
                <a:solidFill>
                  <a:srgbClr val="000000"/>
                </a:solidFill>
                <a:latin typeface="Arial"/>
                <a:ea typeface="Arial"/>
                <a:cs typeface="Arial"/>
                <a:sym typeface="Arial"/>
              </a:rPr>
              <a:t>1</a:t>
            </a:r>
            <a:r>
              <a:rPr lang="en-US" b="1" i="1" kern="0">
                <a:solidFill>
                  <a:srgbClr val="000000"/>
                </a:solidFill>
                <a:latin typeface="Arial"/>
                <a:ea typeface="Arial"/>
                <a:cs typeface="Arial"/>
                <a:sym typeface="Arial"/>
              </a:rPr>
              <a:t> </a:t>
            </a:r>
            <a:r>
              <a:rPr lang="en-US" kern="0">
                <a:solidFill>
                  <a:srgbClr val="000000"/>
                </a:solidFill>
                <a:latin typeface="Arial"/>
                <a:ea typeface="Arial"/>
                <a:cs typeface="Arial"/>
                <a:sym typeface="Arial"/>
              </a:rPr>
              <a:t> </a:t>
            </a:r>
            <a:endParaRPr sz="1400" kern="0">
              <a:solidFill>
                <a:srgbClr val="000000"/>
              </a:solidFill>
              <a:latin typeface="Arial"/>
              <a:ea typeface="Arial"/>
              <a:cs typeface="Arial"/>
              <a:sym typeface="Arial"/>
            </a:endParaRPr>
          </a:p>
        </p:txBody>
      </p:sp>
      <p:cxnSp>
        <p:nvCxnSpPr>
          <p:cNvPr id="310" name="Google Shape;310;p11"/>
          <p:cNvCxnSpPr/>
          <p:nvPr/>
        </p:nvCxnSpPr>
        <p:spPr>
          <a:xfrm>
            <a:off x="5029200" y="1752600"/>
            <a:ext cx="0" cy="762000"/>
          </a:xfrm>
          <a:prstGeom prst="straightConnector1">
            <a:avLst/>
          </a:prstGeom>
          <a:noFill/>
          <a:ln w="28575" cap="flat" cmpd="sng">
            <a:solidFill>
              <a:srgbClr val="CC3300"/>
            </a:solidFill>
            <a:prstDash val="solid"/>
            <a:round/>
            <a:headEnd type="none" w="sm" len="sm"/>
            <a:tailEnd type="none" w="sm" len="sm"/>
          </a:ln>
        </p:spPr>
      </p:cxnSp>
      <p:cxnSp>
        <p:nvCxnSpPr>
          <p:cNvPr id="311" name="Google Shape;311;p11"/>
          <p:cNvCxnSpPr/>
          <p:nvPr/>
        </p:nvCxnSpPr>
        <p:spPr>
          <a:xfrm>
            <a:off x="5638800" y="1752600"/>
            <a:ext cx="0" cy="762000"/>
          </a:xfrm>
          <a:prstGeom prst="straightConnector1">
            <a:avLst/>
          </a:prstGeom>
          <a:noFill/>
          <a:ln w="28575" cap="flat" cmpd="sng">
            <a:solidFill>
              <a:srgbClr val="CC3300"/>
            </a:solidFill>
            <a:prstDash val="solid"/>
            <a:round/>
            <a:headEnd type="none" w="sm" len="sm"/>
            <a:tailEnd type="none" w="sm" len="sm"/>
          </a:ln>
        </p:spPr>
      </p:cxnSp>
      <p:cxnSp>
        <p:nvCxnSpPr>
          <p:cNvPr id="312" name="Google Shape;312;p11"/>
          <p:cNvCxnSpPr/>
          <p:nvPr/>
        </p:nvCxnSpPr>
        <p:spPr>
          <a:xfrm>
            <a:off x="6248400" y="1752600"/>
            <a:ext cx="0" cy="762000"/>
          </a:xfrm>
          <a:prstGeom prst="straightConnector1">
            <a:avLst/>
          </a:prstGeom>
          <a:noFill/>
          <a:ln w="28575" cap="flat" cmpd="sng">
            <a:solidFill>
              <a:srgbClr val="CC3300"/>
            </a:solidFill>
            <a:prstDash val="solid"/>
            <a:round/>
            <a:headEnd type="none" w="sm" len="sm"/>
            <a:tailEnd type="none" w="sm" len="sm"/>
          </a:ln>
        </p:spPr>
      </p:cxnSp>
      <p:cxnSp>
        <p:nvCxnSpPr>
          <p:cNvPr id="313" name="Google Shape;313;p11"/>
          <p:cNvCxnSpPr/>
          <p:nvPr/>
        </p:nvCxnSpPr>
        <p:spPr>
          <a:xfrm>
            <a:off x="6781800" y="1752600"/>
            <a:ext cx="0" cy="762000"/>
          </a:xfrm>
          <a:prstGeom prst="straightConnector1">
            <a:avLst/>
          </a:prstGeom>
          <a:noFill/>
          <a:ln w="28575" cap="flat" cmpd="sng">
            <a:solidFill>
              <a:srgbClr val="CC3300"/>
            </a:solidFill>
            <a:prstDash val="solid"/>
            <a:round/>
            <a:headEnd type="none" w="sm" len="sm"/>
            <a:tailEnd type="none" w="sm" len="sm"/>
          </a:ln>
        </p:spPr>
      </p:cxnSp>
      <p:cxnSp>
        <p:nvCxnSpPr>
          <p:cNvPr id="314" name="Google Shape;314;p11"/>
          <p:cNvCxnSpPr/>
          <p:nvPr/>
        </p:nvCxnSpPr>
        <p:spPr>
          <a:xfrm>
            <a:off x="8382000" y="1752600"/>
            <a:ext cx="0" cy="762000"/>
          </a:xfrm>
          <a:prstGeom prst="straightConnector1">
            <a:avLst/>
          </a:prstGeom>
          <a:noFill/>
          <a:ln w="28575" cap="flat" cmpd="sng">
            <a:solidFill>
              <a:srgbClr val="CC3300"/>
            </a:solidFill>
            <a:prstDash val="solid"/>
            <a:round/>
            <a:headEnd type="none" w="sm" len="sm"/>
            <a:tailEnd type="none" w="sm" len="sm"/>
          </a:ln>
        </p:spPr>
      </p:cxnSp>
      <p:cxnSp>
        <p:nvCxnSpPr>
          <p:cNvPr id="315" name="Google Shape;315;p11"/>
          <p:cNvCxnSpPr/>
          <p:nvPr/>
        </p:nvCxnSpPr>
        <p:spPr>
          <a:xfrm>
            <a:off x="8915400" y="1752600"/>
            <a:ext cx="0" cy="762000"/>
          </a:xfrm>
          <a:prstGeom prst="straightConnector1">
            <a:avLst/>
          </a:prstGeom>
          <a:noFill/>
          <a:ln w="28575" cap="flat" cmpd="sng">
            <a:solidFill>
              <a:srgbClr val="CC3300"/>
            </a:solidFill>
            <a:prstDash val="solid"/>
            <a:round/>
            <a:headEnd type="none" w="sm" len="sm"/>
            <a:tailEnd type="none" w="sm" len="sm"/>
          </a:ln>
        </p:spPr>
      </p:cxnSp>
      <p:cxnSp>
        <p:nvCxnSpPr>
          <p:cNvPr id="316" name="Google Shape;316;p11"/>
          <p:cNvCxnSpPr/>
          <p:nvPr/>
        </p:nvCxnSpPr>
        <p:spPr>
          <a:xfrm>
            <a:off x="7315200" y="1752600"/>
            <a:ext cx="0" cy="762000"/>
          </a:xfrm>
          <a:prstGeom prst="straightConnector1">
            <a:avLst/>
          </a:prstGeom>
          <a:noFill/>
          <a:ln w="28575" cap="flat" cmpd="sng">
            <a:solidFill>
              <a:srgbClr val="CC3300"/>
            </a:solidFill>
            <a:prstDash val="solid"/>
            <a:round/>
            <a:headEnd type="none" w="sm" len="sm"/>
            <a:tailEnd type="none" w="sm" len="sm"/>
          </a:ln>
        </p:spPr>
      </p:cxnSp>
      <p:cxnSp>
        <p:nvCxnSpPr>
          <p:cNvPr id="317" name="Google Shape;317;p11"/>
          <p:cNvCxnSpPr/>
          <p:nvPr/>
        </p:nvCxnSpPr>
        <p:spPr>
          <a:xfrm>
            <a:off x="7848600" y="1752600"/>
            <a:ext cx="0" cy="762000"/>
          </a:xfrm>
          <a:prstGeom prst="straightConnector1">
            <a:avLst/>
          </a:prstGeom>
          <a:noFill/>
          <a:ln w="28575" cap="flat" cmpd="sng">
            <a:solidFill>
              <a:srgbClr val="CC3300"/>
            </a:solidFill>
            <a:prstDash val="solid"/>
            <a:round/>
            <a:headEnd type="none" w="sm" len="sm"/>
            <a:tailEnd type="none" w="sm" len="sm"/>
          </a:ln>
        </p:spPr>
      </p:cxnSp>
      <p:cxnSp>
        <p:nvCxnSpPr>
          <p:cNvPr id="318" name="Google Shape;318;p11"/>
          <p:cNvCxnSpPr/>
          <p:nvPr/>
        </p:nvCxnSpPr>
        <p:spPr>
          <a:xfrm>
            <a:off x="9448800" y="1752600"/>
            <a:ext cx="0" cy="762000"/>
          </a:xfrm>
          <a:prstGeom prst="straightConnector1">
            <a:avLst/>
          </a:prstGeom>
          <a:noFill/>
          <a:ln w="28575" cap="flat" cmpd="sng">
            <a:solidFill>
              <a:srgbClr val="CC3300"/>
            </a:solidFill>
            <a:prstDash val="solid"/>
            <a:round/>
            <a:headEnd type="none" w="sm" len="sm"/>
            <a:tailEnd type="none" w="sm" len="sm"/>
          </a:ln>
        </p:spPr>
      </p:cxnSp>
      <p:sp>
        <p:nvSpPr>
          <p:cNvPr id="319" name="Google Shape;319;p11"/>
          <p:cNvSpPr/>
          <p:nvPr/>
        </p:nvSpPr>
        <p:spPr>
          <a:xfrm>
            <a:off x="8915400" y="1752601"/>
            <a:ext cx="522288"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b="1" i="1" kern="0">
                <a:solidFill>
                  <a:srgbClr val="000000"/>
                </a:solidFill>
                <a:latin typeface="Arial"/>
                <a:ea typeface="Arial"/>
                <a:cs typeface="Arial"/>
                <a:sym typeface="Arial"/>
              </a:rPr>
              <a:t>x</a:t>
            </a:r>
            <a:r>
              <a:rPr lang="en-US" b="1" i="1" kern="0" baseline="-25000">
                <a:solidFill>
                  <a:srgbClr val="000000"/>
                </a:solidFill>
                <a:latin typeface="Arial"/>
                <a:ea typeface="Arial"/>
                <a:cs typeface="Arial"/>
                <a:sym typeface="Arial"/>
              </a:rPr>
              <a:t>2</a:t>
            </a:r>
            <a:r>
              <a:rPr lang="en-US" b="1" i="1" kern="0">
                <a:solidFill>
                  <a:srgbClr val="000000"/>
                </a:solidFill>
                <a:latin typeface="Arial"/>
                <a:ea typeface="Arial"/>
                <a:cs typeface="Arial"/>
                <a:sym typeface="Arial"/>
              </a:rPr>
              <a:t> </a:t>
            </a:r>
            <a:r>
              <a:rPr lang="en-US" kern="0">
                <a:solidFill>
                  <a:srgbClr val="000000"/>
                </a:solidFill>
                <a:latin typeface="Arial"/>
                <a:ea typeface="Arial"/>
                <a:cs typeface="Arial"/>
                <a:sym typeface="Arial"/>
              </a:rPr>
              <a:t> </a:t>
            </a:r>
            <a:endParaRPr sz="1400" kern="0">
              <a:solidFill>
                <a:srgbClr val="000000"/>
              </a:solidFill>
              <a:latin typeface="Arial"/>
              <a:ea typeface="Arial"/>
              <a:cs typeface="Arial"/>
              <a:sym typeface="Arial"/>
            </a:endParaRPr>
          </a:p>
        </p:txBody>
      </p:sp>
      <p:sp>
        <p:nvSpPr>
          <p:cNvPr id="320" name="Google Shape;320;p11"/>
          <p:cNvSpPr/>
          <p:nvPr/>
        </p:nvSpPr>
        <p:spPr>
          <a:xfrm>
            <a:off x="6858000" y="1676401"/>
            <a:ext cx="414338" cy="487363"/>
          </a:xfrm>
          <a:prstGeom prst="rect">
            <a:avLst/>
          </a:prstGeom>
          <a:noFill/>
          <a:ln>
            <a:noFill/>
          </a:ln>
        </p:spPr>
        <p:txBody>
          <a:bodyPr spcFirstLastPara="1" wrap="square" lIns="91425" tIns="45700" rIns="91425" bIns="45700" anchor="t" anchorCtr="0">
            <a:noAutofit/>
          </a:bodyPr>
          <a:lstStyle/>
          <a:p>
            <a:pPr>
              <a:buClr>
                <a:srgbClr val="000000"/>
              </a:buClr>
              <a:buSzPts val="1400"/>
            </a:pPr>
            <a:r>
              <a:rPr lang="en-US" sz="1400" b="1" u="sng" kern="0">
                <a:solidFill>
                  <a:srgbClr val="000000"/>
                </a:solidFill>
                <a:latin typeface="Arial Narrow"/>
                <a:ea typeface="Arial Narrow"/>
                <a:cs typeface="Arial Narrow"/>
                <a:sym typeface="Arial Narrow"/>
              </a:rPr>
              <a:t>-</a:t>
            </a:r>
            <a:r>
              <a:rPr lang="en-US" sz="1200" b="1" u="sng" kern="0">
                <a:solidFill>
                  <a:srgbClr val="000000"/>
                </a:solidFill>
                <a:latin typeface="Arial Narrow"/>
                <a:ea typeface="Arial Narrow"/>
                <a:cs typeface="Arial Narrow"/>
                <a:sym typeface="Arial Narrow"/>
              </a:rPr>
              <a:t>b  </a:t>
            </a:r>
            <a:r>
              <a:rPr lang="en-US" sz="1200" b="1" kern="0">
                <a:solidFill>
                  <a:srgbClr val="000000"/>
                </a:solidFill>
                <a:latin typeface="Arial Narrow"/>
                <a:ea typeface="Arial Narrow"/>
                <a:cs typeface="Arial Narrow"/>
                <a:sym typeface="Arial Narrow"/>
              </a:rPr>
              <a:t> </a:t>
            </a:r>
            <a:br>
              <a:rPr lang="en-US" sz="1200" b="1" kern="0">
                <a:solidFill>
                  <a:srgbClr val="000000"/>
                </a:solidFill>
                <a:latin typeface="Arial Narrow"/>
                <a:ea typeface="Arial Narrow"/>
                <a:cs typeface="Arial Narrow"/>
                <a:sym typeface="Arial Narrow"/>
              </a:rPr>
            </a:br>
            <a:r>
              <a:rPr lang="en-US" sz="1200" b="1" kern="0">
                <a:solidFill>
                  <a:srgbClr val="000000"/>
                </a:solidFill>
                <a:latin typeface="Arial Narrow"/>
                <a:ea typeface="Arial Narrow"/>
                <a:cs typeface="Arial Narrow"/>
                <a:sym typeface="Arial Narrow"/>
              </a:rPr>
              <a:t>2a</a:t>
            </a:r>
            <a:endParaRPr sz="1400" kern="0">
              <a:solidFill>
                <a:srgbClr val="000000"/>
              </a:solidFill>
              <a:latin typeface="Arial"/>
              <a:ea typeface="Arial"/>
              <a:cs typeface="Arial"/>
              <a:sym typeface="Arial"/>
            </a:endParaRPr>
          </a:p>
        </p:txBody>
      </p:sp>
      <p:sp>
        <p:nvSpPr>
          <p:cNvPr id="321" name="Google Shape;321;p11"/>
          <p:cNvSpPr/>
          <p:nvPr/>
        </p:nvSpPr>
        <p:spPr>
          <a:xfrm>
            <a:off x="4419600" y="1676400"/>
            <a:ext cx="509588"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b="1" kern="0">
                <a:solidFill>
                  <a:srgbClr val="000000"/>
                </a:solidFill>
                <a:latin typeface="Arial Narrow"/>
                <a:ea typeface="Arial Narrow"/>
                <a:cs typeface="Arial Narrow"/>
                <a:sym typeface="Arial Narrow"/>
              </a:rPr>
              <a:t>-∞</a:t>
            </a:r>
            <a:endParaRPr sz="1400" kern="0">
              <a:solidFill>
                <a:srgbClr val="000000"/>
              </a:solidFill>
              <a:latin typeface="Arial"/>
              <a:ea typeface="Arial"/>
              <a:cs typeface="Arial"/>
              <a:sym typeface="Arial"/>
            </a:endParaRPr>
          </a:p>
        </p:txBody>
      </p:sp>
      <p:cxnSp>
        <p:nvCxnSpPr>
          <p:cNvPr id="322" name="Google Shape;322;p11"/>
          <p:cNvCxnSpPr/>
          <p:nvPr/>
        </p:nvCxnSpPr>
        <p:spPr>
          <a:xfrm>
            <a:off x="9906000" y="1752600"/>
            <a:ext cx="0" cy="762000"/>
          </a:xfrm>
          <a:prstGeom prst="straightConnector1">
            <a:avLst/>
          </a:prstGeom>
          <a:noFill/>
          <a:ln w="28575" cap="flat" cmpd="sng">
            <a:solidFill>
              <a:srgbClr val="CC3300"/>
            </a:solidFill>
            <a:prstDash val="solid"/>
            <a:round/>
            <a:headEnd type="none" w="sm" len="sm"/>
            <a:tailEnd type="none" w="sm" len="sm"/>
          </a:ln>
        </p:spPr>
      </p:cxnSp>
      <p:sp>
        <p:nvSpPr>
          <p:cNvPr id="323" name="Google Shape;323;p11"/>
          <p:cNvSpPr/>
          <p:nvPr/>
        </p:nvSpPr>
        <p:spPr>
          <a:xfrm>
            <a:off x="9906000" y="1676400"/>
            <a:ext cx="577850"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b="1" kern="0">
                <a:solidFill>
                  <a:srgbClr val="000000"/>
                </a:solidFill>
                <a:latin typeface="Arial Narrow"/>
                <a:ea typeface="Arial Narrow"/>
                <a:cs typeface="Arial Narrow"/>
                <a:sym typeface="Arial Narrow"/>
              </a:rPr>
              <a:t>+∞</a:t>
            </a:r>
            <a:endParaRPr sz="1400" kern="0">
              <a:solidFill>
                <a:srgbClr val="000000"/>
              </a:solidFill>
              <a:latin typeface="Arial"/>
              <a:ea typeface="Arial"/>
              <a:cs typeface="Arial"/>
              <a:sym typeface="Arial"/>
            </a:endParaRPr>
          </a:p>
        </p:txBody>
      </p:sp>
      <p:sp>
        <p:nvSpPr>
          <p:cNvPr id="324" name="Google Shape;324;p11"/>
          <p:cNvSpPr/>
          <p:nvPr/>
        </p:nvSpPr>
        <p:spPr>
          <a:xfrm>
            <a:off x="4419601" y="2057400"/>
            <a:ext cx="474663" cy="579438"/>
          </a:xfrm>
          <a:prstGeom prst="rect">
            <a:avLst/>
          </a:prstGeom>
          <a:noFill/>
          <a:ln>
            <a:noFill/>
          </a:ln>
        </p:spPr>
        <p:txBody>
          <a:bodyPr spcFirstLastPara="1" wrap="square" lIns="91425" tIns="45700" rIns="91425" bIns="45700" anchor="t" anchorCtr="0">
            <a:noAutofit/>
          </a:bodyPr>
          <a:lstStyle/>
          <a:p>
            <a:pPr>
              <a:buClr>
                <a:srgbClr val="000000"/>
              </a:buClr>
              <a:buSzPts val="3200"/>
            </a:pPr>
            <a:r>
              <a:rPr lang="en-US" sz="3200" b="1" kern="0">
                <a:solidFill>
                  <a:srgbClr val="000000"/>
                </a:solidFill>
                <a:latin typeface="Comic Sans MS"/>
                <a:ea typeface="Comic Sans MS"/>
                <a:cs typeface="Comic Sans MS"/>
                <a:sym typeface="Comic Sans MS"/>
              </a:rPr>
              <a:t>∞</a:t>
            </a:r>
            <a:endParaRPr sz="1400" kern="0">
              <a:solidFill>
                <a:srgbClr val="000000"/>
              </a:solidFill>
              <a:latin typeface="Arial"/>
              <a:ea typeface="Arial"/>
              <a:cs typeface="Arial"/>
              <a:sym typeface="Arial"/>
            </a:endParaRPr>
          </a:p>
        </p:txBody>
      </p:sp>
      <p:cxnSp>
        <p:nvCxnSpPr>
          <p:cNvPr id="325" name="Google Shape;325;p11"/>
          <p:cNvCxnSpPr/>
          <p:nvPr/>
        </p:nvCxnSpPr>
        <p:spPr>
          <a:xfrm>
            <a:off x="5105400" y="2209800"/>
            <a:ext cx="381000" cy="228600"/>
          </a:xfrm>
          <a:prstGeom prst="straightConnector1">
            <a:avLst/>
          </a:prstGeom>
          <a:noFill/>
          <a:ln w="28575" cap="flat" cmpd="sng">
            <a:solidFill>
              <a:schemeClr val="dk1"/>
            </a:solidFill>
            <a:prstDash val="solid"/>
            <a:round/>
            <a:headEnd type="none" w="sm" len="sm"/>
            <a:tailEnd type="triangle" w="med" len="med"/>
          </a:ln>
        </p:spPr>
      </p:cxnSp>
      <p:sp>
        <p:nvSpPr>
          <p:cNvPr id="326" name="Google Shape;326;p11"/>
          <p:cNvSpPr/>
          <p:nvPr/>
        </p:nvSpPr>
        <p:spPr>
          <a:xfrm>
            <a:off x="5715000" y="2133601"/>
            <a:ext cx="374650"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b="1" i="1" kern="0">
                <a:solidFill>
                  <a:srgbClr val="000000"/>
                </a:solidFill>
                <a:latin typeface="Arial"/>
                <a:ea typeface="Arial"/>
                <a:cs typeface="Arial"/>
                <a:sym typeface="Arial"/>
              </a:rPr>
              <a:t>0</a:t>
            </a:r>
            <a:r>
              <a:rPr lang="en-US" kern="0">
                <a:solidFill>
                  <a:srgbClr val="000000"/>
                </a:solidFill>
                <a:latin typeface="Arial"/>
                <a:ea typeface="Arial"/>
                <a:cs typeface="Arial"/>
                <a:sym typeface="Arial"/>
              </a:rPr>
              <a:t> </a:t>
            </a:r>
            <a:endParaRPr sz="1400" kern="0">
              <a:solidFill>
                <a:srgbClr val="000000"/>
              </a:solidFill>
              <a:latin typeface="Arial"/>
              <a:ea typeface="Arial"/>
              <a:cs typeface="Arial"/>
              <a:sym typeface="Arial"/>
            </a:endParaRPr>
          </a:p>
        </p:txBody>
      </p:sp>
      <p:cxnSp>
        <p:nvCxnSpPr>
          <p:cNvPr id="327" name="Google Shape;327;p11"/>
          <p:cNvCxnSpPr/>
          <p:nvPr/>
        </p:nvCxnSpPr>
        <p:spPr>
          <a:xfrm>
            <a:off x="6324600" y="2209800"/>
            <a:ext cx="304800" cy="228600"/>
          </a:xfrm>
          <a:prstGeom prst="straightConnector1">
            <a:avLst/>
          </a:prstGeom>
          <a:noFill/>
          <a:ln w="28575" cap="flat" cmpd="sng">
            <a:solidFill>
              <a:schemeClr val="dk1"/>
            </a:solidFill>
            <a:prstDash val="solid"/>
            <a:round/>
            <a:headEnd type="none" w="sm" len="sm"/>
            <a:tailEnd type="triangle" w="med" len="med"/>
          </a:ln>
        </p:spPr>
      </p:cxnSp>
      <p:grpSp>
        <p:nvGrpSpPr>
          <p:cNvPr id="328" name="Google Shape;328;p11"/>
          <p:cNvGrpSpPr/>
          <p:nvPr/>
        </p:nvGrpSpPr>
        <p:grpSpPr>
          <a:xfrm>
            <a:off x="6781800" y="2057400"/>
            <a:ext cx="609600" cy="579438"/>
            <a:chOff x="3312" y="3504"/>
            <a:chExt cx="476" cy="365"/>
          </a:xfrm>
        </p:grpSpPr>
        <p:sp>
          <p:nvSpPr>
            <p:cNvPr id="329" name="Google Shape;329;p11"/>
            <p:cNvSpPr/>
            <p:nvPr/>
          </p:nvSpPr>
          <p:spPr>
            <a:xfrm>
              <a:off x="3312" y="3504"/>
              <a:ext cx="476" cy="365"/>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b="1" kern="0">
                  <a:solidFill>
                    <a:srgbClr val="000000"/>
                  </a:solidFill>
                  <a:latin typeface="Arial Narrow"/>
                  <a:ea typeface="Arial Narrow"/>
                  <a:cs typeface="Arial Narrow"/>
                  <a:sym typeface="Arial Narrow"/>
                </a:rPr>
                <a:t>-</a:t>
              </a:r>
              <a:r>
                <a:rPr lang="en-US" sz="1400" b="1" kern="0">
                  <a:solidFill>
                    <a:srgbClr val="000000"/>
                  </a:solidFill>
                  <a:latin typeface="Arial Narrow"/>
                  <a:ea typeface="Arial Narrow"/>
                  <a:cs typeface="Arial Narrow"/>
                  <a:sym typeface="Arial Narrow"/>
                </a:rPr>
                <a:t>Δ</a:t>
              </a:r>
              <a:r>
                <a:rPr lang="en-US" sz="1400" kern="0">
                  <a:solidFill>
                    <a:srgbClr val="000000"/>
                  </a:solidFill>
                  <a:latin typeface="Arial Narrow"/>
                  <a:ea typeface="Arial Narrow"/>
                  <a:cs typeface="Arial Narrow"/>
                  <a:sym typeface="Arial Narrow"/>
                </a:rPr>
                <a:t> </a:t>
              </a:r>
              <a:r>
                <a:rPr lang="en-US" sz="1400" b="1" kern="0">
                  <a:solidFill>
                    <a:srgbClr val="000000"/>
                  </a:solidFill>
                  <a:latin typeface="Arial Narrow"/>
                  <a:ea typeface="Arial Narrow"/>
                  <a:cs typeface="Arial Narrow"/>
                  <a:sym typeface="Arial Narrow"/>
                </a:rPr>
                <a:t>]</a:t>
              </a:r>
              <a:br>
                <a:rPr lang="en-US" sz="1400" b="1" kern="0">
                  <a:solidFill>
                    <a:srgbClr val="000000"/>
                  </a:solidFill>
                  <a:latin typeface="Arial Narrow"/>
                  <a:ea typeface="Arial Narrow"/>
                  <a:cs typeface="Arial Narrow"/>
                  <a:sym typeface="Arial Narrow"/>
                </a:rPr>
              </a:br>
              <a:r>
                <a:rPr lang="en-US" sz="1400" b="1" kern="0">
                  <a:solidFill>
                    <a:srgbClr val="000000"/>
                  </a:solidFill>
                  <a:latin typeface="Arial Narrow"/>
                  <a:ea typeface="Arial Narrow"/>
                  <a:cs typeface="Arial Narrow"/>
                  <a:sym typeface="Arial Narrow"/>
                </a:rPr>
                <a:t> 4a</a:t>
              </a:r>
              <a:endParaRPr sz="1400" kern="0">
                <a:solidFill>
                  <a:srgbClr val="000000"/>
                </a:solidFill>
                <a:latin typeface="Arial"/>
                <a:ea typeface="Arial"/>
                <a:cs typeface="Arial"/>
                <a:sym typeface="Arial"/>
              </a:endParaRPr>
            </a:p>
          </p:txBody>
        </p:sp>
        <p:cxnSp>
          <p:nvCxnSpPr>
            <p:cNvPr id="330" name="Google Shape;330;p11"/>
            <p:cNvCxnSpPr/>
            <p:nvPr/>
          </p:nvCxnSpPr>
          <p:spPr>
            <a:xfrm>
              <a:off x="3360" y="3696"/>
              <a:ext cx="288" cy="0"/>
            </a:xfrm>
            <a:prstGeom prst="straightConnector1">
              <a:avLst/>
            </a:prstGeom>
            <a:noFill/>
            <a:ln w="9525" cap="flat" cmpd="sng">
              <a:solidFill>
                <a:schemeClr val="dk1"/>
              </a:solidFill>
              <a:prstDash val="solid"/>
              <a:round/>
              <a:headEnd type="none" w="sm" len="sm"/>
              <a:tailEnd type="none" w="sm" len="sm"/>
            </a:ln>
          </p:spPr>
        </p:cxnSp>
      </p:grpSp>
      <p:cxnSp>
        <p:nvCxnSpPr>
          <p:cNvPr id="331" name="Google Shape;331;p11"/>
          <p:cNvCxnSpPr/>
          <p:nvPr/>
        </p:nvCxnSpPr>
        <p:spPr>
          <a:xfrm rot="10800000" flipH="1">
            <a:off x="7467600" y="2209800"/>
            <a:ext cx="304800" cy="228600"/>
          </a:xfrm>
          <a:prstGeom prst="straightConnector1">
            <a:avLst/>
          </a:prstGeom>
          <a:noFill/>
          <a:ln w="28575" cap="flat" cmpd="sng">
            <a:solidFill>
              <a:schemeClr val="dk1"/>
            </a:solidFill>
            <a:prstDash val="solid"/>
            <a:round/>
            <a:headEnd type="none" w="sm" len="sm"/>
            <a:tailEnd type="triangle" w="med" len="med"/>
          </a:ln>
        </p:spPr>
      </p:cxnSp>
      <p:cxnSp>
        <p:nvCxnSpPr>
          <p:cNvPr id="332" name="Google Shape;332;p11"/>
          <p:cNvCxnSpPr/>
          <p:nvPr/>
        </p:nvCxnSpPr>
        <p:spPr>
          <a:xfrm rot="10800000" flipH="1">
            <a:off x="8534400" y="2286000"/>
            <a:ext cx="304800" cy="228600"/>
          </a:xfrm>
          <a:prstGeom prst="straightConnector1">
            <a:avLst/>
          </a:prstGeom>
          <a:noFill/>
          <a:ln w="28575" cap="flat" cmpd="sng">
            <a:solidFill>
              <a:schemeClr val="dk1"/>
            </a:solidFill>
            <a:prstDash val="solid"/>
            <a:round/>
            <a:headEnd type="none" w="sm" len="sm"/>
            <a:tailEnd type="triangle" w="med" len="med"/>
          </a:ln>
        </p:spPr>
      </p:cxnSp>
      <p:sp>
        <p:nvSpPr>
          <p:cNvPr id="333" name="Google Shape;333;p11"/>
          <p:cNvSpPr/>
          <p:nvPr/>
        </p:nvSpPr>
        <p:spPr>
          <a:xfrm>
            <a:off x="7924800" y="2209801"/>
            <a:ext cx="311150"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b="1" i="1" kern="0">
                <a:solidFill>
                  <a:srgbClr val="000000"/>
                </a:solidFill>
                <a:latin typeface="Arial"/>
                <a:ea typeface="Arial"/>
                <a:cs typeface="Arial"/>
                <a:sym typeface="Arial"/>
              </a:rPr>
              <a:t>c</a:t>
            </a:r>
            <a:endParaRPr kern="0">
              <a:solidFill>
                <a:srgbClr val="000000"/>
              </a:solidFill>
              <a:latin typeface="Arial"/>
              <a:ea typeface="Arial"/>
              <a:cs typeface="Arial"/>
              <a:sym typeface="Arial"/>
            </a:endParaRPr>
          </a:p>
        </p:txBody>
      </p:sp>
      <p:sp>
        <p:nvSpPr>
          <p:cNvPr id="334" name="Google Shape;334;p11"/>
          <p:cNvSpPr/>
          <p:nvPr/>
        </p:nvSpPr>
        <p:spPr>
          <a:xfrm>
            <a:off x="8991600" y="2209801"/>
            <a:ext cx="374650"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b="1" i="1" kern="0">
                <a:solidFill>
                  <a:srgbClr val="000000"/>
                </a:solidFill>
                <a:latin typeface="Arial"/>
                <a:ea typeface="Arial"/>
                <a:cs typeface="Arial"/>
                <a:sym typeface="Arial"/>
              </a:rPr>
              <a:t>0</a:t>
            </a:r>
            <a:r>
              <a:rPr lang="en-US" kern="0">
                <a:solidFill>
                  <a:srgbClr val="000000"/>
                </a:solidFill>
                <a:latin typeface="Arial"/>
                <a:ea typeface="Arial"/>
                <a:cs typeface="Arial"/>
                <a:sym typeface="Arial"/>
              </a:rPr>
              <a:t> </a:t>
            </a:r>
            <a:endParaRPr sz="1400" kern="0">
              <a:solidFill>
                <a:srgbClr val="000000"/>
              </a:solidFill>
              <a:latin typeface="Arial"/>
              <a:ea typeface="Arial"/>
              <a:cs typeface="Arial"/>
              <a:sym typeface="Arial"/>
            </a:endParaRPr>
          </a:p>
        </p:txBody>
      </p:sp>
      <p:cxnSp>
        <p:nvCxnSpPr>
          <p:cNvPr id="335" name="Google Shape;335;p11"/>
          <p:cNvCxnSpPr/>
          <p:nvPr/>
        </p:nvCxnSpPr>
        <p:spPr>
          <a:xfrm rot="10800000" flipH="1">
            <a:off x="9525000" y="2209800"/>
            <a:ext cx="304800" cy="228600"/>
          </a:xfrm>
          <a:prstGeom prst="straightConnector1">
            <a:avLst/>
          </a:prstGeom>
          <a:noFill/>
          <a:ln w="28575" cap="flat" cmpd="sng">
            <a:solidFill>
              <a:schemeClr val="dk1"/>
            </a:solidFill>
            <a:prstDash val="solid"/>
            <a:round/>
            <a:headEnd type="none" w="sm" len="sm"/>
            <a:tailEnd type="triangle" w="med" len="med"/>
          </a:ln>
        </p:spPr>
      </p:cxnSp>
      <p:sp>
        <p:nvSpPr>
          <p:cNvPr id="336" name="Google Shape;336;p11"/>
          <p:cNvSpPr/>
          <p:nvPr/>
        </p:nvSpPr>
        <p:spPr>
          <a:xfrm>
            <a:off x="9906000" y="2133600"/>
            <a:ext cx="577850"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b="1" kern="0">
                <a:solidFill>
                  <a:srgbClr val="000000"/>
                </a:solidFill>
                <a:latin typeface="Arial Narrow"/>
                <a:ea typeface="Arial Narrow"/>
                <a:cs typeface="Arial Narrow"/>
                <a:sym typeface="Arial Narrow"/>
              </a:rPr>
              <a:t>+∞</a:t>
            </a:r>
            <a:endParaRPr sz="1400" kern="0">
              <a:solidFill>
                <a:srgbClr val="000000"/>
              </a:solidFill>
              <a:latin typeface="Arial"/>
              <a:ea typeface="Arial"/>
              <a:cs typeface="Arial"/>
              <a:sym typeface="Arial"/>
            </a:endParaRPr>
          </a:p>
        </p:txBody>
      </p:sp>
      <p:sp>
        <p:nvSpPr>
          <p:cNvPr id="337" name="Google Shape;337;p11"/>
          <p:cNvSpPr/>
          <p:nvPr/>
        </p:nvSpPr>
        <p:spPr>
          <a:xfrm>
            <a:off x="3429000" y="2819401"/>
            <a:ext cx="387350" cy="366713"/>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b="1" kern="0">
                <a:solidFill>
                  <a:srgbClr val="CC3300"/>
                </a:solidFill>
                <a:latin typeface="Arial"/>
                <a:ea typeface="Arial"/>
                <a:cs typeface="Arial"/>
                <a:sym typeface="Arial"/>
              </a:rPr>
              <a:t>a)</a:t>
            </a:r>
            <a:endParaRPr b="1" kern="0">
              <a:solidFill>
                <a:srgbClr val="CC3300"/>
              </a:solidFill>
              <a:latin typeface="Arial"/>
              <a:ea typeface="Arial"/>
              <a:cs typeface="Arial"/>
              <a:sym typeface="Arial"/>
            </a:endParaRPr>
          </a:p>
        </p:txBody>
      </p:sp>
      <p:sp>
        <p:nvSpPr>
          <p:cNvPr id="338" name="Google Shape;338;p11"/>
          <p:cNvSpPr/>
          <p:nvPr/>
        </p:nvSpPr>
        <p:spPr>
          <a:xfrm>
            <a:off x="3810000" y="2819401"/>
            <a:ext cx="609600" cy="366713"/>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b="1" kern="0">
                <a:solidFill>
                  <a:srgbClr val="CC3300"/>
                </a:solidFill>
                <a:latin typeface="Arial"/>
                <a:ea typeface="Arial"/>
                <a:cs typeface="Arial"/>
                <a:sym typeface="Arial"/>
              </a:rPr>
              <a:t>Δ&gt;0</a:t>
            </a:r>
            <a:endParaRPr sz="1400" kern="0">
              <a:solidFill>
                <a:srgbClr val="000000"/>
              </a:solidFill>
              <a:latin typeface="Arial"/>
              <a:ea typeface="Arial"/>
              <a:cs typeface="Arial"/>
              <a:sym typeface="Arial"/>
            </a:endParaRPr>
          </a:p>
        </p:txBody>
      </p:sp>
      <p:pic>
        <p:nvPicPr>
          <p:cNvPr id="339" name="Google Shape;339;p11"/>
          <p:cNvPicPr preferRelativeResize="0"/>
          <p:nvPr/>
        </p:nvPicPr>
        <p:blipFill rotWithShape="1">
          <a:blip r:embed="rId4">
            <a:alphaModFix/>
          </a:blip>
          <a:srcRect/>
          <a:stretch/>
        </p:blipFill>
        <p:spPr>
          <a:xfrm>
            <a:off x="3429000" y="3200400"/>
            <a:ext cx="2438400" cy="2590800"/>
          </a:xfrm>
          <a:prstGeom prst="rect">
            <a:avLst/>
          </a:prstGeom>
          <a:solidFill>
            <a:schemeClr val="lt1"/>
          </a:solidFill>
          <a:ln>
            <a:noFill/>
          </a:ln>
        </p:spPr>
      </p:pic>
      <p:cxnSp>
        <p:nvCxnSpPr>
          <p:cNvPr id="340" name="Google Shape;340;p11"/>
          <p:cNvCxnSpPr/>
          <p:nvPr/>
        </p:nvCxnSpPr>
        <p:spPr>
          <a:xfrm>
            <a:off x="4267200" y="3124200"/>
            <a:ext cx="0" cy="2590800"/>
          </a:xfrm>
          <a:prstGeom prst="straightConnector1">
            <a:avLst/>
          </a:prstGeom>
          <a:noFill/>
          <a:ln w="38100" cap="flat" cmpd="sng">
            <a:solidFill>
              <a:srgbClr val="CC3300"/>
            </a:solidFill>
            <a:prstDash val="solid"/>
            <a:round/>
            <a:headEnd type="triangle" w="med" len="med"/>
            <a:tailEnd type="none" w="sm" len="sm"/>
          </a:ln>
        </p:spPr>
      </p:cxnSp>
      <p:cxnSp>
        <p:nvCxnSpPr>
          <p:cNvPr id="341" name="Google Shape;341;p11"/>
          <p:cNvCxnSpPr/>
          <p:nvPr/>
        </p:nvCxnSpPr>
        <p:spPr>
          <a:xfrm>
            <a:off x="3505200" y="4495800"/>
            <a:ext cx="2438400" cy="0"/>
          </a:xfrm>
          <a:prstGeom prst="straightConnector1">
            <a:avLst/>
          </a:prstGeom>
          <a:noFill/>
          <a:ln w="38100" cap="flat" cmpd="sng">
            <a:solidFill>
              <a:srgbClr val="CC3300"/>
            </a:solidFill>
            <a:prstDash val="solid"/>
            <a:round/>
            <a:headEnd type="none" w="sm" len="sm"/>
            <a:tailEnd type="triangle" w="med" len="med"/>
          </a:ln>
        </p:spPr>
      </p:cxnSp>
      <p:pic>
        <p:nvPicPr>
          <p:cNvPr id="342" name="Google Shape;342;p11"/>
          <p:cNvPicPr preferRelativeResize="0"/>
          <p:nvPr/>
        </p:nvPicPr>
        <p:blipFill rotWithShape="1">
          <a:blip r:embed="rId5">
            <a:alphaModFix/>
          </a:blip>
          <a:srcRect/>
          <a:stretch/>
        </p:blipFill>
        <p:spPr>
          <a:xfrm>
            <a:off x="5943600" y="3200400"/>
            <a:ext cx="2286000" cy="2590800"/>
          </a:xfrm>
          <a:prstGeom prst="rect">
            <a:avLst/>
          </a:prstGeom>
          <a:solidFill>
            <a:schemeClr val="lt1"/>
          </a:solidFill>
          <a:ln>
            <a:noFill/>
          </a:ln>
        </p:spPr>
      </p:pic>
      <p:pic>
        <p:nvPicPr>
          <p:cNvPr id="343" name="Google Shape;343;p11"/>
          <p:cNvPicPr preferRelativeResize="0"/>
          <p:nvPr/>
        </p:nvPicPr>
        <p:blipFill rotWithShape="1">
          <a:blip r:embed="rId6">
            <a:alphaModFix/>
          </a:blip>
          <a:srcRect/>
          <a:stretch/>
        </p:blipFill>
        <p:spPr>
          <a:xfrm>
            <a:off x="8305800" y="3200400"/>
            <a:ext cx="2209800" cy="2590800"/>
          </a:xfrm>
          <a:prstGeom prst="rect">
            <a:avLst/>
          </a:prstGeom>
          <a:solidFill>
            <a:schemeClr val="lt1"/>
          </a:solidFill>
          <a:ln>
            <a:noFill/>
          </a:ln>
        </p:spPr>
      </p:pic>
      <p:sp>
        <p:nvSpPr>
          <p:cNvPr id="344" name="Google Shape;344;p11"/>
          <p:cNvSpPr/>
          <p:nvPr/>
        </p:nvSpPr>
        <p:spPr>
          <a:xfrm>
            <a:off x="6705600" y="2819401"/>
            <a:ext cx="609600" cy="366713"/>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b="1" kern="0">
                <a:solidFill>
                  <a:srgbClr val="CC3300"/>
                </a:solidFill>
                <a:latin typeface="Arial"/>
                <a:ea typeface="Arial"/>
                <a:cs typeface="Arial"/>
                <a:sym typeface="Arial"/>
              </a:rPr>
              <a:t>Δ=0</a:t>
            </a:r>
            <a:endParaRPr sz="1400" kern="0">
              <a:solidFill>
                <a:srgbClr val="000000"/>
              </a:solidFill>
              <a:latin typeface="Arial"/>
              <a:ea typeface="Arial"/>
              <a:cs typeface="Arial"/>
              <a:sym typeface="Arial"/>
            </a:endParaRPr>
          </a:p>
        </p:txBody>
      </p:sp>
      <p:sp>
        <p:nvSpPr>
          <p:cNvPr id="345" name="Google Shape;345;p11"/>
          <p:cNvSpPr/>
          <p:nvPr/>
        </p:nvSpPr>
        <p:spPr>
          <a:xfrm>
            <a:off x="9067800" y="2819401"/>
            <a:ext cx="609600" cy="366713"/>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b="1" kern="0">
                <a:solidFill>
                  <a:srgbClr val="CC3300"/>
                </a:solidFill>
                <a:latin typeface="Arial"/>
                <a:ea typeface="Arial"/>
                <a:cs typeface="Arial"/>
                <a:sym typeface="Arial"/>
              </a:rPr>
              <a:t>Δ&lt;0</a:t>
            </a:r>
            <a:endParaRPr sz="1400" kern="0">
              <a:solidFill>
                <a:srgbClr val="000000"/>
              </a:solidFill>
              <a:latin typeface="Arial"/>
              <a:ea typeface="Arial"/>
              <a:cs typeface="Arial"/>
              <a:sym typeface="Arial"/>
            </a:endParaRPr>
          </a:p>
        </p:txBody>
      </p:sp>
      <p:cxnSp>
        <p:nvCxnSpPr>
          <p:cNvPr id="346" name="Google Shape;346;p11"/>
          <p:cNvCxnSpPr/>
          <p:nvPr/>
        </p:nvCxnSpPr>
        <p:spPr>
          <a:xfrm>
            <a:off x="7315200" y="3200400"/>
            <a:ext cx="0" cy="2590800"/>
          </a:xfrm>
          <a:prstGeom prst="straightConnector1">
            <a:avLst/>
          </a:prstGeom>
          <a:noFill/>
          <a:ln w="38100" cap="flat" cmpd="sng">
            <a:solidFill>
              <a:srgbClr val="CC3300"/>
            </a:solidFill>
            <a:prstDash val="solid"/>
            <a:round/>
            <a:headEnd type="triangle" w="med" len="med"/>
            <a:tailEnd type="none" w="sm" len="sm"/>
          </a:ln>
        </p:spPr>
      </p:cxnSp>
      <p:cxnSp>
        <p:nvCxnSpPr>
          <p:cNvPr id="347" name="Google Shape;347;p11"/>
          <p:cNvCxnSpPr/>
          <p:nvPr/>
        </p:nvCxnSpPr>
        <p:spPr>
          <a:xfrm>
            <a:off x="5943600" y="4495800"/>
            <a:ext cx="2286000" cy="0"/>
          </a:xfrm>
          <a:prstGeom prst="straightConnector1">
            <a:avLst/>
          </a:prstGeom>
          <a:noFill/>
          <a:ln w="38100" cap="flat" cmpd="sng">
            <a:solidFill>
              <a:srgbClr val="CC3300"/>
            </a:solidFill>
            <a:prstDash val="solid"/>
            <a:round/>
            <a:headEnd type="none" w="sm" len="sm"/>
            <a:tailEnd type="triangle" w="med" len="med"/>
          </a:ln>
        </p:spPr>
      </p:cxnSp>
      <p:cxnSp>
        <p:nvCxnSpPr>
          <p:cNvPr id="348" name="Google Shape;348;p11"/>
          <p:cNvCxnSpPr/>
          <p:nvPr/>
        </p:nvCxnSpPr>
        <p:spPr>
          <a:xfrm>
            <a:off x="8382000" y="4495800"/>
            <a:ext cx="2057400" cy="0"/>
          </a:xfrm>
          <a:prstGeom prst="straightConnector1">
            <a:avLst/>
          </a:prstGeom>
          <a:noFill/>
          <a:ln w="38100" cap="flat" cmpd="sng">
            <a:solidFill>
              <a:srgbClr val="CC3300"/>
            </a:solidFill>
            <a:prstDash val="solid"/>
            <a:round/>
            <a:headEnd type="none" w="sm" len="sm"/>
            <a:tailEnd type="triangle" w="med" len="med"/>
          </a:ln>
        </p:spPr>
      </p:cxnSp>
      <p:cxnSp>
        <p:nvCxnSpPr>
          <p:cNvPr id="349" name="Google Shape;349;p11"/>
          <p:cNvCxnSpPr/>
          <p:nvPr/>
        </p:nvCxnSpPr>
        <p:spPr>
          <a:xfrm flipH="1">
            <a:off x="9144000" y="3124200"/>
            <a:ext cx="33338" cy="2667000"/>
          </a:xfrm>
          <a:prstGeom prst="straightConnector1">
            <a:avLst/>
          </a:prstGeom>
          <a:noFill/>
          <a:ln w="38100" cap="flat" cmpd="sng">
            <a:solidFill>
              <a:srgbClr val="CC3300"/>
            </a:solidFill>
            <a:prstDash val="solid"/>
            <a:round/>
            <a:headEnd type="triangle" w="med" len="med"/>
            <a:tailEnd type="none" w="sm" len="sm"/>
          </a:ln>
        </p:spPr>
      </p:cxnSp>
      <p:sp>
        <p:nvSpPr>
          <p:cNvPr id="350" name="Google Shape;350;p11"/>
          <p:cNvSpPr/>
          <p:nvPr/>
        </p:nvSpPr>
        <p:spPr>
          <a:xfrm>
            <a:off x="4191000" y="3657600"/>
            <a:ext cx="76200" cy="76200"/>
          </a:xfrm>
          <a:prstGeom prst="ellipse">
            <a:avLst/>
          </a:prstGeom>
          <a:solidFill>
            <a:srgbClr val="CC3300"/>
          </a:solidFill>
          <a:ln>
            <a:noFill/>
          </a:ln>
        </p:spPr>
        <p:txBody>
          <a:bodyPr spcFirstLastPara="1" wrap="square" lIns="91425" tIns="45700" rIns="91425" bIns="45700" anchor="ctr" anchorCtr="0">
            <a:noAutofit/>
          </a:bodyPr>
          <a:lstStyle/>
          <a:p>
            <a:pPr>
              <a:buClr>
                <a:srgbClr val="000000"/>
              </a:buClr>
              <a:buSzPts val="1800"/>
            </a:pPr>
            <a:endParaRPr kern="0">
              <a:solidFill>
                <a:srgbClr val="000000"/>
              </a:solidFill>
              <a:latin typeface="Arial"/>
              <a:ea typeface="Arial"/>
              <a:cs typeface="Arial"/>
              <a:sym typeface="Arial"/>
            </a:endParaRPr>
          </a:p>
        </p:txBody>
      </p:sp>
      <p:sp>
        <p:nvSpPr>
          <p:cNvPr id="351" name="Google Shape;351;p11"/>
          <p:cNvSpPr/>
          <p:nvPr/>
        </p:nvSpPr>
        <p:spPr>
          <a:xfrm>
            <a:off x="4648200" y="4495800"/>
            <a:ext cx="76200" cy="76200"/>
          </a:xfrm>
          <a:prstGeom prst="ellipse">
            <a:avLst/>
          </a:prstGeom>
          <a:solidFill>
            <a:srgbClr val="CC3300"/>
          </a:solidFill>
          <a:ln>
            <a:noFill/>
          </a:ln>
        </p:spPr>
        <p:txBody>
          <a:bodyPr spcFirstLastPara="1" wrap="square" lIns="91425" tIns="45700" rIns="91425" bIns="45700" anchor="ctr" anchorCtr="0">
            <a:noAutofit/>
          </a:bodyPr>
          <a:lstStyle/>
          <a:p>
            <a:pPr>
              <a:buClr>
                <a:srgbClr val="000000"/>
              </a:buClr>
              <a:buSzPts val="1800"/>
            </a:pPr>
            <a:endParaRPr kern="0">
              <a:solidFill>
                <a:srgbClr val="000000"/>
              </a:solidFill>
              <a:latin typeface="Arial"/>
              <a:ea typeface="Arial"/>
              <a:cs typeface="Arial"/>
              <a:sym typeface="Arial"/>
            </a:endParaRPr>
          </a:p>
        </p:txBody>
      </p:sp>
      <p:sp>
        <p:nvSpPr>
          <p:cNvPr id="352" name="Google Shape;352;p11"/>
          <p:cNvSpPr/>
          <p:nvPr/>
        </p:nvSpPr>
        <p:spPr>
          <a:xfrm>
            <a:off x="5257800" y="4419600"/>
            <a:ext cx="76200" cy="76200"/>
          </a:xfrm>
          <a:prstGeom prst="ellipse">
            <a:avLst/>
          </a:prstGeom>
          <a:solidFill>
            <a:srgbClr val="CC3300"/>
          </a:solidFill>
          <a:ln>
            <a:noFill/>
          </a:ln>
        </p:spPr>
        <p:txBody>
          <a:bodyPr spcFirstLastPara="1" wrap="square" lIns="91425" tIns="45700" rIns="91425" bIns="45700" anchor="ctr" anchorCtr="0">
            <a:noAutofit/>
          </a:bodyPr>
          <a:lstStyle/>
          <a:p>
            <a:pPr>
              <a:buClr>
                <a:srgbClr val="000000"/>
              </a:buClr>
              <a:buSzPts val="1800"/>
            </a:pPr>
            <a:endParaRPr kern="0">
              <a:solidFill>
                <a:srgbClr val="000000"/>
              </a:solidFill>
              <a:latin typeface="Arial"/>
              <a:ea typeface="Arial"/>
              <a:cs typeface="Arial"/>
              <a:sym typeface="Arial"/>
            </a:endParaRPr>
          </a:p>
        </p:txBody>
      </p:sp>
      <p:sp>
        <p:nvSpPr>
          <p:cNvPr id="353" name="Google Shape;353;p11"/>
          <p:cNvSpPr/>
          <p:nvPr/>
        </p:nvSpPr>
        <p:spPr>
          <a:xfrm>
            <a:off x="3810000" y="3581400"/>
            <a:ext cx="312738" cy="304800"/>
          </a:xfrm>
          <a:prstGeom prst="rect">
            <a:avLst/>
          </a:prstGeom>
          <a:noFill/>
          <a:ln>
            <a:noFill/>
          </a:ln>
        </p:spPr>
        <p:txBody>
          <a:bodyPr spcFirstLastPara="1" wrap="square" lIns="91425" tIns="45700" rIns="91425" bIns="45700" anchor="t" anchorCtr="0">
            <a:noAutofit/>
          </a:bodyPr>
          <a:lstStyle/>
          <a:p>
            <a:pPr>
              <a:buClr>
                <a:srgbClr val="000000"/>
              </a:buClr>
              <a:buSzPts val="1400"/>
            </a:pPr>
            <a:r>
              <a:rPr lang="en-US" sz="1400" b="1" i="1" kern="0">
                <a:solidFill>
                  <a:srgbClr val="0000FF"/>
                </a:solidFill>
                <a:latin typeface="Arial"/>
                <a:ea typeface="Arial"/>
                <a:cs typeface="Arial"/>
                <a:sym typeface="Arial"/>
              </a:rPr>
              <a:t>C</a:t>
            </a:r>
            <a:endParaRPr sz="1400" kern="0">
              <a:solidFill>
                <a:srgbClr val="000000"/>
              </a:solidFill>
              <a:latin typeface="Arial"/>
              <a:ea typeface="Arial"/>
              <a:cs typeface="Arial"/>
              <a:sym typeface="Arial"/>
            </a:endParaRPr>
          </a:p>
        </p:txBody>
      </p:sp>
      <p:sp>
        <p:nvSpPr>
          <p:cNvPr id="354" name="Google Shape;354;p11"/>
          <p:cNvSpPr/>
          <p:nvPr/>
        </p:nvSpPr>
        <p:spPr>
          <a:xfrm>
            <a:off x="4419600" y="4495800"/>
            <a:ext cx="312738" cy="304800"/>
          </a:xfrm>
          <a:prstGeom prst="rect">
            <a:avLst/>
          </a:prstGeom>
          <a:noFill/>
          <a:ln>
            <a:noFill/>
          </a:ln>
        </p:spPr>
        <p:txBody>
          <a:bodyPr spcFirstLastPara="1" wrap="square" lIns="91425" tIns="45700" rIns="91425" bIns="45700" anchor="t" anchorCtr="0">
            <a:noAutofit/>
          </a:bodyPr>
          <a:lstStyle/>
          <a:p>
            <a:pPr>
              <a:buClr>
                <a:srgbClr val="000000"/>
              </a:buClr>
              <a:buSzPts val="1400"/>
            </a:pPr>
            <a:r>
              <a:rPr lang="en-US" sz="1400" b="1" i="1" kern="0">
                <a:solidFill>
                  <a:srgbClr val="0000FF"/>
                </a:solidFill>
                <a:latin typeface="Arial"/>
                <a:ea typeface="Arial"/>
                <a:cs typeface="Arial"/>
                <a:sym typeface="Arial"/>
              </a:rPr>
              <a:t>A</a:t>
            </a:r>
            <a:endParaRPr sz="1400" kern="0">
              <a:solidFill>
                <a:srgbClr val="000000"/>
              </a:solidFill>
              <a:latin typeface="Arial"/>
              <a:ea typeface="Arial"/>
              <a:cs typeface="Arial"/>
              <a:sym typeface="Arial"/>
            </a:endParaRPr>
          </a:p>
        </p:txBody>
      </p:sp>
      <p:sp>
        <p:nvSpPr>
          <p:cNvPr id="355" name="Google Shape;355;p11"/>
          <p:cNvSpPr/>
          <p:nvPr/>
        </p:nvSpPr>
        <p:spPr>
          <a:xfrm>
            <a:off x="5257800" y="4495800"/>
            <a:ext cx="312738" cy="304800"/>
          </a:xfrm>
          <a:prstGeom prst="rect">
            <a:avLst/>
          </a:prstGeom>
          <a:noFill/>
          <a:ln>
            <a:noFill/>
          </a:ln>
        </p:spPr>
        <p:txBody>
          <a:bodyPr spcFirstLastPara="1" wrap="square" lIns="91425" tIns="45700" rIns="91425" bIns="45700" anchor="t" anchorCtr="0">
            <a:noAutofit/>
          </a:bodyPr>
          <a:lstStyle/>
          <a:p>
            <a:pPr>
              <a:buClr>
                <a:srgbClr val="000000"/>
              </a:buClr>
              <a:buSzPts val="1400"/>
            </a:pPr>
            <a:r>
              <a:rPr lang="en-US" sz="1400" b="1" i="1" kern="0">
                <a:solidFill>
                  <a:srgbClr val="0000FF"/>
                </a:solidFill>
                <a:latin typeface="Arial"/>
                <a:ea typeface="Arial"/>
                <a:cs typeface="Arial"/>
                <a:sym typeface="Arial"/>
              </a:rPr>
              <a:t>B</a:t>
            </a:r>
            <a:endParaRPr sz="1400" kern="0">
              <a:solidFill>
                <a:srgbClr val="000000"/>
              </a:solidFill>
              <a:latin typeface="Arial"/>
              <a:ea typeface="Arial"/>
              <a:cs typeface="Arial"/>
              <a:sym typeface="Arial"/>
            </a:endParaRPr>
          </a:p>
        </p:txBody>
      </p:sp>
      <p:sp>
        <p:nvSpPr>
          <p:cNvPr id="356" name="Google Shape;356;p11"/>
          <p:cNvSpPr/>
          <p:nvPr/>
        </p:nvSpPr>
        <p:spPr>
          <a:xfrm>
            <a:off x="4876801" y="4953000"/>
            <a:ext cx="303213" cy="304800"/>
          </a:xfrm>
          <a:prstGeom prst="rect">
            <a:avLst/>
          </a:prstGeom>
          <a:noFill/>
          <a:ln>
            <a:noFill/>
          </a:ln>
        </p:spPr>
        <p:txBody>
          <a:bodyPr spcFirstLastPara="1" wrap="square" lIns="91425" tIns="45700" rIns="91425" bIns="45700" anchor="t" anchorCtr="0">
            <a:noAutofit/>
          </a:bodyPr>
          <a:lstStyle/>
          <a:p>
            <a:pPr>
              <a:buClr>
                <a:srgbClr val="000000"/>
              </a:buClr>
              <a:buSzPts val="1400"/>
            </a:pPr>
            <a:r>
              <a:rPr lang="en-US" sz="1400" b="1" i="1" kern="0">
                <a:solidFill>
                  <a:srgbClr val="0000FF"/>
                </a:solidFill>
                <a:latin typeface="Arial"/>
                <a:ea typeface="Arial"/>
                <a:cs typeface="Arial"/>
                <a:sym typeface="Arial"/>
              </a:rPr>
              <a:t>V</a:t>
            </a:r>
            <a:endParaRPr sz="1400" kern="0">
              <a:solidFill>
                <a:srgbClr val="000000"/>
              </a:solidFill>
              <a:latin typeface="Arial"/>
              <a:ea typeface="Arial"/>
              <a:cs typeface="Arial"/>
              <a:sym typeface="Arial"/>
            </a:endParaRPr>
          </a:p>
        </p:txBody>
      </p:sp>
      <p:sp>
        <p:nvSpPr>
          <p:cNvPr id="357" name="Google Shape;357;p11"/>
          <p:cNvSpPr/>
          <p:nvPr/>
        </p:nvSpPr>
        <p:spPr>
          <a:xfrm>
            <a:off x="3733801" y="4495800"/>
            <a:ext cx="282575" cy="304800"/>
          </a:xfrm>
          <a:prstGeom prst="rect">
            <a:avLst/>
          </a:prstGeom>
          <a:noFill/>
          <a:ln>
            <a:noFill/>
          </a:ln>
        </p:spPr>
        <p:txBody>
          <a:bodyPr spcFirstLastPara="1" wrap="square" lIns="91425" tIns="45700" rIns="91425" bIns="45700" anchor="t" anchorCtr="0">
            <a:noAutofit/>
          </a:bodyPr>
          <a:lstStyle/>
          <a:p>
            <a:pPr>
              <a:buClr>
                <a:srgbClr val="000000"/>
              </a:buClr>
              <a:buSzPts val="1400"/>
            </a:pPr>
            <a:r>
              <a:rPr lang="en-US" sz="1400" b="1" i="1" kern="0">
                <a:solidFill>
                  <a:srgbClr val="0000FF"/>
                </a:solidFill>
                <a:latin typeface="Arial"/>
                <a:ea typeface="Arial"/>
                <a:cs typeface="Arial"/>
                <a:sym typeface="Arial"/>
              </a:rPr>
              <a:t>0</a:t>
            </a:r>
            <a:endParaRPr sz="1400" kern="0">
              <a:solidFill>
                <a:srgbClr val="000000"/>
              </a:solidFill>
              <a:latin typeface="Arial"/>
              <a:ea typeface="Arial"/>
              <a:cs typeface="Arial"/>
              <a:sym typeface="Arial"/>
            </a:endParaRPr>
          </a:p>
        </p:txBody>
      </p:sp>
      <p:sp>
        <p:nvSpPr>
          <p:cNvPr id="358" name="Google Shape;358;p11"/>
          <p:cNvSpPr/>
          <p:nvPr/>
        </p:nvSpPr>
        <p:spPr>
          <a:xfrm>
            <a:off x="6553201" y="4648200"/>
            <a:ext cx="303213" cy="304800"/>
          </a:xfrm>
          <a:prstGeom prst="rect">
            <a:avLst/>
          </a:prstGeom>
          <a:noFill/>
          <a:ln>
            <a:noFill/>
          </a:ln>
        </p:spPr>
        <p:txBody>
          <a:bodyPr spcFirstLastPara="1" wrap="square" lIns="91425" tIns="45700" rIns="91425" bIns="45700" anchor="t" anchorCtr="0">
            <a:noAutofit/>
          </a:bodyPr>
          <a:lstStyle/>
          <a:p>
            <a:pPr>
              <a:buClr>
                <a:srgbClr val="000000"/>
              </a:buClr>
              <a:buSzPts val="1400"/>
            </a:pPr>
            <a:r>
              <a:rPr lang="en-US" sz="1400" b="1" i="1" kern="0">
                <a:solidFill>
                  <a:srgbClr val="0000FF"/>
                </a:solidFill>
                <a:latin typeface="Arial"/>
                <a:ea typeface="Arial"/>
                <a:cs typeface="Arial"/>
                <a:sym typeface="Arial"/>
              </a:rPr>
              <a:t>V</a:t>
            </a:r>
            <a:endParaRPr sz="1400" kern="0">
              <a:solidFill>
                <a:srgbClr val="000000"/>
              </a:solidFill>
              <a:latin typeface="Arial"/>
              <a:ea typeface="Arial"/>
              <a:cs typeface="Arial"/>
              <a:sym typeface="Arial"/>
            </a:endParaRPr>
          </a:p>
        </p:txBody>
      </p:sp>
      <p:sp>
        <p:nvSpPr>
          <p:cNvPr id="359" name="Google Shape;359;p11"/>
          <p:cNvSpPr/>
          <p:nvPr/>
        </p:nvSpPr>
        <p:spPr>
          <a:xfrm>
            <a:off x="6934200" y="4495800"/>
            <a:ext cx="76200" cy="76200"/>
          </a:xfrm>
          <a:prstGeom prst="ellipse">
            <a:avLst/>
          </a:prstGeom>
          <a:solidFill>
            <a:srgbClr val="CC3300"/>
          </a:solidFill>
          <a:ln>
            <a:noFill/>
          </a:ln>
        </p:spPr>
        <p:txBody>
          <a:bodyPr spcFirstLastPara="1" wrap="square" lIns="91425" tIns="45700" rIns="91425" bIns="45700" anchor="ctr" anchorCtr="0">
            <a:noAutofit/>
          </a:bodyPr>
          <a:lstStyle/>
          <a:p>
            <a:pPr>
              <a:buClr>
                <a:srgbClr val="000000"/>
              </a:buClr>
              <a:buSzPts val="1800"/>
            </a:pPr>
            <a:endParaRPr kern="0">
              <a:solidFill>
                <a:srgbClr val="000000"/>
              </a:solidFill>
              <a:latin typeface="Arial"/>
              <a:ea typeface="Arial"/>
              <a:cs typeface="Arial"/>
              <a:sym typeface="Arial"/>
            </a:endParaRPr>
          </a:p>
        </p:txBody>
      </p:sp>
      <p:sp>
        <p:nvSpPr>
          <p:cNvPr id="360" name="Google Shape;360;p11"/>
          <p:cNvSpPr/>
          <p:nvPr/>
        </p:nvSpPr>
        <p:spPr>
          <a:xfrm flipH="1">
            <a:off x="7239000" y="3810000"/>
            <a:ext cx="76200" cy="76200"/>
          </a:xfrm>
          <a:prstGeom prst="ellipse">
            <a:avLst/>
          </a:prstGeom>
          <a:solidFill>
            <a:srgbClr val="CC3300"/>
          </a:solidFill>
          <a:ln>
            <a:noFill/>
          </a:ln>
        </p:spPr>
        <p:txBody>
          <a:bodyPr spcFirstLastPara="1" wrap="square" lIns="91425" tIns="45700" rIns="91425" bIns="45700" anchor="ctr" anchorCtr="0">
            <a:noAutofit/>
          </a:bodyPr>
          <a:lstStyle/>
          <a:p>
            <a:pPr>
              <a:buClr>
                <a:srgbClr val="000000"/>
              </a:buClr>
              <a:buSzPts val="1800"/>
            </a:pPr>
            <a:endParaRPr kern="0">
              <a:solidFill>
                <a:srgbClr val="000000"/>
              </a:solidFill>
              <a:latin typeface="Arial"/>
              <a:ea typeface="Arial"/>
              <a:cs typeface="Arial"/>
              <a:sym typeface="Arial"/>
            </a:endParaRPr>
          </a:p>
        </p:txBody>
      </p:sp>
      <p:sp>
        <p:nvSpPr>
          <p:cNvPr id="361" name="Google Shape;361;p11"/>
          <p:cNvSpPr/>
          <p:nvPr/>
        </p:nvSpPr>
        <p:spPr>
          <a:xfrm>
            <a:off x="7315201" y="4495800"/>
            <a:ext cx="282575" cy="304800"/>
          </a:xfrm>
          <a:prstGeom prst="rect">
            <a:avLst/>
          </a:prstGeom>
          <a:noFill/>
          <a:ln>
            <a:noFill/>
          </a:ln>
        </p:spPr>
        <p:txBody>
          <a:bodyPr spcFirstLastPara="1" wrap="square" lIns="91425" tIns="45700" rIns="91425" bIns="45700" anchor="t" anchorCtr="0">
            <a:noAutofit/>
          </a:bodyPr>
          <a:lstStyle/>
          <a:p>
            <a:pPr>
              <a:buClr>
                <a:srgbClr val="000000"/>
              </a:buClr>
              <a:buSzPts val="1400"/>
            </a:pPr>
            <a:r>
              <a:rPr lang="en-US" sz="1400" b="1" i="1" kern="0">
                <a:solidFill>
                  <a:srgbClr val="0000FF"/>
                </a:solidFill>
                <a:latin typeface="Arial"/>
                <a:ea typeface="Arial"/>
                <a:cs typeface="Arial"/>
                <a:sym typeface="Arial"/>
              </a:rPr>
              <a:t>0</a:t>
            </a:r>
            <a:endParaRPr sz="1400" kern="0">
              <a:solidFill>
                <a:srgbClr val="000000"/>
              </a:solidFill>
              <a:latin typeface="Arial"/>
              <a:ea typeface="Arial"/>
              <a:cs typeface="Arial"/>
              <a:sym typeface="Arial"/>
            </a:endParaRPr>
          </a:p>
        </p:txBody>
      </p:sp>
      <p:sp>
        <p:nvSpPr>
          <p:cNvPr id="362" name="Google Shape;362;p11"/>
          <p:cNvSpPr/>
          <p:nvPr/>
        </p:nvSpPr>
        <p:spPr>
          <a:xfrm>
            <a:off x="9296401" y="4495800"/>
            <a:ext cx="282575" cy="304800"/>
          </a:xfrm>
          <a:prstGeom prst="rect">
            <a:avLst/>
          </a:prstGeom>
          <a:noFill/>
          <a:ln>
            <a:noFill/>
          </a:ln>
        </p:spPr>
        <p:txBody>
          <a:bodyPr spcFirstLastPara="1" wrap="square" lIns="91425" tIns="45700" rIns="91425" bIns="45700" anchor="t" anchorCtr="0">
            <a:noAutofit/>
          </a:bodyPr>
          <a:lstStyle/>
          <a:p>
            <a:pPr>
              <a:buClr>
                <a:srgbClr val="000000"/>
              </a:buClr>
              <a:buSzPts val="1400"/>
            </a:pPr>
            <a:r>
              <a:rPr lang="en-US" sz="1400" b="1" i="1" kern="0">
                <a:solidFill>
                  <a:srgbClr val="0000FF"/>
                </a:solidFill>
                <a:latin typeface="Arial"/>
                <a:ea typeface="Arial"/>
                <a:cs typeface="Arial"/>
                <a:sym typeface="Arial"/>
              </a:rPr>
              <a:t>0</a:t>
            </a:r>
            <a:endParaRPr sz="1400" kern="0">
              <a:solidFill>
                <a:srgbClr val="000000"/>
              </a:solidFill>
              <a:latin typeface="Arial"/>
              <a:ea typeface="Arial"/>
              <a:cs typeface="Arial"/>
              <a:sym typeface="Arial"/>
            </a:endParaRPr>
          </a:p>
        </p:txBody>
      </p:sp>
      <p:sp>
        <p:nvSpPr>
          <p:cNvPr id="363" name="Google Shape;363;p11"/>
          <p:cNvSpPr/>
          <p:nvPr/>
        </p:nvSpPr>
        <p:spPr>
          <a:xfrm>
            <a:off x="7391400" y="3810000"/>
            <a:ext cx="293688" cy="274638"/>
          </a:xfrm>
          <a:prstGeom prst="rect">
            <a:avLst/>
          </a:prstGeom>
          <a:noFill/>
          <a:ln>
            <a:noFill/>
          </a:ln>
        </p:spPr>
        <p:txBody>
          <a:bodyPr spcFirstLastPara="1" wrap="square" lIns="91425" tIns="45700" rIns="91425" bIns="45700" anchor="t" anchorCtr="0">
            <a:noAutofit/>
          </a:bodyPr>
          <a:lstStyle/>
          <a:p>
            <a:pPr>
              <a:buClr>
                <a:srgbClr val="000000"/>
              </a:buClr>
              <a:buSzPts val="1200"/>
            </a:pPr>
            <a:r>
              <a:rPr lang="en-US" sz="1200" b="1" i="1" kern="0">
                <a:solidFill>
                  <a:srgbClr val="0000FF"/>
                </a:solidFill>
                <a:latin typeface="Arial"/>
                <a:ea typeface="Arial"/>
                <a:cs typeface="Arial"/>
                <a:sym typeface="Arial"/>
              </a:rPr>
              <a:t>C</a:t>
            </a:r>
            <a:endParaRPr sz="1400" kern="0">
              <a:solidFill>
                <a:srgbClr val="000000"/>
              </a:solidFill>
              <a:latin typeface="Arial"/>
              <a:ea typeface="Arial"/>
              <a:cs typeface="Arial"/>
              <a:sym typeface="Arial"/>
            </a:endParaRPr>
          </a:p>
        </p:txBody>
      </p:sp>
      <p:sp>
        <p:nvSpPr>
          <p:cNvPr id="364" name="Google Shape;364;p11"/>
          <p:cNvSpPr/>
          <p:nvPr/>
        </p:nvSpPr>
        <p:spPr>
          <a:xfrm>
            <a:off x="9144000" y="3429000"/>
            <a:ext cx="76200" cy="76200"/>
          </a:xfrm>
          <a:prstGeom prst="ellipse">
            <a:avLst/>
          </a:prstGeom>
          <a:solidFill>
            <a:srgbClr val="CC3300"/>
          </a:solidFill>
          <a:ln>
            <a:noFill/>
          </a:ln>
        </p:spPr>
        <p:txBody>
          <a:bodyPr spcFirstLastPara="1" wrap="square" lIns="91425" tIns="45700" rIns="91425" bIns="45700" anchor="ctr" anchorCtr="0">
            <a:noAutofit/>
          </a:bodyPr>
          <a:lstStyle/>
          <a:p>
            <a:pPr>
              <a:buClr>
                <a:srgbClr val="000000"/>
              </a:buClr>
              <a:buSzPts val="1800"/>
            </a:pPr>
            <a:endParaRPr kern="0">
              <a:solidFill>
                <a:srgbClr val="000000"/>
              </a:solidFill>
              <a:latin typeface="Arial"/>
              <a:ea typeface="Arial"/>
              <a:cs typeface="Arial"/>
              <a:sym typeface="Arial"/>
            </a:endParaRPr>
          </a:p>
        </p:txBody>
      </p:sp>
      <p:sp>
        <p:nvSpPr>
          <p:cNvPr id="365" name="Google Shape;365;p11"/>
          <p:cNvSpPr/>
          <p:nvPr/>
        </p:nvSpPr>
        <p:spPr>
          <a:xfrm>
            <a:off x="8763000" y="3505200"/>
            <a:ext cx="293688" cy="274638"/>
          </a:xfrm>
          <a:prstGeom prst="rect">
            <a:avLst/>
          </a:prstGeom>
          <a:noFill/>
          <a:ln>
            <a:noFill/>
          </a:ln>
        </p:spPr>
        <p:txBody>
          <a:bodyPr spcFirstLastPara="1" wrap="square" lIns="91425" tIns="45700" rIns="91425" bIns="45700" anchor="t" anchorCtr="0">
            <a:noAutofit/>
          </a:bodyPr>
          <a:lstStyle/>
          <a:p>
            <a:pPr>
              <a:buClr>
                <a:srgbClr val="000000"/>
              </a:buClr>
              <a:buSzPts val="1200"/>
            </a:pPr>
            <a:r>
              <a:rPr lang="en-US" sz="1200" b="1" i="1" kern="0">
                <a:solidFill>
                  <a:srgbClr val="0000FF"/>
                </a:solidFill>
                <a:latin typeface="Arial"/>
                <a:ea typeface="Arial"/>
                <a:cs typeface="Arial"/>
                <a:sym typeface="Arial"/>
              </a:rPr>
              <a:t>C</a:t>
            </a:r>
            <a:endParaRPr sz="1400" kern="0">
              <a:solidFill>
                <a:srgbClr val="000000"/>
              </a:solidFill>
              <a:latin typeface="Arial"/>
              <a:ea typeface="Arial"/>
              <a:cs typeface="Arial"/>
              <a:sym typeface="Arial"/>
            </a:endParaRPr>
          </a:p>
        </p:txBody>
      </p:sp>
      <p:sp>
        <p:nvSpPr>
          <p:cNvPr id="366" name="Google Shape;366;p11"/>
          <p:cNvSpPr/>
          <p:nvPr/>
        </p:nvSpPr>
        <p:spPr>
          <a:xfrm>
            <a:off x="9601200" y="4038600"/>
            <a:ext cx="76200" cy="76200"/>
          </a:xfrm>
          <a:prstGeom prst="ellipse">
            <a:avLst/>
          </a:prstGeom>
          <a:solidFill>
            <a:srgbClr val="CC3300"/>
          </a:solidFill>
          <a:ln>
            <a:noFill/>
          </a:ln>
        </p:spPr>
        <p:txBody>
          <a:bodyPr spcFirstLastPara="1" wrap="square" lIns="91425" tIns="45700" rIns="91425" bIns="45700" anchor="ctr" anchorCtr="0">
            <a:noAutofit/>
          </a:bodyPr>
          <a:lstStyle/>
          <a:p>
            <a:pPr>
              <a:buClr>
                <a:srgbClr val="000000"/>
              </a:buClr>
              <a:buSzPts val="1800"/>
            </a:pPr>
            <a:endParaRPr kern="0">
              <a:solidFill>
                <a:srgbClr val="000000"/>
              </a:solidFill>
              <a:latin typeface="Arial"/>
              <a:ea typeface="Arial"/>
              <a:cs typeface="Arial"/>
              <a:sym typeface="Arial"/>
            </a:endParaRPr>
          </a:p>
        </p:txBody>
      </p:sp>
      <p:sp>
        <p:nvSpPr>
          <p:cNvPr id="367" name="Google Shape;367;p11"/>
          <p:cNvSpPr/>
          <p:nvPr/>
        </p:nvSpPr>
        <p:spPr>
          <a:xfrm>
            <a:off x="9601200" y="4419600"/>
            <a:ext cx="76200" cy="76200"/>
          </a:xfrm>
          <a:prstGeom prst="ellipse">
            <a:avLst/>
          </a:prstGeom>
          <a:solidFill>
            <a:srgbClr val="CC3300"/>
          </a:solidFill>
          <a:ln>
            <a:noFill/>
          </a:ln>
        </p:spPr>
        <p:txBody>
          <a:bodyPr spcFirstLastPara="1" wrap="square" lIns="91425" tIns="45700" rIns="91425" bIns="45700" anchor="ctr" anchorCtr="0">
            <a:noAutofit/>
          </a:bodyPr>
          <a:lstStyle/>
          <a:p>
            <a:pPr>
              <a:buClr>
                <a:srgbClr val="000000"/>
              </a:buClr>
              <a:buSzPts val="1800"/>
            </a:pPr>
            <a:endParaRPr kern="0">
              <a:solidFill>
                <a:srgbClr val="000000"/>
              </a:solidFill>
              <a:latin typeface="Arial"/>
              <a:ea typeface="Arial"/>
              <a:cs typeface="Arial"/>
              <a:sym typeface="Arial"/>
            </a:endParaRPr>
          </a:p>
        </p:txBody>
      </p:sp>
      <p:cxnSp>
        <p:nvCxnSpPr>
          <p:cNvPr id="368" name="Google Shape;368;p11"/>
          <p:cNvCxnSpPr/>
          <p:nvPr/>
        </p:nvCxnSpPr>
        <p:spPr>
          <a:xfrm>
            <a:off x="9677400" y="4038600"/>
            <a:ext cx="0" cy="457200"/>
          </a:xfrm>
          <a:prstGeom prst="straightConnector1">
            <a:avLst/>
          </a:prstGeom>
          <a:noFill/>
          <a:ln w="38100" cap="flat" cmpd="sng">
            <a:solidFill>
              <a:srgbClr val="CC3300"/>
            </a:solidFill>
            <a:prstDash val="solid"/>
            <a:round/>
            <a:headEnd type="none" w="sm" len="sm"/>
            <a:tailEnd type="none" w="sm" len="sm"/>
          </a:ln>
        </p:spPr>
      </p:cxnSp>
      <p:sp>
        <p:nvSpPr>
          <p:cNvPr id="369" name="Google Shape;369;p11"/>
          <p:cNvSpPr/>
          <p:nvPr/>
        </p:nvSpPr>
        <p:spPr>
          <a:xfrm>
            <a:off x="4114800" y="3429000"/>
            <a:ext cx="1371600" cy="1536700"/>
          </a:xfrm>
          <a:custGeom>
            <a:avLst/>
            <a:gdLst/>
            <a:ahLst/>
            <a:cxnLst/>
            <a:rect l="l" t="t" r="r" b="b"/>
            <a:pathLst>
              <a:path w="912" h="968" extrusionOk="0">
                <a:moveTo>
                  <a:pt x="0" y="0"/>
                </a:moveTo>
                <a:cubicBezTo>
                  <a:pt x="236" y="476"/>
                  <a:pt x="472" y="952"/>
                  <a:pt x="624" y="960"/>
                </a:cubicBezTo>
                <a:cubicBezTo>
                  <a:pt x="776" y="968"/>
                  <a:pt x="864" y="200"/>
                  <a:pt x="912" y="48"/>
                </a:cubicBezTo>
              </a:path>
            </a:pathLst>
          </a:custGeom>
          <a:noFill/>
          <a:ln w="38100" cap="flat" cmpd="sng">
            <a:solidFill>
              <a:srgbClr val="0000FF"/>
            </a:solidFill>
            <a:prstDash val="solid"/>
            <a:round/>
            <a:headEnd type="none" w="sm" len="sm"/>
            <a:tailEnd type="none" w="sm" len="sm"/>
          </a:ln>
        </p:spPr>
        <p:txBody>
          <a:bodyPr spcFirstLastPara="1" wrap="square" lIns="91425" tIns="45700" rIns="91425" bIns="45700" anchor="t" anchorCtr="0">
            <a:noAutofit/>
          </a:bodyPr>
          <a:lstStyle/>
          <a:p>
            <a:pPr>
              <a:buClr>
                <a:srgbClr val="000000"/>
              </a:buClr>
              <a:buSzPts val="1800"/>
            </a:pPr>
            <a:endParaRPr kern="0">
              <a:solidFill>
                <a:srgbClr val="000000"/>
              </a:solidFill>
              <a:latin typeface="Arial"/>
              <a:ea typeface="Arial"/>
              <a:cs typeface="Arial"/>
              <a:sym typeface="Arial"/>
            </a:endParaRPr>
          </a:p>
        </p:txBody>
      </p:sp>
      <p:sp>
        <p:nvSpPr>
          <p:cNvPr id="370" name="Google Shape;370;p11"/>
          <p:cNvSpPr/>
          <p:nvPr/>
        </p:nvSpPr>
        <p:spPr>
          <a:xfrm rot="331658">
            <a:off x="6243638" y="3351213"/>
            <a:ext cx="1149350" cy="1092200"/>
          </a:xfrm>
          <a:custGeom>
            <a:avLst/>
            <a:gdLst/>
            <a:ahLst/>
            <a:cxnLst/>
            <a:rect l="l" t="t" r="r" b="b"/>
            <a:pathLst>
              <a:path w="912" h="968" extrusionOk="0">
                <a:moveTo>
                  <a:pt x="0" y="0"/>
                </a:moveTo>
                <a:cubicBezTo>
                  <a:pt x="236" y="476"/>
                  <a:pt x="472" y="952"/>
                  <a:pt x="624" y="960"/>
                </a:cubicBezTo>
                <a:cubicBezTo>
                  <a:pt x="776" y="968"/>
                  <a:pt x="864" y="200"/>
                  <a:pt x="912" y="48"/>
                </a:cubicBezTo>
              </a:path>
            </a:pathLst>
          </a:custGeom>
          <a:noFill/>
          <a:ln w="38100" cap="flat" cmpd="sng">
            <a:solidFill>
              <a:srgbClr val="0000FF"/>
            </a:solidFill>
            <a:prstDash val="solid"/>
            <a:round/>
            <a:headEnd type="none" w="sm" len="sm"/>
            <a:tailEnd type="none" w="sm" len="sm"/>
          </a:ln>
        </p:spPr>
        <p:txBody>
          <a:bodyPr spcFirstLastPara="1" wrap="square" lIns="91425" tIns="45700" rIns="91425" bIns="45700" anchor="t" anchorCtr="0">
            <a:noAutofit/>
          </a:bodyPr>
          <a:lstStyle/>
          <a:p>
            <a:pPr>
              <a:buClr>
                <a:srgbClr val="000000"/>
              </a:buClr>
              <a:buSzPts val="1800"/>
            </a:pPr>
            <a:endParaRPr kern="0">
              <a:solidFill>
                <a:srgbClr val="000000"/>
              </a:solidFill>
              <a:latin typeface="Arial"/>
              <a:ea typeface="Arial"/>
              <a:cs typeface="Arial"/>
              <a:sym typeface="Arial"/>
            </a:endParaRPr>
          </a:p>
        </p:txBody>
      </p:sp>
      <p:sp>
        <p:nvSpPr>
          <p:cNvPr id="371" name="Google Shape;371;p11"/>
          <p:cNvSpPr/>
          <p:nvPr/>
        </p:nvSpPr>
        <p:spPr>
          <a:xfrm rot="331658">
            <a:off x="8990014" y="3276600"/>
            <a:ext cx="1074737" cy="793750"/>
          </a:xfrm>
          <a:custGeom>
            <a:avLst/>
            <a:gdLst/>
            <a:ahLst/>
            <a:cxnLst/>
            <a:rect l="l" t="t" r="r" b="b"/>
            <a:pathLst>
              <a:path w="912" h="968" extrusionOk="0">
                <a:moveTo>
                  <a:pt x="0" y="0"/>
                </a:moveTo>
                <a:cubicBezTo>
                  <a:pt x="236" y="476"/>
                  <a:pt x="472" y="952"/>
                  <a:pt x="624" y="960"/>
                </a:cubicBezTo>
                <a:cubicBezTo>
                  <a:pt x="776" y="968"/>
                  <a:pt x="864" y="200"/>
                  <a:pt x="912" y="48"/>
                </a:cubicBezTo>
              </a:path>
            </a:pathLst>
          </a:custGeom>
          <a:noFill/>
          <a:ln w="38100" cap="flat" cmpd="sng">
            <a:solidFill>
              <a:srgbClr val="0000FF"/>
            </a:solidFill>
            <a:prstDash val="solid"/>
            <a:round/>
            <a:headEnd type="none" w="sm" len="sm"/>
            <a:tailEnd type="none" w="sm" len="sm"/>
          </a:ln>
        </p:spPr>
        <p:txBody>
          <a:bodyPr spcFirstLastPara="1" wrap="square" lIns="91425" tIns="45700" rIns="91425" bIns="45700" anchor="t" anchorCtr="0">
            <a:noAutofit/>
          </a:bodyPr>
          <a:lstStyle/>
          <a:p>
            <a:pPr>
              <a:buClr>
                <a:srgbClr val="000000"/>
              </a:buClr>
              <a:buSzPts val="1800"/>
            </a:pPr>
            <a:endParaRPr kern="0">
              <a:solidFill>
                <a:srgbClr val="000000"/>
              </a:solidFill>
              <a:latin typeface="Arial"/>
              <a:ea typeface="Arial"/>
              <a:cs typeface="Arial"/>
              <a:sym typeface="Arial"/>
            </a:endParaRPr>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69"/>
                                        </p:tgtEl>
                                        <p:attrNameLst>
                                          <p:attrName>style.visibility</p:attrName>
                                        </p:attrNameLst>
                                      </p:cBhvr>
                                      <p:to>
                                        <p:strVal val="visible"/>
                                      </p:to>
                                    </p:set>
                                    <p:animEffect transition="in" filter="fade">
                                      <p:cBhvr>
                                        <p:cTn id="7" dur="5000"/>
                                        <p:tgtEl>
                                          <p:spTgt spid="36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70"/>
                                        </p:tgtEl>
                                        <p:attrNameLst>
                                          <p:attrName>style.visibility</p:attrName>
                                        </p:attrNameLst>
                                      </p:cBhvr>
                                      <p:to>
                                        <p:strVal val="visible"/>
                                      </p:to>
                                    </p:set>
                                    <p:animEffect transition="in" filter="fade">
                                      <p:cBhvr>
                                        <p:cTn id="12" dur="3000"/>
                                        <p:tgtEl>
                                          <p:spTgt spid="37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71"/>
                                        </p:tgtEl>
                                        <p:attrNameLst>
                                          <p:attrName>style.visibility</p:attrName>
                                        </p:attrNameLst>
                                      </p:cBhvr>
                                      <p:to>
                                        <p:strVal val="visible"/>
                                      </p:to>
                                    </p:set>
                                    <p:animEffect transition="in" filter="fade">
                                      <p:cBhvr>
                                        <p:cTn id="17" dur="500"/>
                                        <p:tgtEl>
                                          <p:spTgt spid="3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76"/>
        <p:cNvGrpSpPr/>
        <p:nvPr/>
      </p:nvGrpSpPr>
      <p:grpSpPr>
        <a:xfrm>
          <a:off x="0" y="0"/>
          <a:ext cx="0" cy="0"/>
          <a:chOff x="0" y="0"/>
          <a:chExt cx="0" cy="0"/>
        </a:xfrm>
      </p:grpSpPr>
      <p:sp>
        <p:nvSpPr>
          <p:cNvPr id="378" name="Google Shape;378;p12"/>
          <p:cNvSpPr/>
          <p:nvPr/>
        </p:nvSpPr>
        <p:spPr>
          <a:xfrm>
            <a:off x="3739750" y="1319850"/>
            <a:ext cx="3686100" cy="701700"/>
          </a:xfrm>
          <a:prstGeom prst="rect">
            <a:avLst/>
          </a:prstGeom>
          <a:noFill/>
          <a:ln>
            <a:noFill/>
          </a:ln>
          <a:effectLst>
            <a:outerShdw dist="25400" dir="5400000" algn="ctr" rotWithShape="0">
              <a:schemeClr val="dk1"/>
            </a:outerShdw>
          </a:effectLst>
        </p:spPr>
        <p:txBody>
          <a:bodyPr spcFirstLastPara="1" wrap="square" lIns="91425" tIns="45700" rIns="91425" bIns="45700" anchor="t" anchorCtr="0">
            <a:noAutofit/>
          </a:bodyPr>
          <a:lstStyle/>
          <a:p>
            <a:pPr>
              <a:buClr>
                <a:srgbClr val="000000"/>
              </a:buClr>
              <a:buSzPts val="4000"/>
            </a:pPr>
            <a:r>
              <a:rPr lang="en-US" sz="4000" b="1" kern="0">
                <a:solidFill>
                  <a:srgbClr val="000000"/>
                </a:solidFill>
                <a:latin typeface="Calibri" panose="020F0502020204030204" pitchFamily="34" charset="0"/>
                <a:ea typeface="Libre Baskerville"/>
                <a:cs typeface="Calibri" panose="020F0502020204030204" pitchFamily="34" charset="0"/>
                <a:sym typeface="Libre Baskerville"/>
              </a:rPr>
              <a:t>PARITATEA ….</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379" name="Google Shape;379;p12"/>
          <p:cNvSpPr/>
          <p:nvPr/>
        </p:nvSpPr>
        <p:spPr>
          <a:xfrm>
            <a:off x="3581400" y="1524000"/>
            <a:ext cx="6934200" cy="3581400"/>
          </a:xfrm>
          <a:prstGeom prst="rect">
            <a:avLst/>
          </a:prstGeom>
          <a:noFill/>
          <a:ln>
            <a:noFill/>
          </a:ln>
        </p:spPr>
        <p:txBody>
          <a:bodyPr spcFirstLastPara="1" wrap="square" lIns="92075" tIns="46025" rIns="92075" bIns="46025" anchor="t" anchorCtr="0">
            <a:noAutofit/>
          </a:bodyPr>
          <a:lstStyle/>
          <a:p>
            <a:pPr marL="342900" indent="-342900">
              <a:lnSpc>
                <a:spcPct val="80000"/>
              </a:lnSpc>
              <a:buClr>
                <a:srgbClr val="000000"/>
              </a:buClr>
              <a:buSzPts val="2800"/>
            </a:pPr>
            <a:r>
              <a:rPr lang="en-US" sz="2800" kern="0" dirty="0">
                <a:solidFill>
                  <a:srgbClr val="000000"/>
                </a:solidFill>
                <a:latin typeface="Calibri" panose="020F0502020204030204" pitchFamily="34" charset="0"/>
                <a:ea typeface="Arial"/>
                <a:cs typeface="Calibri" panose="020F0502020204030204" pitchFamily="34" charset="0"/>
                <a:sym typeface="Arial"/>
              </a:rPr>
              <a:t> </a:t>
            </a:r>
            <a:endParaRPr sz="1400" kern="0" dirty="0">
              <a:solidFill>
                <a:srgbClr val="000000"/>
              </a:solidFill>
              <a:latin typeface="Calibri" panose="020F0502020204030204" pitchFamily="34" charset="0"/>
              <a:ea typeface="Arial"/>
              <a:cs typeface="Calibri" panose="020F0502020204030204" pitchFamily="34" charset="0"/>
              <a:sym typeface="Arial"/>
            </a:endParaRPr>
          </a:p>
          <a:p>
            <a:pPr marL="342900" indent="-342900">
              <a:lnSpc>
                <a:spcPct val="80000"/>
              </a:lnSpc>
              <a:spcBef>
                <a:spcPts val="560"/>
              </a:spcBef>
              <a:buClr>
                <a:srgbClr val="CC3300"/>
              </a:buClr>
              <a:buSzPts val="3780"/>
              <a:buFont typeface="Noto Sans Symbols"/>
              <a:buChar char="🖝"/>
            </a:pPr>
            <a:r>
              <a:rPr lang="en-US" sz="2800" kern="0" dirty="0" err="1">
                <a:solidFill>
                  <a:srgbClr val="000000"/>
                </a:solidFill>
                <a:latin typeface="Calibri" panose="020F0502020204030204" pitchFamily="34" charset="0"/>
                <a:ea typeface="Kaushan Script"/>
                <a:cs typeface="Calibri" panose="020F0502020204030204" pitchFamily="34" charset="0"/>
                <a:sym typeface="Kaushan Script"/>
              </a:rPr>
              <a:t>Functia</a:t>
            </a:r>
            <a:r>
              <a:rPr lang="en-US" sz="2800" kern="0" dirty="0">
                <a:solidFill>
                  <a:srgbClr val="000000"/>
                </a:solidFill>
                <a:latin typeface="Calibri" panose="020F0502020204030204" pitchFamily="34" charset="0"/>
                <a:ea typeface="Kaushan Script"/>
                <a:cs typeface="Calibri" panose="020F0502020204030204" pitchFamily="34" charset="0"/>
                <a:sym typeface="Kaushan Script"/>
              </a:rPr>
              <a:t> </a:t>
            </a:r>
            <a:r>
              <a:rPr lang="en-US" sz="2800" kern="0" dirty="0" err="1">
                <a:solidFill>
                  <a:srgbClr val="000000"/>
                </a:solidFill>
                <a:latin typeface="Calibri" panose="020F0502020204030204" pitchFamily="34" charset="0"/>
                <a:ea typeface="Kaushan Script"/>
                <a:cs typeface="Calibri" panose="020F0502020204030204" pitchFamily="34" charset="0"/>
                <a:sym typeface="Kaushan Script"/>
              </a:rPr>
              <a:t>este</a:t>
            </a:r>
            <a:r>
              <a:rPr lang="en-US" sz="2800" kern="0" dirty="0">
                <a:solidFill>
                  <a:srgbClr val="000000"/>
                </a:solidFill>
                <a:latin typeface="Calibri" panose="020F0502020204030204" pitchFamily="34" charset="0"/>
                <a:ea typeface="Kaushan Script"/>
                <a:cs typeface="Calibri" panose="020F0502020204030204" pitchFamily="34" charset="0"/>
                <a:sym typeface="Kaushan Script"/>
              </a:rPr>
              <a:t> para </a:t>
            </a:r>
            <a:r>
              <a:rPr lang="en-US" sz="2800" kern="0" dirty="0" err="1">
                <a:solidFill>
                  <a:srgbClr val="000000"/>
                </a:solidFill>
                <a:latin typeface="Calibri" panose="020F0502020204030204" pitchFamily="34" charset="0"/>
                <a:ea typeface="Kaushan Script"/>
                <a:cs typeface="Calibri" panose="020F0502020204030204" pitchFamily="34" charset="0"/>
                <a:sym typeface="Kaushan Script"/>
              </a:rPr>
              <a:t>daca</a:t>
            </a:r>
            <a:r>
              <a:rPr lang="en-US" sz="2800" kern="0" dirty="0">
                <a:solidFill>
                  <a:srgbClr val="000000"/>
                </a:solidFill>
                <a:latin typeface="Calibri" panose="020F0502020204030204" pitchFamily="34" charset="0"/>
                <a:ea typeface="Kaushan Script"/>
                <a:cs typeface="Calibri" panose="020F0502020204030204" pitchFamily="34" charset="0"/>
                <a:sym typeface="Kaushan Script"/>
              </a:rPr>
              <a:t> …</a:t>
            </a:r>
            <a:endParaRPr sz="1400" kern="0" dirty="0">
              <a:solidFill>
                <a:srgbClr val="000000"/>
              </a:solidFill>
              <a:latin typeface="Calibri" panose="020F0502020204030204" pitchFamily="34" charset="0"/>
              <a:ea typeface="Arial"/>
              <a:cs typeface="Calibri" panose="020F0502020204030204" pitchFamily="34" charset="0"/>
              <a:sym typeface="Arial"/>
            </a:endParaRPr>
          </a:p>
          <a:p>
            <a:pPr marL="342900" indent="-342900">
              <a:lnSpc>
                <a:spcPct val="80000"/>
              </a:lnSpc>
              <a:spcBef>
                <a:spcPts val="640"/>
              </a:spcBef>
              <a:buClr>
                <a:srgbClr val="000000"/>
              </a:buClr>
              <a:buSzPts val="2800"/>
            </a:pPr>
            <a:r>
              <a:rPr lang="en-US" sz="2800" kern="0" dirty="0">
                <a:solidFill>
                  <a:srgbClr val="000000"/>
                </a:solidFill>
                <a:latin typeface="Calibri" panose="020F0502020204030204" pitchFamily="34" charset="0"/>
                <a:ea typeface="Arial"/>
                <a:cs typeface="Calibri" panose="020F0502020204030204" pitchFamily="34" charset="0"/>
                <a:sym typeface="Arial"/>
              </a:rPr>
              <a:t>		</a:t>
            </a:r>
            <a:r>
              <a:rPr lang="en-US" sz="3200" b="1" kern="0" dirty="0">
                <a:solidFill>
                  <a:srgbClr val="CC3300"/>
                </a:solidFill>
                <a:latin typeface="Calibri" panose="020F0502020204030204" pitchFamily="34" charset="0"/>
                <a:ea typeface="Comic Sans MS"/>
                <a:cs typeface="Calibri" panose="020F0502020204030204" pitchFamily="34" charset="0"/>
                <a:sym typeface="Comic Sans MS"/>
              </a:rPr>
              <a:t>f(x) = f(-x)</a:t>
            </a:r>
            <a:endParaRPr sz="1400" kern="0" dirty="0">
              <a:solidFill>
                <a:srgbClr val="000000"/>
              </a:solidFill>
              <a:latin typeface="Calibri" panose="020F0502020204030204" pitchFamily="34" charset="0"/>
              <a:ea typeface="Arial"/>
              <a:cs typeface="Calibri" panose="020F0502020204030204" pitchFamily="34" charset="0"/>
              <a:sym typeface="Arial"/>
            </a:endParaRPr>
          </a:p>
          <a:p>
            <a:pPr marL="342900" indent="-342900">
              <a:lnSpc>
                <a:spcPct val="80000"/>
              </a:lnSpc>
              <a:spcBef>
                <a:spcPts val="640"/>
              </a:spcBef>
              <a:buClr>
                <a:srgbClr val="000000"/>
              </a:buClr>
              <a:buSzPts val="3200"/>
            </a:pPr>
            <a:endParaRPr sz="3200" b="1" kern="0" dirty="0">
              <a:solidFill>
                <a:srgbClr val="CC3300"/>
              </a:solidFill>
              <a:latin typeface="Calibri" panose="020F0502020204030204" pitchFamily="34" charset="0"/>
              <a:ea typeface="Comic Sans MS"/>
              <a:cs typeface="Calibri" panose="020F0502020204030204" pitchFamily="34" charset="0"/>
              <a:sym typeface="Comic Sans MS"/>
            </a:endParaRPr>
          </a:p>
          <a:p>
            <a:pPr marL="342900" indent="-342900">
              <a:lnSpc>
                <a:spcPct val="80000"/>
              </a:lnSpc>
              <a:spcBef>
                <a:spcPts val="480"/>
              </a:spcBef>
              <a:buClr>
                <a:srgbClr val="000000"/>
              </a:buClr>
              <a:buSzPts val="2400"/>
            </a:pPr>
            <a:endParaRPr sz="2400" b="1" kern="0" dirty="0">
              <a:solidFill>
                <a:srgbClr val="000000"/>
              </a:solidFill>
              <a:latin typeface="Calibri" panose="020F0502020204030204" pitchFamily="34" charset="0"/>
              <a:ea typeface="Comic Sans MS"/>
              <a:cs typeface="Calibri" panose="020F0502020204030204" pitchFamily="34" charset="0"/>
              <a:sym typeface="Comic Sans MS"/>
            </a:endParaRPr>
          </a:p>
          <a:p>
            <a:pPr marL="342900" indent="-342900">
              <a:lnSpc>
                <a:spcPct val="80000"/>
              </a:lnSpc>
              <a:spcBef>
                <a:spcPts val="560"/>
              </a:spcBef>
              <a:buClr>
                <a:srgbClr val="CC3300"/>
              </a:buClr>
              <a:buSzPts val="3640"/>
              <a:buFont typeface="Noto Sans Symbols"/>
              <a:buChar char="🖝"/>
            </a:pPr>
            <a:r>
              <a:rPr lang="en-US" sz="2800" kern="0" dirty="0">
                <a:solidFill>
                  <a:srgbClr val="000000"/>
                </a:solidFill>
                <a:latin typeface="Calibri" panose="020F0502020204030204" pitchFamily="34" charset="0"/>
                <a:ea typeface="Arial"/>
                <a:cs typeface="Calibri" panose="020F0502020204030204" pitchFamily="34" charset="0"/>
                <a:sym typeface="Arial"/>
              </a:rPr>
              <a:t> </a:t>
            </a:r>
            <a:r>
              <a:rPr lang="en-US" sz="2800" kern="0" dirty="0" err="1">
                <a:solidFill>
                  <a:srgbClr val="000000"/>
                </a:solidFill>
                <a:latin typeface="Calibri" panose="020F0502020204030204" pitchFamily="34" charset="0"/>
                <a:ea typeface="Kaushan Script"/>
                <a:cs typeface="Calibri" panose="020F0502020204030204" pitchFamily="34" charset="0"/>
                <a:sym typeface="Kaushan Script"/>
              </a:rPr>
              <a:t>Functia</a:t>
            </a:r>
            <a:r>
              <a:rPr lang="en-US" sz="2800" kern="0" dirty="0">
                <a:solidFill>
                  <a:srgbClr val="000000"/>
                </a:solidFill>
                <a:latin typeface="Calibri" panose="020F0502020204030204" pitchFamily="34" charset="0"/>
                <a:ea typeface="Kaushan Script"/>
                <a:cs typeface="Calibri" panose="020F0502020204030204" pitchFamily="34" charset="0"/>
                <a:sym typeface="Kaushan Script"/>
              </a:rPr>
              <a:t> </a:t>
            </a:r>
            <a:r>
              <a:rPr lang="en-US" sz="2800" kern="0" dirty="0" err="1">
                <a:solidFill>
                  <a:srgbClr val="000000"/>
                </a:solidFill>
                <a:latin typeface="Calibri" panose="020F0502020204030204" pitchFamily="34" charset="0"/>
                <a:ea typeface="Kaushan Script"/>
                <a:cs typeface="Calibri" panose="020F0502020204030204" pitchFamily="34" charset="0"/>
                <a:sym typeface="Kaushan Script"/>
              </a:rPr>
              <a:t>este</a:t>
            </a:r>
            <a:r>
              <a:rPr lang="en-US" sz="2800" kern="0" dirty="0">
                <a:solidFill>
                  <a:srgbClr val="000000"/>
                </a:solidFill>
                <a:latin typeface="Calibri" panose="020F0502020204030204" pitchFamily="34" charset="0"/>
                <a:ea typeface="Kaushan Script"/>
                <a:cs typeface="Calibri" panose="020F0502020204030204" pitchFamily="34" charset="0"/>
                <a:sym typeface="Kaushan Script"/>
              </a:rPr>
              <a:t> </a:t>
            </a:r>
            <a:r>
              <a:rPr lang="en-US" sz="2800" kern="0" dirty="0" err="1">
                <a:solidFill>
                  <a:srgbClr val="000000"/>
                </a:solidFill>
                <a:latin typeface="Calibri" panose="020F0502020204030204" pitchFamily="34" charset="0"/>
                <a:ea typeface="Kaushan Script"/>
                <a:cs typeface="Calibri" panose="020F0502020204030204" pitchFamily="34" charset="0"/>
                <a:sym typeface="Kaushan Script"/>
              </a:rPr>
              <a:t>impara</a:t>
            </a:r>
            <a:r>
              <a:rPr lang="en-US" sz="2800" kern="0" dirty="0">
                <a:solidFill>
                  <a:srgbClr val="000000"/>
                </a:solidFill>
                <a:latin typeface="Calibri" panose="020F0502020204030204" pitchFamily="34" charset="0"/>
                <a:ea typeface="Kaushan Script"/>
                <a:cs typeface="Calibri" panose="020F0502020204030204" pitchFamily="34" charset="0"/>
                <a:sym typeface="Kaushan Script"/>
              </a:rPr>
              <a:t> </a:t>
            </a:r>
            <a:r>
              <a:rPr lang="en-US" sz="2800" kern="0" dirty="0" err="1">
                <a:solidFill>
                  <a:srgbClr val="000000"/>
                </a:solidFill>
                <a:latin typeface="Calibri" panose="020F0502020204030204" pitchFamily="34" charset="0"/>
                <a:ea typeface="Kaushan Script"/>
                <a:cs typeface="Calibri" panose="020F0502020204030204" pitchFamily="34" charset="0"/>
                <a:sym typeface="Kaushan Script"/>
              </a:rPr>
              <a:t>daca</a:t>
            </a:r>
            <a:r>
              <a:rPr lang="en-US" sz="2800" kern="0" dirty="0">
                <a:solidFill>
                  <a:srgbClr val="000000"/>
                </a:solidFill>
                <a:latin typeface="Calibri" panose="020F0502020204030204" pitchFamily="34" charset="0"/>
                <a:ea typeface="Kaushan Script"/>
                <a:cs typeface="Calibri" panose="020F0502020204030204" pitchFamily="34" charset="0"/>
                <a:sym typeface="Kaushan Script"/>
              </a:rPr>
              <a:t> … </a:t>
            </a:r>
            <a:endParaRPr sz="1400" kern="0" dirty="0">
              <a:solidFill>
                <a:srgbClr val="000000"/>
              </a:solidFill>
              <a:latin typeface="Calibri" panose="020F0502020204030204" pitchFamily="34" charset="0"/>
              <a:ea typeface="Arial"/>
              <a:cs typeface="Calibri" panose="020F0502020204030204" pitchFamily="34" charset="0"/>
              <a:sym typeface="Arial"/>
            </a:endParaRPr>
          </a:p>
          <a:p>
            <a:pPr marL="342900" indent="-342900">
              <a:lnSpc>
                <a:spcPct val="80000"/>
              </a:lnSpc>
              <a:spcBef>
                <a:spcPts val="640"/>
              </a:spcBef>
              <a:buClr>
                <a:srgbClr val="000000"/>
              </a:buClr>
              <a:buSzPts val="2800"/>
            </a:pPr>
            <a:r>
              <a:rPr lang="en-US" sz="2800" kern="0" dirty="0">
                <a:solidFill>
                  <a:srgbClr val="000000"/>
                </a:solidFill>
                <a:latin typeface="Calibri" panose="020F0502020204030204" pitchFamily="34" charset="0"/>
                <a:ea typeface="Arial"/>
                <a:cs typeface="Calibri" panose="020F0502020204030204" pitchFamily="34" charset="0"/>
                <a:sym typeface="Arial"/>
              </a:rPr>
              <a:t>		</a:t>
            </a:r>
            <a:r>
              <a:rPr lang="en-US" sz="3200" b="1" kern="0" dirty="0">
                <a:solidFill>
                  <a:srgbClr val="CC3300"/>
                </a:solidFill>
                <a:latin typeface="Calibri" panose="020F0502020204030204" pitchFamily="34" charset="0"/>
                <a:ea typeface="Comic Sans MS"/>
                <a:cs typeface="Calibri" panose="020F0502020204030204" pitchFamily="34" charset="0"/>
                <a:sym typeface="Comic Sans MS"/>
              </a:rPr>
              <a:t>f(-x) = -f(x)</a:t>
            </a:r>
            <a:endParaRPr sz="1400" kern="0" dirty="0">
              <a:solidFill>
                <a:srgbClr val="000000"/>
              </a:solidFill>
              <a:latin typeface="Calibri" panose="020F0502020204030204" pitchFamily="34" charset="0"/>
              <a:ea typeface="Arial"/>
              <a:cs typeface="Calibri" panose="020F0502020204030204" pitchFamily="34" charset="0"/>
              <a:sym typeface="Arial"/>
            </a:endParaRPr>
          </a:p>
          <a:p>
            <a:pPr marL="342900" indent="-342900">
              <a:lnSpc>
                <a:spcPct val="80000"/>
              </a:lnSpc>
              <a:spcBef>
                <a:spcPts val="360"/>
              </a:spcBef>
              <a:buClr>
                <a:srgbClr val="000000"/>
              </a:buClr>
              <a:buSzPts val="1800"/>
            </a:pPr>
            <a:r>
              <a:rPr lang="en-US" b="1" kern="0" dirty="0">
                <a:solidFill>
                  <a:srgbClr val="000000"/>
                </a:solidFill>
                <a:latin typeface="Calibri" panose="020F0502020204030204" pitchFamily="34" charset="0"/>
                <a:ea typeface="Comic Sans MS"/>
                <a:cs typeface="Calibri" panose="020F0502020204030204" pitchFamily="34" charset="0"/>
                <a:sym typeface="Comic Sans MS"/>
              </a:rPr>
              <a:t>     </a:t>
            </a:r>
            <a:endParaRPr sz="1400" kern="0" dirty="0">
              <a:solidFill>
                <a:srgbClr val="000000"/>
              </a:solidFill>
              <a:latin typeface="Calibri" panose="020F0502020204030204" pitchFamily="34" charset="0"/>
              <a:ea typeface="Arial"/>
              <a:cs typeface="Calibri" panose="020F0502020204030204" pitchFamily="34" charset="0"/>
              <a:sym typeface="Arial"/>
            </a:endParaRPr>
          </a:p>
          <a:p>
            <a:pPr marL="342900" indent="-342900">
              <a:lnSpc>
                <a:spcPct val="80000"/>
              </a:lnSpc>
              <a:spcBef>
                <a:spcPts val="360"/>
              </a:spcBef>
              <a:buClr>
                <a:srgbClr val="000000"/>
              </a:buClr>
              <a:buSzPts val="1800"/>
            </a:pPr>
            <a:endParaRPr b="1" kern="0" dirty="0">
              <a:solidFill>
                <a:srgbClr val="000000"/>
              </a:solidFill>
              <a:latin typeface="Calibri" panose="020F0502020204030204" pitchFamily="34" charset="0"/>
              <a:ea typeface="Comic Sans MS"/>
              <a:cs typeface="Calibri" panose="020F0502020204030204" pitchFamily="34" charset="0"/>
              <a:sym typeface="Comic Sans MS"/>
            </a:endParaRPr>
          </a:p>
          <a:p>
            <a:pPr marL="342900" indent="-342900">
              <a:lnSpc>
                <a:spcPct val="80000"/>
              </a:lnSpc>
              <a:spcBef>
                <a:spcPts val="400"/>
              </a:spcBef>
              <a:buClr>
                <a:srgbClr val="000000"/>
              </a:buClr>
              <a:buSzPts val="1800"/>
            </a:pPr>
            <a:r>
              <a:rPr lang="en-US" b="1" kern="0" dirty="0">
                <a:solidFill>
                  <a:srgbClr val="000000"/>
                </a:solidFill>
                <a:latin typeface="Calibri" panose="020F0502020204030204" pitchFamily="34" charset="0"/>
                <a:ea typeface="Comic Sans MS"/>
                <a:cs typeface="Calibri" panose="020F0502020204030204" pitchFamily="34" charset="0"/>
                <a:sym typeface="Comic Sans MS"/>
              </a:rPr>
              <a:t>     * </a:t>
            </a:r>
            <a:r>
              <a:rPr lang="en-US" sz="2000" b="1" i="1" kern="0" dirty="0">
                <a:solidFill>
                  <a:srgbClr val="0000FF"/>
                </a:solidFill>
                <a:latin typeface="Calibri" panose="020F0502020204030204" pitchFamily="34" charset="0"/>
                <a:ea typeface="Comic Sans MS"/>
                <a:cs typeface="Calibri" panose="020F0502020204030204" pitchFamily="34" charset="0"/>
                <a:sym typeface="Comic Sans MS"/>
              </a:rPr>
              <a:t>Daca </a:t>
            </a:r>
            <a:r>
              <a:rPr lang="en-US" sz="2000" b="1" i="1" kern="0" dirty="0" err="1">
                <a:solidFill>
                  <a:srgbClr val="0000FF"/>
                </a:solidFill>
                <a:latin typeface="Calibri" panose="020F0502020204030204" pitchFamily="34" charset="0"/>
                <a:ea typeface="Comic Sans MS"/>
                <a:cs typeface="Calibri" panose="020F0502020204030204" pitchFamily="34" charset="0"/>
                <a:sym typeface="Comic Sans MS"/>
              </a:rPr>
              <a:t>nici</a:t>
            </a:r>
            <a:r>
              <a:rPr lang="en-US" sz="2000" b="1" i="1" kern="0" dirty="0">
                <a:solidFill>
                  <a:srgbClr val="0000FF"/>
                </a:solidFill>
                <a:latin typeface="Calibri" panose="020F0502020204030204" pitchFamily="34" charset="0"/>
                <a:ea typeface="Comic Sans MS"/>
                <a:cs typeface="Calibri" panose="020F0502020204030204" pitchFamily="34" charset="0"/>
                <a:sym typeface="Comic Sans MS"/>
              </a:rPr>
              <a:t> </a:t>
            </a:r>
            <a:r>
              <a:rPr lang="en-US" sz="2000" b="1" i="1" kern="0" dirty="0" err="1">
                <a:solidFill>
                  <a:srgbClr val="0000FF"/>
                </a:solidFill>
                <a:latin typeface="Calibri" panose="020F0502020204030204" pitchFamily="34" charset="0"/>
                <a:ea typeface="Comic Sans MS"/>
                <a:cs typeface="Calibri" panose="020F0502020204030204" pitchFamily="34" charset="0"/>
                <a:sym typeface="Comic Sans MS"/>
              </a:rPr>
              <a:t>una</a:t>
            </a:r>
            <a:r>
              <a:rPr lang="en-US" sz="2000" b="1" i="1" kern="0" dirty="0">
                <a:solidFill>
                  <a:srgbClr val="0000FF"/>
                </a:solidFill>
                <a:latin typeface="Calibri" panose="020F0502020204030204" pitchFamily="34" charset="0"/>
                <a:ea typeface="Comic Sans MS"/>
                <a:cs typeface="Calibri" panose="020F0502020204030204" pitchFamily="34" charset="0"/>
                <a:sym typeface="Comic Sans MS"/>
              </a:rPr>
              <a:t> din </a:t>
            </a:r>
            <a:r>
              <a:rPr lang="en-US" sz="2000" b="1" i="1" kern="0" dirty="0" err="1">
                <a:solidFill>
                  <a:srgbClr val="0000FF"/>
                </a:solidFill>
                <a:latin typeface="Calibri" panose="020F0502020204030204" pitchFamily="34" charset="0"/>
                <a:ea typeface="Comic Sans MS"/>
                <a:cs typeface="Calibri" panose="020F0502020204030204" pitchFamily="34" charset="0"/>
                <a:sym typeface="Comic Sans MS"/>
              </a:rPr>
              <a:t>aceste</a:t>
            </a:r>
            <a:r>
              <a:rPr lang="en-US" sz="2000" b="1" i="1" kern="0" dirty="0">
                <a:solidFill>
                  <a:srgbClr val="0000FF"/>
                </a:solidFill>
                <a:latin typeface="Calibri" panose="020F0502020204030204" pitchFamily="34" charset="0"/>
                <a:ea typeface="Comic Sans MS"/>
                <a:cs typeface="Calibri" panose="020F0502020204030204" pitchFamily="34" charset="0"/>
                <a:sym typeface="Comic Sans MS"/>
              </a:rPr>
              <a:t> </a:t>
            </a:r>
            <a:r>
              <a:rPr lang="en-US" sz="2000" b="1" i="1" kern="0" dirty="0" err="1">
                <a:solidFill>
                  <a:srgbClr val="0000FF"/>
                </a:solidFill>
                <a:latin typeface="Calibri" panose="020F0502020204030204" pitchFamily="34" charset="0"/>
                <a:ea typeface="Comic Sans MS"/>
                <a:cs typeface="Calibri" panose="020F0502020204030204" pitchFamily="34" charset="0"/>
                <a:sym typeface="Comic Sans MS"/>
              </a:rPr>
              <a:t>variante</a:t>
            </a:r>
            <a:r>
              <a:rPr lang="en-US" sz="2000" b="1" i="1" kern="0" dirty="0">
                <a:solidFill>
                  <a:srgbClr val="0000FF"/>
                </a:solidFill>
                <a:latin typeface="Calibri" panose="020F0502020204030204" pitchFamily="34" charset="0"/>
                <a:ea typeface="Comic Sans MS"/>
                <a:cs typeface="Calibri" panose="020F0502020204030204" pitchFamily="34" charset="0"/>
                <a:sym typeface="Comic Sans MS"/>
              </a:rPr>
              <a:t> nu </a:t>
            </a:r>
            <a:r>
              <a:rPr lang="en-US" sz="2000" b="1" i="1" kern="0" dirty="0" err="1">
                <a:solidFill>
                  <a:srgbClr val="0000FF"/>
                </a:solidFill>
                <a:latin typeface="Calibri" panose="020F0502020204030204" pitchFamily="34" charset="0"/>
                <a:ea typeface="Comic Sans MS"/>
                <a:cs typeface="Calibri" panose="020F0502020204030204" pitchFamily="34" charset="0"/>
                <a:sym typeface="Comic Sans MS"/>
              </a:rPr>
              <a:t>este</a:t>
            </a:r>
            <a:r>
              <a:rPr lang="en-US" sz="2000" b="1" i="1" kern="0" dirty="0">
                <a:solidFill>
                  <a:srgbClr val="0000FF"/>
                </a:solidFill>
                <a:latin typeface="Calibri" panose="020F0502020204030204" pitchFamily="34" charset="0"/>
                <a:ea typeface="Comic Sans MS"/>
                <a:cs typeface="Calibri" panose="020F0502020204030204" pitchFamily="34" charset="0"/>
                <a:sym typeface="Comic Sans MS"/>
              </a:rPr>
              <a:t> </a:t>
            </a:r>
            <a:r>
              <a:rPr lang="en-US" sz="2000" b="1" i="1" kern="0" dirty="0" err="1">
                <a:solidFill>
                  <a:srgbClr val="0000FF"/>
                </a:solidFill>
                <a:latin typeface="Calibri" panose="020F0502020204030204" pitchFamily="34" charset="0"/>
                <a:ea typeface="Comic Sans MS"/>
                <a:cs typeface="Calibri" panose="020F0502020204030204" pitchFamily="34" charset="0"/>
                <a:sym typeface="Comic Sans MS"/>
              </a:rPr>
              <a:t>valida</a:t>
            </a:r>
            <a:r>
              <a:rPr lang="en-US" sz="2000" b="1" i="1" kern="0" dirty="0">
                <a:solidFill>
                  <a:srgbClr val="0000FF"/>
                </a:solidFill>
                <a:latin typeface="Calibri" panose="020F0502020204030204" pitchFamily="34" charset="0"/>
                <a:ea typeface="Comic Sans MS"/>
                <a:cs typeface="Calibri" panose="020F0502020204030204" pitchFamily="34" charset="0"/>
                <a:sym typeface="Comic Sans MS"/>
              </a:rPr>
              <a:t>, </a:t>
            </a:r>
            <a:r>
              <a:rPr lang="en-US" sz="2000" b="1" i="1" kern="0" dirty="0" err="1">
                <a:solidFill>
                  <a:srgbClr val="0000FF"/>
                </a:solidFill>
                <a:latin typeface="Calibri" panose="020F0502020204030204" pitchFamily="34" charset="0"/>
                <a:ea typeface="Comic Sans MS"/>
                <a:cs typeface="Calibri" panose="020F0502020204030204" pitchFamily="34" charset="0"/>
                <a:sym typeface="Comic Sans MS"/>
              </a:rPr>
              <a:t>atunci</a:t>
            </a:r>
            <a:r>
              <a:rPr lang="en-US" sz="2000" b="1" i="1" kern="0" dirty="0">
                <a:solidFill>
                  <a:srgbClr val="0000FF"/>
                </a:solidFill>
                <a:latin typeface="Calibri" panose="020F0502020204030204" pitchFamily="34" charset="0"/>
                <a:ea typeface="Comic Sans MS"/>
                <a:cs typeface="Calibri" panose="020F0502020204030204" pitchFamily="34" charset="0"/>
                <a:sym typeface="Comic Sans MS"/>
              </a:rPr>
              <a:t> nu </a:t>
            </a:r>
            <a:r>
              <a:rPr lang="en-US" sz="2000" b="1" i="1" kern="0" dirty="0" err="1">
                <a:solidFill>
                  <a:srgbClr val="0000FF"/>
                </a:solidFill>
                <a:latin typeface="Calibri" panose="020F0502020204030204" pitchFamily="34" charset="0"/>
                <a:ea typeface="Comic Sans MS"/>
                <a:cs typeface="Calibri" panose="020F0502020204030204" pitchFamily="34" charset="0"/>
                <a:sym typeface="Comic Sans MS"/>
              </a:rPr>
              <a:t>exista</a:t>
            </a:r>
            <a:r>
              <a:rPr lang="en-US" sz="2000" b="1" i="1" kern="0" dirty="0">
                <a:solidFill>
                  <a:srgbClr val="0000FF"/>
                </a:solidFill>
                <a:latin typeface="Calibri" panose="020F0502020204030204" pitchFamily="34" charset="0"/>
                <a:ea typeface="Comic Sans MS"/>
                <a:cs typeface="Calibri" panose="020F0502020204030204" pitchFamily="34" charset="0"/>
                <a:sym typeface="Comic Sans MS"/>
              </a:rPr>
              <a:t> </a:t>
            </a:r>
            <a:r>
              <a:rPr lang="en-US" sz="2000" b="1" i="1" kern="0" dirty="0" err="1">
                <a:solidFill>
                  <a:srgbClr val="0000FF"/>
                </a:solidFill>
                <a:latin typeface="Calibri" panose="020F0502020204030204" pitchFamily="34" charset="0"/>
                <a:ea typeface="Comic Sans MS"/>
                <a:cs typeface="Calibri" panose="020F0502020204030204" pitchFamily="34" charset="0"/>
                <a:sym typeface="Comic Sans MS"/>
              </a:rPr>
              <a:t>paritate</a:t>
            </a:r>
            <a:endParaRPr sz="2000" b="1" i="1" kern="0" dirty="0">
              <a:solidFill>
                <a:srgbClr val="0000FF"/>
              </a:solidFill>
              <a:latin typeface="Calibri" panose="020F0502020204030204" pitchFamily="34" charset="0"/>
              <a:ea typeface="Comic Sans MS"/>
              <a:cs typeface="Calibri" panose="020F0502020204030204" pitchFamily="34" charset="0"/>
              <a:sym typeface="Comic Sans M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78"/>
                                        </p:tgtEl>
                                        <p:attrNameLst>
                                          <p:attrName>style.visibility</p:attrName>
                                        </p:attrNameLst>
                                      </p:cBhvr>
                                      <p:to>
                                        <p:strVal val="visible"/>
                                      </p:to>
                                    </p:set>
                                    <p:animEffect transition="in" filter="fade">
                                      <p:cBhvr>
                                        <p:cTn id="7" dur="2000"/>
                                        <p:tgtEl>
                                          <p:spTgt spid="378"/>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379"/>
                                        </p:tgtEl>
                                        <p:attrNameLst>
                                          <p:attrName>style.visibility</p:attrName>
                                        </p:attrNameLst>
                                      </p:cBhvr>
                                      <p:to>
                                        <p:strVal val="visible"/>
                                      </p:to>
                                    </p:set>
                                    <p:animEffect transition="in" filter="fade">
                                      <p:cBhvr>
                                        <p:cTn id="11" dur="1000"/>
                                        <p:tgtEl>
                                          <p:spTgt spid="3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20784" y="465211"/>
            <a:ext cx="10363200" cy="1470025"/>
          </a:xfrm>
        </p:spPr>
        <p:txBody>
          <a:bodyPr/>
          <a:lstStyle/>
          <a:p>
            <a:r>
              <a:rPr lang="ro-RO" dirty="0">
                <a:latin typeface="+mn-lt"/>
              </a:rPr>
              <a:t>Exemple</a:t>
            </a:r>
          </a:p>
        </p:txBody>
      </p:sp>
      <p:pic>
        <p:nvPicPr>
          <p:cNvPr id="4" name="Content Placeholder 3"/>
          <p:cNvPicPr>
            <a:picLocks noGrp="1" noChangeAspect="1"/>
          </p:cNvPicPr>
          <p:nvPr>
            <p:ph idx="4294967295"/>
          </p:nvPr>
        </p:nvPicPr>
        <p:blipFill>
          <a:blip r:embed="rId2"/>
          <a:stretch>
            <a:fillRect/>
          </a:stretch>
        </p:blipFill>
        <p:spPr>
          <a:xfrm>
            <a:off x="8042910" y="3108954"/>
            <a:ext cx="2600325" cy="2933700"/>
          </a:xfrm>
          <a:prstGeom prst="rect">
            <a:avLst/>
          </a:prstGeom>
        </p:spPr>
      </p:pic>
      <p:sp>
        <p:nvSpPr>
          <p:cNvPr id="28" name="Rectangle 27"/>
          <p:cNvSpPr/>
          <p:nvPr/>
        </p:nvSpPr>
        <p:spPr>
          <a:xfrm>
            <a:off x="587396" y="1340349"/>
            <a:ext cx="8123977" cy="664284"/>
          </a:xfrm>
          <a:prstGeom prst="rect">
            <a:avLst/>
          </a:prstGeom>
        </p:spPr>
        <p:txBody>
          <a:bodyPr wrap="square">
            <a:spAutoFit/>
          </a:bodyPr>
          <a:lstStyle/>
          <a:p>
            <a:pPr>
              <a:lnSpc>
                <a:spcPts val="2250"/>
              </a:lnSpc>
              <a:spcBef>
                <a:spcPts val="3000"/>
              </a:spcBef>
              <a:spcAft>
                <a:spcPts val="0"/>
              </a:spcAft>
            </a:pPr>
            <a:r>
              <a:rPr lang="ro-RO" b="0" dirty="0">
                <a:solidFill>
                  <a:srgbClr val="444444"/>
                </a:solidFill>
                <a:effectLst/>
                <a:ea typeface="Times New Roman" panose="02020603050405020304" pitchFamily="18" charset="0"/>
              </a:rPr>
              <a:t>De ce "functia de gradul I"?</a:t>
            </a:r>
            <a:endParaRPr lang="ro-RO" sz="2800" b="1" dirty="0">
              <a:effectLst/>
              <a:ea typeface="Times New Roman" panose="02020603050405020304" pitchFamily="18" charset="0"/>
            </a:endParaRPr>
          </a:p>
          <a:p>
            <a:pPr>
              <a:spcAft>
                <a:spcPts val="0"/>
              </a:spcAft>
            </a:pPr>
            <a:r>
              <a:rPr lang="ro-RO" dirty="0">
                <a:solidFill>
                  <a:srgbClr val="333333"/>
                </a:solidFill>
                <a:effectLst/>
                <a:ea typeface="Times New Roman" panose="02020603050405020304" pitchFamily="18" charset="0"/>
              </a:rPr>
              <a:t>Totul se rezuma la ce putere are x. In cazul nostru el este la puterea 1, si anume </a:t>
            </a:r>
            <a:endParaRPr lang="ro-RO" dirty="0">
              <a:effectLst/>
              <a:ea typeface="Times New Roman" panose="02020603050405020304" pitchFamily="18" charset="0"/>
            </a:endParaRPr>
          </a:p>
        </p:txBody>
      </p:sp>
      <p:pic>
        <p:nvPicPr>
          <p:cNvPr id="29" name="Picture 28"/>
          <p:cNvPicPr>
            <a:picLocks noChangeAspect="1"/>
          </p:cNvPicPr>
          <p:nvPr/>
        </p:nvPicPr>
        <p:blipFill>
          <a:blip r:embed="rId3"/>
          <a:stretch>
            <a:fillRect/>
          </a:stretch>
        </p:blipFill>
        <p:spPr>
          <a:xfrm>
            <a:off x="5079312" y="5053639"/>
            <a:ext cx="2333625" cy="685800"/>
          </a:xfrm>
          <a:prstGeom prst="rect">
            <a:avLst/>
          </a:prstGeom>
        </p:spPr>
      </p:pic>
      <p:pic>
        <p:nvPicPr>
          <p:cNvPr id="30" name="Picture 29"/>
          <p:cNvPicPr>
            <a:picLocks noChangeAspect="1"/>
          </p:cNvPicPr>
          <p:nvPr/>
        </p:nvPicPr>
        <p:blipFill>
          <a:blip r:embed="rId4"/>
          <a:stretch>
            <a:fillRect/>
          </a:stretch>
        </p:blipFill>
        <p:spPr>
          <a:xfrm>
            <a:off x="1825527" y="2033355"/>
            <a:ext cx="2400300" cy="600075"/>
          </a:xfrm>
          <a:prstGeom prst="rect">
            <a:avLst/>
          </a:prstGeom>
        </p:spPr>
      </p:pic>
      <p:pic>
        <p:nvPicPr>
          <p:cNvPr id="53" name="Picture 52"/>
          <p:cNvPicPr>
            <a:picLocks noChangeAspect="1"/>
          </p:cNvPicPr>
          <p:nvPr/>
        </p:nvPicPr>
        <p:blipFill>
          <a:blip r:embed="rId5"/>
          <a:stretch>
            <a:fillRect/>
          </a:stretch>
        </p:blipFill>
        <p:spPr>
          <a:xfrm>
            <a:off x="587396" y="3214935"/>
            <a:ext cx="7181850" cy="1495425"/>
          </a:xfrm>
          <a:prstGeom prst="rect">
            <a:avLst/>
          </a:prstGeom>
        </p:spPr>
      </p:pic>
      <p:sp>
        <p:nvSpPr>
          <p:cNvPr id="54" name="Rectangle 53"/>
          <p:cNvSpPr/>
          <p:nvPr/>
        </p:nvSpPr>
        <p:spPr>
          <a:xfrm>
            <a:off x="587396" y="2733402"/>
            <a:ext cx="5658729" cy="375552"/>
          </a:xfrm>
          <a:prstGeom prst="rect">
            <a:avLst/>
          </a:prstGeom>
        </p:spPr>
        <p:txBody>
          <a:bodyPr wrap="none">
            <a:spAutoFit/>
          </a:bodyPr>
          <a:lstStyle/>
          <a:p>
            <a:pPr>
              <a:lnSpc>
                <a:spcPct val="107000"/>
              </a:lnSpc>
              <a:spcAft>
                <a:spcPts val="800"/>
              </a:spcAft>
            </a:pPr>
            <a:r>
              <a:rPr lang="ro-RO" dirty="0">
                <a:solidFill>
                  <a:srgbClr val="444444"/>
                </a:solidFill>
                <a:effectLst/>
                <a:ea typeface="Calibri" panose="020F0502020204030204" pitchFamily="34" charset="0"/>
                <a:cs typeface="Times New Roman" panose="02020603050405020304" pitchFamily="18" charset="0"/>
              </a:rPr>
              <a:t>De exemplu, functiile urmatoare au cate o ecuatie atasata:</a:t>
            </a:r>
            <a:endParaRPr lang="ro-RO" sz="16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531938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ro-RO" b="1" dirty="0">
                <a:latin typeface="+mn-lt"/>
              </a:rPr>
              <a:t>Proprietatile functiei de gradul I</a:t>
            </a:r>
            <a:endParaRPr lang="ro-RO" dirty="0">
              <a:latin typeface="+mn-lt"/>
            </a:endParaRPr>
          </a:p>
        </p:txBody>
      </p:sp>
      <p:sp>
        <p:nvSpPr>
          <p:cNvPr id="3" name="Content Placeholder 2"/>
          <p:cNvSpPr>
            <a:spLocks noGrp="1"/>
          </p:cNvSpPr>
          <p:nvPr>
            <p:ph type="subTitle" idx="1"/>
          </p:nvPr>
        </p:nvSpPr>
        <p:spPr>
          <a:xfrm>
            <a:off x="431371" y="2636911"/>
            <a:ext cx="8534400" cy="2188035"/>
          </a:xfrm>
        </p:spPr>
        <p:txBody>
          <a:bodyPr/>
          <a:lstStyle/>
          <a:p>
            <a:r>
              <a:rPr lang="ro-RO" sz="2000" dirty="0">
                <a:solidFill>
                  <a:schemeClr val="tx1"/>
                </a:solidFill>
              </a:rPr>
              <a:t>O functie de gradul I este o functie lineara pana la urma. Asta inseamna ca se reprezinta printr-o dreapta si ca imprumuta chiar proprietatile unei astfel de functii. Printre care:</a:t>
            </a:r>
          </a:p>
          <a:p>
            <a:r>
              <a:rPr lang="ro-RO" sz="2000" u="sng" dirty="0">
                <a:solidFill>
                  <a:schemeClr val="tx1"/>
                </a:solidFill>
              </a:rPr>
              <a:t>Graficul functiei de gradul I este o dreapta, care are o panta ce o putem calcula</a:t>
            </a:r>
            <a:endParaRPr lang="ro-RO" sz="2000" dirty="0">
              <a:solidFill>
                <a:schemeClr val="tx1"/>
              </a:solidFill>
            </a:endParaRPr>
          </a:p>
          <a:p>
            <a:endParaRPr lang="ro-RO" sz="2000" dirty="0">
              <a:solidFill>
                <a:schemeClr val="tx1"/>
              </a:solidFill>
            </a:endParaRPr>
          </a:p>
        </p:txBody>
      </p:sp>
      <p:pic>
        <p:nvPicPr>
          <p:cNvPr id="3075" name="Picture 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95866" y="2149092"/>
            <a:ext cx="1409700" cy="220663"/>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92579" y="3714765"/>
            <a:ext cx="299799" cy="207055"/>
          </a:xfrm>
          <a:prstGeom prst="rect">
            <a:avLst/>
          </a:prstGeom>
          <a:noFill/>
          <a:extLst>
            <a:ext uri="{909E8E84-426E-40DD-AFC4-6F175D3DCCD1}">
              <a14:hiddenFill xmlns:a14="http://schemas.microsoft.com/office/drawing/2010/main">
                <a:solidFill>
                  <a:srgbClr val="FFFFFF"/>
                </a:solidFill>
              </a14:hiddenFill>
            </a:ext>
          </a:extLst>
        </p:spPr>
      </p:pic>
      <p:pic>
        <p:nvPicPr>
          <p:cNvPr id="3073"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01407" y="1956662"/>
            <a:ext cx="1447800" cy="4953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4"/>
          <p:cNvSpPr>
            <a:spLocks noChangeArrowheads="1"/>
          </p:cNvSpPr>
          <p:nvPr/>
        </p:nvSpPr>
        <p:spPr bwMode="auto">
          <a:xfrm>
            <a:off x="431371" y="2092757"/>
            <a:ext cx="184292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o-RO" sz="1600" b="0" i="0" u="none" strike="noStrike" cap="none" normalizeH="0" baseline="0" dirty="0">
                <a:ln>
                  <a:noFill/>
                </a:ln>
                <a:solidFill>
                  <a:srgbClr val="333333"/>
                </a:solidFill>
                <a:effectLst/>
                <a:ea typeface="Calibri" panose="020F0502020204030204" pitchFamily="34" charset="0"/>
                <a:cs typeface="Times New Roman" panose="02020603050405020304" pitchFamily="18" charset="0"/>
              </a:rPr>
              <a:t>Pentru o ecuatie</a:t>
            </a:r>
            <a:r>
              <a:rPr kumimoji="0" lang="en-US" sz="1600" b="0" i="0" u="none" strike="noStrike" cap="none" normalizeH="0" baseline="0" dirty="0">
                <a:ln>
                  <a:noFill/>
                </a:ln>
                <a:solidFill>
                  <a:srgbClr val="333333"/>
                </a:solidFill>
                <a:effectLst/>
                <a:ea typeface="Calibri" panose="020F0502020204030204" pitchFamily="34" charset="0"/>
                <a:cs typeface="Times New Roman" panose="02020603050405020304" pitchFamily="18" charset="0"/>
              </a:rPr>
              <a:t> </a:t>
            </a:r>
            <a:r>
              <a:rPr kumimoji="0" lang="ro-RO" sz="1600" b="0" i="0" u="none" strike="noStrike" cap="none" normalizeH="0" baseline="0" dirty="0">
                <a:ln>
                  <a:noFill/>
                </a:ln>
                <a:solidFill>
                  <a:srgbClr val="333333"/>
                </a:solidFill>
                <a:effectLst/>
                <a:ea typeface="Calibri" panose="020F0502020204030204" pitchFamily="34" charset="0"/>
                <a:cs typeface="Times New Roman" panose="02020603050405020304" pitchFamily="18" charset="0"/>
              </a:rPr>
              <a:t> </a:t>
            </a:r>
            <a:endParaRPr kumimoji="0" lang="ro-RO" sz="2400" b="0" i="0" u="none" strike="noStrike" cap="none" normalizeH="0" baseline="0" dirty="0">
              <a:ln>
                <a:noFill/>
              </a:ln>
              <a:solidFill>
                <a:schemeClr val="tx1"/>
              </a:solidFill>
              <a:effectLst/>
            </a:endParaRPr>
          </a:p>
        </p:txBody>
      </p:sp>
      <p:sp>
        <p:nvSpPr>
          <p:cNvPr id="5" name="Rectangle 5"/>
          <p:cNvSpPr>
            <a:spLocks noChangeArrowheads="1"/>
          </p:cNvSpPr>
          <p:nvPr/>
        </p:nvSpPr>
        <p:spPr bwMode="auto">
          <a:xfrm>
            <a:off x="3579375" y="2042884"/>
            <a:ext cx="4209207"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eaLnBrk="0" fontAlgn="base" hangingPunct="0">
              <a:spcBef>
                <a:spcPct val="0"/>
              </a:spcBef>
              <a:spcAft>
                <a:spcPct val="0"/>
              </a:spcAft>
            </a:pPr>
            <a:r>
              <a:rPr kumimoji="0" lang="ro-RO" sz="1200" b="0" i="0" u="none" strike="noStrike" cap="none" normalizeH="0" baseline="0" dirty="0">
                <a:ln>
                  <a:noFill/>
                </a:ln>
                <a:solidFill>
                  <a:srgbClr val="333333"/>
                </a:solidFill>
                <a:effectLst/>
                <a:ea typeface="Calibri" panose="020F0502020204030204" pitchFamily="34" charset="0"/>
                <a:cs typeface="Times New Roman" panose="02020603050405020304" pitchFamily="18" charset="0"/>
              </a:rPr>
              <a:t>, </a:t>
            </a:r>
            <a:r>
              <a:rPr kumimoji="0" lang="ro-RO" sz="1600" b="0" i="0" u="none" strike="noStrike" cap="none" normalizeH="0" baseline="0" dirty="0">
                <a:ln>
                  <a:noFill/>
                </a:ln>
                <a:solidFill>
                  <a:srgbClr val="333333"/>
                </a:solidFill>
                <a:effectLst/>
                <a:ea typeface="Calibri" panose="020F0502020204030204" pitchFamily="34" charset="0"/>
                <a:cs typeface="Times New Roman" panose="02020603050405020304" pitchFamily="18" charset="0"/>
              </a:rPr>
              <a:t>form</a:t>
            </a:r>
            <a:r>
              <a:rPr kumimoji="0" lang="en-US" sz="1600" b="0" i="0" u="none" strike="noStrike" cap="none" normalizeH="0" baseline="0" dirty="0">
                <a:ln>
                  <a:noFill/>
                </a:ln>
                <a:solidFill>
                  <a:srgbClr val="333333"/>
                </a:solidFill>
                <a:effectLst/>
                <a:ea typeface="Calibri" panose="020F0502020204030204" pitchFamily="34" charset="0"/>
                <a:cs typeface="Times New Roman" panose="02020603050405020304" pitchFamily="18" charset="0"/>
              </a:rPr>
              <a:t>u</a:t>
            </a:r>
            <a:r>
              <a:rPr kumimoji="0" lang="ro-RO" sz="1600" b="0" i="0" u="none" strike="noStrike" cap="none" normalizeH="0" baseline="0" dirty="0">
                <a:ln>
                  <a:noFill/>
                </a:ln>
                <a:solidFill>
                  <a:srgbClr val="333333"/>
                </a:solidFill>
                <a:effectLst/>
                <a:ea typeface="Calibri" panose="020F0502020204030204" pitchFamily="34" charset="0"/>
                <a:cs typeface="Times New Roman" panose="02020603050405020304" pitchFamily="18" charset="0"/>
              </a:rPr>
              <a:t>la pentru </a:t>
            </a:r>
            <a:r>
              <a:rPr kumimoji="0" lang="ro-RO" b="0" i="0" u="none" strike="noStrike" cap="none" normalizeH="0" baseline="0" dirty="0">
                <a:ln>
                  <a:noFill/>
                </a:ln>
                <a:solidFill>
                  <a:srgbClr val="333333"/>
                </a:solidFill>
                <a:effectLst/>
                <a:ea typeface="Calibri" panose="020F0502020204030204" pitchFamily="34" charset="0"/>
                <a:cs typeface="Times New Roman" panose="02020603050405020304" pitchFamily="18" charset="0"/>
              </a:rPr>
              <a:t>pan</a:t>
            </a:r>
            <a:r>
              <a:rPr kumimoji="0" lang="en-US" b="0" i="0" u="none" strike="noStrike" cap="none" normalizeH="0" baseline="0" dirty="0">
                <a:ln>
                  <a:noFill/>
                </a:ln>
                <a:solidFill>
                  <a:srgbClr val="333333"/>
                </a:solidFill>
                <a:effectLst/>
                <a:ea typeface="Calibri" panose="020F0502020204030204" pitchFamily="34" charset="0"/>
                <a:cs typeface="Times New Roman" panose="02020603050405020304" pitchFamily="18" charset="0"/>
              </a:rPr>
              <a:t>t</a:t>
            </a:r>
            <a:r>
              <a:rPr kumimoji="0" lang="ro-RO" b="0" i="0" u="none" strike="noStrike" cap="none" normalizeH="0" baseline="0" dirty="0">
                <a:ln>
                  <a:noFill/>
                </a:ln>
                <a:solidFill>
                  <a:srgbClr val="333333"/>
                </a:solidFill>
                <a:effectLst/>
                <a:ea typeface="Calibri" panose="020F0502020204030204" pitchFamily="34" charset="0"/>
                <a:cs typeface="Times New Roman" panose="02020603050405020304" pitchFamily="18" charset="0"/>
              </a:rPr>
              <a:t>a dreptei este: </a:t>
            </a:r>
            <a:endParaRPr kumimoji="0" lang="ro-RO" sz="1050" b="0" i="0" u="none" strike="noStrike" cap="none" normalizeH="0" baseline="0" dirty="0">
              <a:ln>
                <a:noFill/>
              </a:ln>
              <a:solidFill>
                <a:schemeClr val="tx1"/>
              </a:solidFill>
              <a:effectLst/>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o-RO" sz="1800" b="0" i="0" u="none" strike="noStrike" cap="none" normalizeH="0" baseline="0" dirty="0">
              <a:ln>
                <a:noFill/>
              </a:ln>
              <a:solidFill>
                <a:schemeClr val="tx1"/>
              </a:solidFill>
              <a:effectLst/>
            </a:endParaRPr>
          </a:p>
        </p:txBody>
      </p:sp>
      <p:sp>
        <p:nvSpPr>
          <p:cNvPr id="7" name="Rectangle 7"/>
          <p:cNvSpPr>
            <a:spLocks noChangeArrowheads="1"/>
          </p:cNvSpPr>
          <p:nvPr/>
        </p:nvSpPr>
        <p:spPr bwMode="auto">
          <a:xfrm>
            <a:off x="851025" y="2982841"/>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o-RO"/>
          </a:p>
        </p:txBody>
      </p:sp>
      <p:pic>
        <p:nvPicPr>
          <p:cNvPr id="3087" name="Picture 1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52716" y="4005975"/>
            <a:ext cx="1439863" cy="579438"/>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8"/>
          <p:cNvSpPr>
            <a:spLocks noChangeArrowheads="1"/>
          </p:cNvSpPr>
          <p:nvPr/>
        </p:nvSpPr>
        <p:spPr bwMode="auto">
          <a:xfrm>
            <a:off x="421462" y="4100716"/>
            <a:ext cx="693504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o-RO" sz="1600" b="0" i="0" u="none" strike="noStrike" cap="none" normalizeH="0" baseline="0" dirty="0">
                <a:ln>
                  <a:noFill/>
                </a:ln>
                <a:solidFill>
                  <a:srgbClr val="333333"/>
                </a:solidFill>
                <a:effectLst/>
                <a:ea typeface="Calibri" panose="020F0502020204030204" pitchFamily="34" charset="0"/>
                <a:cs typeface="Times New Roman" panose="02020603050405020304" pitchFamily="18" charset="0"/>
              </a:rPr>
              <a:t>Iar in cazul unei functii, nu vom face altceva decat sa inlocuim acel </a:t>
            </a:r>
            <a:r>
              <a:rPr kumimoji="0" lang="en-US" sz="1600" b="0" i="0" u="none" strike="noStrike" cap="none" normalizeH="0" baseline="0" dirty="0">
                <a:ln>
                  <a:noFill/>
                </a:ln>
                <a:solidFill>
                  <a:srgbClr val="333333"/>
                </a:solidFill>
                <a:effectLst/>
                <a:ea typeface="Calibri" panose="020F0502020204030204" pitchFamily="34" charset="0"/>
                <a:cs typeface="Times New Roman" panose="02020603050405020304" pitchFamily="18" charset="0"/>
              </a:rPr>
              <a:t>y, cu f(x),        =</a:t>
            </a:r>
            <a:endParaRPr kumimoji="0" lang="ro-RO" sz="1600" b="0" i="0" u="none" strike="noStrike" cap="none" normalizeH="0" baseline="0" dirty="0">
              <a:ln>
                <a:noFill/>
              </a:ln>
              <a:solidFill>
                <a:schemeClr val="tx1"/>
              </a:solidFill>
              <a:effectLst/>
            </a:endParaRPr>
          </a:p>
        </p:txBody>
      </p:sp>
      <p:sp>
        <p:nvSpPr>
          <p:cNvPr id="14" name="Rectangle 20"/>
          <p:cNvSpPr>
            <a:spLocks noChangeArrowheads="1"/>
          </p:cNvSpPr>
          <p:nvPr/>
        </p:nvSpPr>
        <p:spPr bwMode="auto">
          <a:xfrm>
            <a:off x="485357" y="4764049"/>
            <a:ext cx="5598007" cy="61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o-RO" sz="1600" b="0" i="0" u="none" strike="noStrike" cap="none" normalizeH="0" baseline="0" dirty="0">
                <a:ln>
                  <a:noFill/>
                </a:ln>
                <a:solidFill>
                  <a:srgbClr val="333333"/>
                </a:solidFill>
                <a:effectLst/>
                <a:ea typeface="Calibri" panose="020F0502020204030204" pitchFamily="34" charset="0"/>
                <a:cs typeface="Times New Roman" panose="02020603050405020304" pitchFamily="18" charset="0"/>
              </a:rPr>
              <a:t>Astfel, </a:t>
            </a:r>
            <a:r>
              <a:rPr kumimoji="0" lang="en-US" sz="1600" b="0" i="0" u="none" strike="noStrike" cap="none" normalizeH="0" baseline="0" dirty="0">
                <a:ln>
                  <a:noFill/>
                </a:ln>
                <a:solidFill>
                  <a:srgbClr val="333333"/>
                </a:solidFill>
                <a:effectLst/>
                <a:ea typeface="Calibri" panose="020F0502020204030204" pitchFamily="34" charset="0"/>
                <a:cs typeface="Times New Roman" panose="02020603050405020304" pitchFamily="18" charset="0"/>
              </a:rPr>
              <a:t>e</a:t>
            </a:r>
            <a:r>
              <a:rPr kumimoji="0" lang="ro-RO" sz="1600" b="0" i="0" u="none" strike="noStrike" cap="none" normalizeH="0" baseline="0" dirty="0">
                <a:ln>
                  <a:noFill/>
                </a:ln>
                <a:solidFill>
                  <a:srgbClr val="333333"/>
                </a:solidFill>
                <a:effectLst/>
                <a:ea typeface="Calibri" panose="020F0502020204030204" pitchFamily="34" charset="0"/>
                <a:cs typeface="Times New Roman" panose="02020603050405020304" pitchFamily="18" charset="0"/>
              </a:rPr>
              <a:t>cuatia dreptei pentru o functie de gradul intai va deveni:</a:t>
            </a:r>
            <a:endParaRPr kumimoji="0" lang="ro-RO" sz="1000" b="0" i="0" u="none" strike="noStrike" cap="none" normalizeH="0" baseline="0" dirty="0">
              <a:ln>
                <a:noFill/>
              </a:ln>
              <a:solidFill>
                <a:schemeClr val="tx1"/>
              </a:solidFill>
              <a:effectLst/>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o-RO" sz="1800" b="0" i="0" u="none" strike="noStrike" cap="none" normalizeH="0" baseline="0" dirty="0">
              <a:ln>
                <a:noFill/>
              </a:ln>
              <a:solidFill>
                <a:schemeClr val="tx1"/>
              </a:solidFill>
              <a:effectLst/>
            </a:endParaRPr>
          </a:p>
        </p:txBody>
      </p:sp>
      <p:sp>
        <p:nvSpPr>
          <p:cNvPr id="15" name="Rectangle 21"/>
          <p:cNvSpPr>
            <a:spLocks noChangeArrowheads="1"/>
          </p:cNvSpPr>
          <p:nvPr/>
        </p:nvSpPr>
        <p:spPr bwMode="auto">
          <a:xfrm>
            <a:off x="892304" y="6026059"/>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o-RO"/>
          </a:p>
        </p:txBody>
      </p:sp>
      <p:pic>
        <p:nvPicPr>
          <p:cNvPr id="25" name="Picture 24"/>
          <p:cNvPicPr/>
          <p:nvPr/>
        </p:nvPicPr>
        <p:blipFill>
          <a:blip r:embed="rId6" cstate="print"/>
          <a:stretch>
            <a:fillRect/>
          </a:stretch>
        </p:blipFill>
        <p:spPr>
          <a:xfrm>
            <a:off x="5867261" y="4824947"/>
            <a:ext cx="1600200" cy="295275"/>
          </a:xfrm>
          <a:prstGeom prst="rect">
            <a:avLst/>
          </a:prstGeom>
        </p:spPr>
      </p:pic>
      <p:pic>
        <p:nvPicPr>
          <p:cNvPr id="26"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01608" y="4163641"/>
            <a:ext cx="299799" cy="2070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51693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ro-RO" b="1" dirty="0"/>
              <a:t>Monotonia functiei de gradul I</a:t>
            </a:r>
            <a:endParaRPr lang="ro-RO" dirty="0"/>
          </a:p>
        </p:txBody>
      </p:sp>
      <p:sp>
        <p:nvSpPr>
          <p:cNvPr id="3" name="Content Placeholder 2"/>
          <p:cNvSpPr>
            <a:spLocks noGrp="1"/>
          </p:cNvSpPr>
          <p:nvPr>
            <p:ph type="subTitle" idx="1"/>
          </p:nvPr>
        </p:nvSpPr>
        <p:spPr>
          <a:xfrm>
            <a:off x="679652" y="2309908"/>
            <a:ext cx="8534400" cy="1752600"/>
          </a:xfrm>
        </p:spPr>
        <p:txBody>
          <a:bodyPr>
            <a:noAutofit/>
          </a:bodyPr>
          <a:lstStyle/>
          <a:p>
            <a:r>
              <a:rPr lang="ro-RO" sz="1600" dirty="0">
                <a:solidFill>
                  <a:schemeClr val="tx1"/>
                </a:solidFill>
              </a:rPr>
              <a:t>Este important atunci cand vrem sa aflam mai multe lucruri despre o functie, sa ii observam si monotonia.</a:t>
            </a:r>
          </a:p>
          <a:p>
            <a:r>
              <a:rPr lang="ro-RO" sz="1600" dirty="0">
                <a:solidFill>
                  <a:schemeClr val="tx1"/>
                </a:solidFill>
              </a:rPr>
              <a:t>Adica, daca o functie este crescatoare sau descrescatoare.</a:t>
            </a:r>
          </a:p>
          <a:p>
            <a:r>
              <a:rPr lang="ro-RO" sz="1600" dirty="0">
                <a:solidFill>
                  <a:schemeClr val="tx1"/>
                </a:solidFill>
              </a:rPr>
              <a:t> </a:t>
            </a:r>
          </a:p>
          <a:p>
            <a:r>
              <a:rPr lang="ro-RO" sz="1600" dirty="0">
                <a:solidFill>
                  <a:schemeClr val="tx1"/>
                </a:solidFill>
              </a:rPr>
              <a:t>Monotonia functiei de gradul I este data de a, coeficientul lui x, si anume:</a:t>
            </a:r>
          </a:p>
          <a:p>
            <a:pPr lvl="0"/>
            <a:r>
              <a:rPr lang="ro-RO" sz="1600" dirty="0">
                <a:solidFill>
                  <a:schemeClr val="tx1"/>
                </a:solidFill>
              </a:rPr>
              <a:t>cand a&gt;0 atunci functia este crescatoare ↗</a:t>
            </a:r>
          </a:p>
          <a:p>
            <a:pPr lvl="0"/>
            <a:r>
              <a:rPr lang="ro-RO" sz="1600" dirty="0">
                <a:solidFill>
                  <a:schemeClr val="tx1"/>
                </a:solidFill>
              </a:rPr>
              <a:t>sau cand a&lt;0 functia este descrescatoare ↘</a:t>
            </a:r>
          </a:p>
          <a:p>
            <a:r>
              <a:rPr lang="ro-RO" sz="1600" dirty="0">
                <a:solidFill>
                  <a:schemeClr val="tx1"/>
                </a:solidFill>
              </a:rPr>
              <a:t>Daca ne gandim la f(x) drept o ecuatie a unei drepte, atunci aa ar fi panta dreptei. Mai exact a este acel m din forma generala a ecuatiei unei drepte:</a:t>
            </a:r>
          </a:p>
        </p:txBody>
      </p:sp>
      <p:pic>
        <p:nvPicPr>
          <p:cNvPr id="4" name="Picture 3"/>
          <p:cNvPicPr/>
          <p:nvPr/>
        </p:nvPicPr>
        <p:blipFill>
          <a:blip r:embed="rId2" cstate="print"/>
          <a:stretch>
            <a:fillRect/>
          </a:stretch>
        </p:blipFill>
        <p:spPr>
          <a:xfrm>
            <a:off x="3432373" y="4971462"/>
            <a:ext cx="1909950" cy="346702"/>
          </a:xfrm>
          <a:prstGeom prst="rect">
            <a:avLst/>
          </a:prstGeom>
        </p:spPr>
      </p:pic>
    </p:spTree>
    <p:extLst>
      <p:ext uri="{BB962C8B-B14F-4D97-AF65-F5344CB8AC3E}">
        <p14:creationId xmlns:p14="http://schemas.microsoft.com/office/powerpoint/2010/main" val="29400009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ro-RO" dirty="0"/>
              <a:t>Monotonia</a:t>
            </a:r>
          </a:p>
        </p:txBody>
      </p:sp>
      <p:sp>
        <p:nvSpPr>
          <p:cNvPr id="3" name="Content Placeholder 2"/>
          <p:cNvSpPr>
            <a:spLocks noGrp="1"/>
          </p:cNvSpPr>
          <p:nvPr>
            <p:ph type="subTitle" idx="1"/>
          </p:nvPr>
        </p:nvSpPr>
        <p:spPr/>
        <p:txBody>
          <a:bodyPr/>
          <a:lstStyle/>
          <a:p>
            <a:r>
              <a:rPr lang="ro-RO" dirty="0">
                <a:solidFill>
                  <a:schemeClr val="tx1"/>
                </a:solidFill>
              </a:rPr>
              <a:t>Pentru a proba monotonia funcției se va utiliza rata creșterii (descreșterii) lui f, </a:t>
            </a:r>
          </a:p>
          <a:p>
            <a:endParaRPr lang="ro-RO" dirty="0">
              <a:solidFill>
                <a:schemeClr val="tx1"/>
              </a:solidFill>
            </a:endParaRPr>
          </a:p>
        </p:txBody>
      </p:sp>
      <p:pic>
        <p:nvPicPr>
          <p:cNvPr id="4" name="Picture 3"/>
          <p:cNvPicPr/>
          <p:nvPr/>
        </p:nvPicPr>
        <p:blipFill>
          <a:blip r:embed="rId2" cstate="print"/>
          <a:stretch>
            <a:fillRect/>
          </a:stretch>
        </p:blipFill>
        <p:spPr>
          <a:xfrm>
            <a:off x="2818755" y="4585524"/>
            <a:ext cx="4829175" cy="438150"/>
          </a:xfrm>
          <a:prstGeom prst="rect">
            <a:avLst/>
          </a:prstGeom>
        </p:spPr>
      </p:pic>
      <p:pic>
        <p:nvPicPr>
          <p:cNvPr id="4099" name="Picture 8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48233" y="2860844"/>
            <a:ext cx="617538" cy="182563"/>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a:spLocks noChangeArrowheads="1"/>
          </p:cNvSpPr>
          <p:nvPr/>
        </p:nvSpPr>
        <p:spPr bwMode="auto">
          <a:xfrm>
            <a:off x="1732509" y="3677569"/>
            <a:ext cx="6799153"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kumimoji="0" lang="ro-RO" b="0" i="0" u="none" strike="noStrike" cap="none" normalizeH="0" baseline="0" dirty="0">
                <a:ln>
                  <a:noFill/>
                </a:ln>
                <a:solidFill>
                  <a:srgbClr val="202122"/>
                </a:solidFill>
                <a:effectLst/>
                <a:ea typeface="Times New Roman" panose="02020603050405020304" pitchFamily="18" charset="0"/>
                <a:cs typeface="Times New Roman" panose="02020603050405020304" pitchFamily="18" charset="0"/>
              </a:rPr>
              <a:t>-pentru </a:t>
            </a:r>
            <a:r>
              <a:rPr kumimoji="0" lang="en-US" b="0" i="0" u="none" strike="noStrike" cap="none" normalizeH="0" baseline="0" dirty="0">
                <a:ln>
                  <a:noFill/>
                </a:ln>
                <a:solidFill>
                  <a:srgbClr val="202122"/>
                </a:solidFill>
                <a:effectLst/>
                <a:ea typeface="Times New Roman" panose="02020603050405020304" pitchFamily="18" charset="0"/>
                <a:cs typeface="Times New Roman" panose="02020603050405020304" pitchFamily="18" charset="0"/>
              </a:rPr>
              <a:t>x1 </a:t>
            </a:r>
            <a:r>
              <a:rPr kumimoji="0" lang="ro-RO" b="0" i="0" u="none" strike="noStrike" cap="none" normalizeH="0" baseline="0" dirty="0">
                <a:ln>
                  <a:noFill/>
                </a:ln>
                <a:solidFill>
                  <a:srgbClr val="202122"/>
                </a:solidFill>
                <a:effectLst/>
                <a:ea typeface="Times New Roman" panose="02020603050405020304" pitchFamily="18" charset="0"/>
                <a:cs typeface="Times New Roman" panose="02020603050405020304" pitchFamily="18" charset="0"/>
              </a:rPr>
              <a:t>d</a:t>
            </a:r>
            <a:r>
              <a:rPr kumimoji="0" lang="en-US" b="0" i="0" u="none" strike="noStrike" cap="none" normalizeH="0" baseline="0" dirty="0" err="1">
                <a:ln>
                  <a:noFill/>
                </a:ln>
                <a:solidFill>
                  <a:srgbClr val="202122"/>
                </a:solidFill>
                <a:effectLst/>
                <a:ea typeface="Times New Roman" panose="02020603050405020304" pitchFamily="18" charset="0"/>
                <a:cs typeface="Times New Roman" panose="02020603050405020304" pitchFamily="18" charset="0"/>
              </a:rPr>
              <a:t>iferit</a:t>
            </a:r>
            <a:r>
              <a:rPr kumimoji="0" lang="en-US" b="0" i="0" u="none" strike="noStrike" cap="none" normalizeH="0" dirty="0">
                <a:ln>
                  <a:noFill/>
                </a:ln>
                <a:solidFill>
                  <a:srgbClr val="202122"/>
                </a:solidFill>
                <a:effectLst/>
                <a:ea typeface="Times New Roman" panose="02020603050405020304" pitchFamily="18" charset="0"/>
                <a:cs typeface="Times New Roman" panose="02020603050405020304" pitchFamily="18" charset="0"/>
              </a:rPr>
              <a:t> de x2</a:t>
            </a:r>
            <a:r>
              <a:rPr lang="ro-RO" dirty="0">
                <a:solidFill>
                  <a:srgbClr val="202122"/>
                </a:solidFill>
                <a:ea typeface="Times New Roman" panose="02020603050405020304" pitchFamily="18" charset="0"/>
                <a:cs typeface="Times New Roman" panose="02020603050405020304" pitchFamily="18" charset="0"/>
              </a:rPr>
              <a:t>, </a:t>
            </a:r>
            <a:r>
              <a:rPr kumimoji="0" lang="en-US" b="0" i="0" u="none" strike="noStrike" cap="none" normalizeH="0" dirty="0" err="1">
                <a:ln>
                  <a:noFill/>
                </a:ln>
                <a:solidFill>
                  <a:srgbClr val="202122"/>
                </a:solidFill>
                <a:effectLst/>
                <a:ea typeface="Times New Roman" panose="02020603050405020304" pitchFamily="18" charset="0"/>
                <a:cs typeface="Times New Roman" panose="02020603050405020304" pitchFamily="18" charset="0"/>
              </a:rPr>
              <a:t>dac</a:t>
            </a:r>
            <a:r>
              <a:rPr lang="ro-RO" dirty="0">
                <a:solidFill>
                  <a:srgbClr val="202122"/>
                </a:solidFill>
                <a:ea typeface="Times New Roman" panose="02020603050405020304" pitchFamily="18" charset="0"/>
                <a:cs typeface="Times New Roman" panose="02020603050405020304" pitchFamily="18" charset="0"/>
              </a:rPr>
              <a:t>ă</a:t>
            </a:r>
            <a:r>
              <a:rPr kumimoji="0" lang="en-US" b="0" i="0" u="none" strike="noStrike" cap="none" normalizeH="0" dirty="0">
                <a:ln>
                  <a:noFill/>
                </a:ln>
                <a:solidFill>
                  <a:srgbClr val="202122"/>
                </a:solidFill>
                <a:effectLst/>
                <a:ea typeface="Times New Roman" panose="02020603050405020304" pitchFamily="18" charset="0"/>
                <a:cs typeface="Times New Roman" panose="02020603050405020304" pitchFamily="18" charset="0"/>
              </a:rPr>
              <a:t> a&gt;0, </a:t>
            </a:r>
            <a:r>
              <a:rPr kumimoji="0" lang="ro-RO" b="0" i="0" u="none" strike="noStrike" cap="none" normalizeH="0" baseline="0" dirty="0">
                <a:ln>
                  <a:noFill/>
                </a:ln>
                <a:solidFill>
                  <a:srgbClr val="202122"/>
                </a:solidFill>
                <a:effectLst/>
                <a:ea typeface="Times New Roman" panose="02020603050405020304" pitchFamily="18" charset="0"/>
                <a:cs typeface="Times New Roman" panose="02020603050405020304" pitchFamily="18" charset="0"/>
              </a:rPr>
              <a:t>atunci f este strict crescăoare, </a:t>
            </a:r>
          </a:p>
          <a:p>
            <a:pPr lvl="0" eaLnBrk="0" fontAlgn="base" hangingPunct="0">
              <a:spcBef>
                <a:spcPct val="0"/>
              </a:spcBef>
              <a:spcAft>
                <a:spcPct val="0"/>
              </a:spcAft>
            </a:pPr>
            <a:r>
              <a:rPr kumimoji="0" lang="ro-RO" b="0" i="0" u="none" strike="noStrike" cap="none" normalizeH="0" baseline="0" dirty="0">
                <a:ln>
                  <a:noFill/>
                </a:ln>
                <a:solidFill>
                  <a:srgbClr val="202122"/>
                </a:solidFill>
                <a:effectLst/>
                <a:ea typeface="Times New Roman" panose="02020603050405020304" pitchFamily="18" charset="0"/>
                <a:cs typeface="Times New Roman" panose="02020603050405020304" pitchFamily="18" charset="0"/>
              </a:rPr>
              <a:t>-pentru </a:t>
            </a:r>
            <a:r>
              <a:rPr kumimoji="0" lang="en-US" b="0" i="0" u="none" strike="noStrike" cap="none" normalizeH="0" baseline="0" dirty="0">
                <a:ln>
                  <a:noFill/>
                </a:ln>
                <a:solidFill>
                  <a:srgbClr val="202122"/>
                </a:solidFill>
                <a:effectLst/>
                <a:ea typeface="Times New Roman" panose="02020603050405020304" pitchFamily="18" charset="0"/>
                <a:cs typeface="Times New Roman" panose="02020603050405020304" pitchFamily="18" charset="0"/>
              </a:rPr>
              <a:t>x1 </a:t>
            </a:r>
            <a:r>
              <a:rPr kumimoji="0" lang="ro-RO" b="0" i="0" u="none" strike="noStrike" cap="none" normalizeH="0" baseline="0" dirty="0">
                <a:ln>
                  <a:noFill/>
                </a:ln>
                <a:solidFill>
                  <a:srgbClr val="202122"/>
                </a:solidFill>
                <a:effectLst/>
                <a:ea typeface="Times New Roman" panose="02020603050405020304" pitchFamily="18" charset="0"/>
                <a:cs typeface="Times New Roman" panose="02020603050405020304" pitchFamily="18" charset="0"/>
              </a:rPr>
              <a:t>d</a:t>
            </a:r>
            <a:r>
              <a:rPr kumimoji="0" lang="en-US" b="0" i="0" u="none" strike="noStrike" cap="none" normalizeH="0" baseline="0" dirty="0" err="1">
                <a:ln>
                  <a:noFill/>
                </a:ln>
                <a:solidFill>
                  <a:srgbClr val="202122"/>
                </a:solidFill>
                <a:effectLst/>
                <a:ea typeface="Times New Roman" panose="02020603050405020304" pitchFamily="18" charset="0"/>
                <a:cs typeface="Times New Roman" panose="02020603050405020304" pitchFamily="18" charset="0"/>
              </a:rPr>
              <a:t>iferit</a:t>
            </a:r>
            <a:r>
              <a:rPr kumimoji="0" lang="en-US" b="0" i="0" u="none" strike="noStrike" cap="none" normalizeH="0" dirty="0">
                <a:ln>
                  <a:noFill/>
                </a:ln>
                <a:solidFill>
                  <a:srgbClr val="202122"/>
                </a:solidFill>
                <a:effectLst/>
                <a:ea typeface="Times New Roman" panose="02020603050405020304" pitchFamily="18" charset="0"/>
                <a:cs typeface="Times New Roman" panose="02020603050405020304" pitchFamily="18" charset="0"/>
              </a:rPr>
              <a:t> de x2</a:t>
            </a:r>
            <a:r>
              <a:rPr lang="ro-RO" dirty="0">
                <a:solidFill>
                  <a:srgbClr val="202122"/>
                </a:solidFill>
                <a:ea typeface="Times New Roman" panose="02020603050405020304" pitchFamily="18" charset="0"/>
                <a:cs typeface="Times New Roman" panose="02020603050405020304" pitchFamily="18" charset="0"/>
              </a:rPr>
              <a:t>, </a:t>
            </a:r>
            <a:r>
              <a:rPr kumimoji="0" lang="ro-RO" b="0" i="0" u="none" strike="noStrike" cap="none" normalizeH="0" baseline="0" dirty="0">
                <a:ln>
                  <a:noFill/>
                </a:ln>
                <a:solidFill>
                  <a:srgbClr val="202122"/>
                </a:solidFill>
                <a:effectLst/>
                <a:ea typeface="Times New Roman" panose="02020603050405020304" pitchFamily="18" charset="0"/>
                <a:cs typeface="Times New Roman" panose="02020603050405020304" pitchFamily="18" charset="0"/>
              </a:rPr>
              <a:t>dacă a</a:t>
            </a:r>
            <a:r>
              <a:rPr kumimoji="0" lang="en-US" b="0" i="0" u="none" strike="noStrike" cap="none" normalizeH="0" baseline="0" dirty="0">
                <a:ln>
                  <a:noFill/>
                </a:ln>
                <a:solidFill>
                  <a:srgbClr val="202122"/>
                </a:solidFill>
                <a:effectLst/>
                <a:ea typeface="Times New Roman" panose="02020603050405020304" pitchFamily="18" charset="0"/>
                <a:cs typeface="Times New Roman" panose="02020603050405020304" pitchFamily="18" charset="0"/>
              </a:rPr>
              <a:t>&lt;0,</a:t>
            </a:r>
            <a:r>
              <a:rPr kumimoji="0" lang="en-US" b="0" i="0" u="none" strike="noStrike" cap="none" normalizeH="0" dirty="0">
                <a:ln>
                  <a:noFill/>
                </a:ln>
                <a:solidFill>
                  <a:srgbClr val="202122"/>
                </a:solidFill>
                <a:effectLst/>
                <a:ea typeface="Times New Roman" panose="02020603050405020304" pitchFamily="18" charset="0"/>
                <a:cs typeface="Times New Roman" panose="02020603050405020304" pitchFamily="18" charset="0"/>
              </a:rPr>
              <a:t> </a:t>
            </a:r>
            <a:r>
              <a:rPr kumimoji="0" lang="en-US" b="0" i="0" u="none" strike="noStrike" cap="none" normalizeH="0" dirty="0" err="1">
                <a:ln>
                  <a:noFill/>
                </a:ln>
                <a:solidFill>
                  <a:srgbClr val="202122"/>
                </a:solidFill>
                <a:effectLst/>
                <a:ea typeface="Times New Roman" panose="02020603050405020304" pitchFamily="18" charset="0"/>
                <a:cs typeface="Times New Roman" panose="02020603050405020304" pitchFamily="18" charset="0"/>
              </a:rPr>
              <a:t>atunci</a:t>
            </a:r>
            <a:r>
              <a:rPr lang="en-US" dirty="0">
                <a:solidFill>
                  <a:srgbClr val="202122"/>
                </a:solidFill>
                <a:ea typeface="Times New Roman" panose="02020603050405020304" pitchFamily="18" charset="0"/>
                <a:cs typeface="Times New Roman" panose="02020603050405020304" pitchFamily="18" charset="0"/>
              </a:rPr>
              <a:t> f </a:t>
            </a:r>
            <a:r>
              <a:rPr lang="en-US" dirty="0" err="1">
                <a:solidFill>
                  <a:srgbClr val="202122"/>
                </a:solidFill>
                <a:ea typeface="Times New Roman" panose="02020603050405020304" pitchFamily="18" charset="0"/>
                <a:cs typeface="Times New Roman" panose="02020603050405020304" pitchFamily="18" charset="0"/>
              </a:rPr>
              <a:t>este</a:t>
            </a:r>
            <a:r>
              <a:rPr lang="en-US" dirty="0">
                <a:solidFill>
                  <a:srgbClr val="202122"/>
                </a:solidFill>
                <a:ea typeface="Times New Roman" panose="02020603050405020304" pitchFamily="18" charset="0"/>
                <a:cs typeface="Times New Roman" panose="02020603050405020304" pitchFamily="18" charset="0"/>
              </a:rPr>
              <a:t> strict </a:t>
            </a:r>
            <a:r>
              <a:rPr lang="en-US" dirty="0" err="1">
                <a:solidFill>
                  <a:srgbClr val="202122"/>
                </a:solidFill>
                <a:ea typeface="Times New Roman" panose="02020603050405020304" pitchFamily="18" charset="0"/>
                <a:cs typeface="Times New Roman" panose="02020603050405020304" pitchFamily="18" charset="0"/>
              </a:rPr>
              <a:t>descresc</a:t>
            </a:r>
            <a:r>
              <a:rPr lang="ro-RO" dirty="0">
                <a:solidFill>
                  <a:srgbClr val="202122"/>
                </a:solidFill>
                <a:ea typeface="Times New Roman" panose="02020603050405020304" pitchFamily="18" charset="0"/>
                <a:cs typeface="Times New Roman" panose="02020603050405020304" pitchFamily="18" charset="0"/>
              </a:rPr>
              <a:t>ă</a:t>
            </a:r>
            <a:r>
              <a:rPr lang="en-US" dirty="0" err="1">
                <a:solidFill>
                  <a:srgbClr val="202122"/>
                </a:solidFill>
                <a:ea typeface="Times New Roman" panose="02020603050405020304" pitchFamily="18" charset="0"/>
                <a:cs typeface="Times New Roman" panose="02020603050405020304" pitchFamily="18" charset="0"/>
              </a:rPr>
              <a:t>toare</a:t>
            </a:r>
            <a:r>
              <a:rPr kumimoji="0" lang="ro-RO" b="0" i="0" u="none" strike="noStrike" cap="none" normalizeH="0" baseline="0" dirty="0">
                <a:ln>
                  <a:noFill/>
                </a:ln>
                <a:solidFill>
                  <a:srgbClr val="202122"/>
                </a:solidFill>
                <a:effectLst/>
                <a:ea typeface="Times New Roman" panose="02020603050405020304" pitchFamily="18" charset="0"/>
                <a:cs typeface="Times New Roman" panose="02020603050405020304"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o-RO" b="0" i="0" u="none" strike="noStrike" cap="none" normalizeH="0" baseline="0" dirty="0">
              <a:ln>
                <a:noFill/>
              </a:ln>
              <a:solidFill>
                <a:schemeClr val="tx1"/>
              </a:solidFill>
              <a:effectLst/>
              <a:cs typeface="Times New Roman" panose="02020603050405020304" pitchFamily="18" charset="0"/>
            </a:endParaRPr>
          </a:p>
        </p:txBody>
      </p:sp>
    </p:spTree>
    <p:extLst>
      <p:ext uri="{BB962C8B-B14F-4D97-AF65-F5344CB8AC3E}">
        <p14:creationId xmlns:p14="http://schemas.microsoft.com/office/powerpoint/2010/main" val="25181037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9591" y="586453"/>
            <a:ext cx="10363200" cy="1470025"/>
          </a:xfrm>
        </p:spPr>
        <p:txBody>
          <a:bodyPr/>
          <a:lstStyle/>
          <a:p>
            <a:r>
              <a:rPr lang="ro-RO" b="1" dirty="0"/>
              <a:t>Semnul functiei de gradul I</a:t>
            </a:r>
            <a:endParaRPr lang="ro-RO" dirty="0"/>
          </a:p>
        </p:txBody>
      </p:sp>
      <p:sp>
        <p:nvSpPr>
          <p:cNvPr id="3" name="Content Placeholder 2"/>
          <p:cNvSpPr>
            <a:spLocks noGrp="1"/>
          </p:cNvSpPr>
          <p:nvPr>
            <p:ph type="subTitle" idx="1"/>
          </p:nvPr>
        </p:nvSpPr>
        <p:spPr>
          <a:xfrm>
            <a:off x="697818" y="1676400"/>
            <a:ext cx="8534400" cy="1752600"/>
          </a:xfrm>
        </p:spPr>
        <p:txBody>
          <a:bodyPr>
            <a:noAutofit/>
          </a:bodyPr>
          <a:lstStyle/>
          <a:p>
            <a:r>
              <a:rPr lang="ro-RO" sz="1600" dirty="0">
                <a:solidFill>
                  <a:schemeClr val="tx1"/>
                </a:solidFill>
              </a:rPr>
              <a:t>De obicei functia de gradul I este definita pe ℝ, asta inseamna ca se extinde de la −∞ pana la +∞.</a:t>
            </a:r>
          </a:p>
          <a:p>
            <a:r>
              <a:rPr lang="ro-RO" sz="1600" dirty="0">
                <a:solidFill>
                  <a:schemeClr val="tx1"/>
                </a:solidFill>
              </a:rPr>
              <a:t>Si pentru ca functia se reprezinta printr-o dreapta, si de cele mai multe ori dreapta este oblica, graficul functiei va intersecta axa Ox intr-un punct care ne va spune ca jumatate din acel grafic este deasupra axei, iar jumatate sub ea.</a:t>
            </a:r>
          </a:p>
          <a:p>
            <a:pPr lvl="1">
              <a:buFont typeface="Wingdings" panose="05000000000000000000" pitchFamily="2" charset="2"/>
              <a:buChar char="q"/>
            </a:pPr>
            <a:r>
              <a:rPr lang="ro-RO" sz="1600" dirty="0">
                <a:solidFill>
                  <a:schemeClr val="tx1"/>
                </a:solidFill>
              </a:rPr>
              <a:t>Valorile functiei de gradul I</a:t>
            </a:r>
          </a:p>
          <a:p>
            <a:pPr lvl="1">
              <a:buFont typeface="Wingdings" panose="05000000000000000000" pitchFamily="2" charset="2"/>
              <a:buChar char="q"/>
            </a:pPr>
            <a:r>
              <a:rPr lang="ro-RO" sz="1600" dirty="0">
                <a:solidFill>
                  <a:schemeClr val="tx1"/>
                </a:solidFill>
              </a:rPr>
              <a:t>Daca vrem sa stim ce fel de numar ne va returna functia, adica daca este pozitiv sau negativ, in primul rand ne putem uita la monotonia functiei.</a:t>
            </a:r>
          </a:p>
          <a:p>
            <a:pPr lvl="1">
              <a:buFont typeface="Wingdings" panose="05000000000000000000" pitchFamily="2" charset="2"/>
              <a:buChar char="q"/>
            </a:pPr>
            <a:r>
              <a:rPr lang="ro-RO" sz="1600" dirty="0">
                <a:solidFill>
                  <a:schemeClr val="tx1"/>
                </a:solidFill>
              </a:rPr>
              <a:t>Daca a, coeficientul lui x, este pozitiv atunci graficul functiei este o dreapta crescatoare, precum acesta:</a:t>
            </a:r>
          </a:p>
          <a:p>
            <a:endParaRPr lang="ro-RO" sz="1600" dirty="0">
              <a:solidFill>
                <a:schemeClr val="tx1"/>
              </a:solidFill>
            </a:endParaRPr>
          </a:p>
        </p:txBody>
      </p:sp>
      <p:pic>
        <p:nvPicPr>
          <p:cNvPr id="4" name="Picture 3" descr="https://storage.googleapis.com/edumo-bucket/courses/math/9/functia-grad-I/crescatoare.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90540" y="4056412"/>
            <a:ext cx="2537092" cy="2448532"/>
          </a:xfrm>
          <a:prstGeom prst="rect">
            <a:avLst/>
          </a:prstGeom>
          <a:noFill/>
          <a:ln>
            <a:noFill/>
          </a:ln>
        </p:spPr>
      </p:pic>
    </p:spTree>
    <p:extLst>
      <p:ext uri="{BB962C8B-B14F-4D97-AF65-F5344CB8AC3E}">
        <p14:creationId xmlns:p14="http://schemas.microsoft.com/office/powerpoint/2010/main" val="31674341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46324" y="713622"/>
            <a:ext cx="10363200" cy="1470025"/>
          </a:xfrm>
        </p:spPr>
        <p:txBody>
          <a:bodyPr/>
          <a:lstStyle/>
          <a:p>
            <a:r>
              <a:rPr lang="ro-RO" b="1" dirty="0"/>
              <a:t>Semnul functiei de gradul I</a:t>
            </a:r>
            <a:endParaRPr lang="ro-RO" dirty="0"/>
          </a:p>
        </p:txBody>
      </p:sp>
      <p:sp>
        <p:nvSpPr>
          <p:cNvPr id="3" name="Content Placeholder 2"/>
          <p:cNvSpPr>
            <a:spLocks noGrp="1"/>
          </p:cNvSpPr>
          <p:nvPr>
            <p:ph type="subTitle" idx="1"/>
          </p:nvPr>
        </p:nvSpPr>
        <p:spPr>
          <a:xfrm>
            <a:off x="479816" y="1964737"/>
            <a:ext cx="8534400" cy="1752600"/>
          </a:xfrm>
        </p:spPr>
        <p:txBody>
          <a:bodyPr/>
          <a:lstStyle/>
          <a:p>
            <a:r>
              <a:rPr lang="ro-RO" dirty="0">
                <a:solidFill>
                  <a:schemeClr val="tx1"/>
                </a:solidFill>
              </a:rPr>
              <a:t>Si in acest caz, se observa ca pana in punctul cand x=−6, functia ne returneaza valori negative (adica y&lt;0). Iar dupa acesta, ea returneaza doar valori pozitive.</a:t>
            </a:r>
          </a:p>
          <a:p>
            <a:r>
              <a:rPr lang="ro-RO" dirty="0">
                <a:solidFill>
                  <a:schemeClr val="tx1"/>
                </a:solidFill>
              </a:rPr>
              <a:t>In cazul in care a&lt;0 atunci graficul functiei va fi o dreapta descrescatoare:</a:t>
            </a:r>
          </a:p>
          <a:p>
            <a:endParaRPr lang="ro-RO" dirty="0">
              <a:solidFill>
                <a:schemeClr val="tx1"/>
              </a:solidFill>
            </a:endParaRPr>
          </a:p>
        </p:txBody>
      </p:sp>
      <p:pic>
        <p:nvPicPr>
          <p:cNvPr id="4" name="Picture 3" descr="https://storage.googleapis.com/edumo-bucket/courses/math/9/functia-grad-I/descrescatoare.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014216" y="2112223"/>
            <a:ext cx="2393887" cy="2562131"/>
          </a:xfrm>
          <a:prstGeom prst="rect">
            <a:avLst/>
          </a:prstGeom>
          <a:noFill/>
          <a:ln>
            <a:noFill/>
          </a:ln>
        </p:spPr>
      </p:pic>
    </p:spTree>
    <p:extLst>
      <p:ext uri="{BB962C8B-B14F-4D97-AF65-F5344CB8AC3E}">
        <p14:creationId xmlns:p14="http://schemas.microsoft.com/office/powerpoint/2010/main" val="39337477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88714" y="580398"/>
            <a:ext cx="10363200" cy="1470025"/>
          </a:xfrm>
        </p:spPr>
        <p:txBody>
          <a:bodyPr/>
          <a:lstStyle/>
          <a:p>
            <a:r>
              <a:rPr lang="ro-RO" dirty="0"/>
              <a:t>Punctul de schimb</a:t>
            </a:r>
          </a:p>
        </p:txBody>
      </p:sp>
      <p:sp>
        <p:nvSpPr>
          <p:cNvPr id="3" name="Content Placeholder 2"/>
          <p:cNvSpPr>
            <a:spLocks noGrp="1"/>
          </p:cNvSpPr>
          <p:nvPr>
            <p:ph type="subTitle" idx="1"/>
          </p:nvPr>
        </p:nvSpPr>
        <p:spPr>
          <a:xfrm>
            <a:off x="419260" y="1365229"/>
            <a:ext cx="8534400" cy="1752600"/>
          </a:xfrm>
        </p:spPr>
        <p:txBody>
          <a:bodyPr/>
          <a:lstStyle/>
          <a:p>
            <a:r>
              <a:rPr lang="ro-RO" sz="2800" dirty="0">
                <a:solidFill>
                  <a:schemeClr val="tx1"/>
                </a:solidFill>
              </a:rPr>
              <a:t> In ambele cazuri am vazut ca functia pana intr-un punct va returna valori cu semnul contrar lui a iar dupa aceasta, cu semnul lui a.</a:t>
            </a:r>
          </a:p>
          <a:p>
            <a:r>
              <a:rPr lang="ro-RO" sz="2800" dirty="0">
                <a:solidFill>
                  <a:schemeClr val="tx1"/>
                </a:solidFill>
              </a:rPr>
              <a:t>Acel punct se mai numeste si radacina ecuatiei pentru ca in acel moment y=0.</a:t>
            </a:r>
          </a:p>
          <a:p>
            <a:r>
              <a:rPr lang="ro-RO" sz="2800" dirty="0">
                <a:solidFill>
                  <a:schemeClr val="tx1"/>
                </a:solidFill>
              </a:rPr>
              <a:t>Asadar pentru a afla acel punct trebuie sa avem f(x)=0 si daca luam forma generala a functiei: ax+b=0, atunci valoare lui x=-b/a.</a:t>
            </a:r>
          </a:p>
          <a:p>
            <a:r>
              <a:rPr lang="ro-RO" sz="2800" dirty="0">
                <a:solidFill>
                  <a:schemeClr val="tx1"/>
                </a:solidFill>
              </a:rPr>
              <a:t>Tabelul de semn: </a:t>
            </a:r>
          </a:p>
          <a:p>
            <a:endParaRPr lang="ro-RO" sz="2800" dirty="0">
              <a:solidFill>
                <a:schemeClr val="tx1"/>
              </a:solidFill>
            </a:endParaRPr>
          </a:p>
        </p:txBody>
      </p:sp>
      <p:pic>
        <p:nvPicPr>
          <p:cNvPr id="9" name="Picture 8"/>
          <p:cNvPicPr/>
          <p:nvPr/>
        </p:nvPicPr>
        <p:blipFill>
          <a:blip r:embed="rId2" cstate="print"/>
          <a:stretch>
            <a:fillRect/>
          </a:stretch>
        </p:blipFill>
        <p:spPr>
          <a:xfrm>
            <a:off x="4038683" y="4986176"/>
            <a:ext cx="4591050" cy="752475"/>
          </a:xfrm>
          <a:prstGeom prst="rect">
            <a:avLst/>
          </a:prstGeom>
        </p:spPr>
      </p:pic>
    </p:spTree>
    <p:extLst>
      <p:ext uri="{BB962C8B-B14F-4D97-AF65-F5344CB8AC3E}">
        <p14:creationId xmlns:p14="http://schemas.microsoft.com/office/powerpoint/2010/main" val="40455842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150</TotalTime>
  <Words>2436</Words>
  <Application>Microsoft Office PowerPoint</Application>
  <PresentationFormat>Widescreen</PresentationFormat>
  <Paragraphs>281</Paragraphs>
  <Slides>25</Slides>
  <Notes>11</Notes>
  <HiddenSlides>1</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25</vt:i4>
      </vt:variant>
    </vt:vector>
  </HeadingPairs>
  <TitlesOfParts>
    <vt:vector size="38" baseType="lpstr">
      <vt:lpstr>Adobe Heiti Std R</vt:lpstr>
      <vt:lpstr>Arial</vt:lpstr>
      <vt:lpstr>Arial Narrow</vt:lpstr>
      <vt:lpstr>Bodoni</vt:lpstr>
      <vt:lpstr>Calibri</vt:lpstr>
      <vt:lpstr>Century</vt:lpstr>
      <vt:lpstr>Comic Sans MS</vt:lpstr>
      <vt:lpstr>Libre Baskerville</vt:lpstr>
      <vt:lpstr>Noto Sans Symbols</vt:lpstr>
      <vt:lpstr>Times New Roman</vt:lpstr>
      <vt:lpstr>Wingdings</vt:lpstr>
      <vt:lpstr>Wingdings 3</vt:lpstr>
      <vt:lpstr>Office Theme</vt:lpstr>
      <vt:lpstr>Funcția de gradul I</vt:lpstr>
      <vt:lpstr>Reprezentarea geometrică </vt:lpstr>
      <vt:lpstr>Exemple</vt:lpstr>
      <vt:lpstr>Proprietatile functiei de gradul I</vt:lpstr>
      <vt:lpstr>Monotonia functiei de gradul I</vt:lpstr>
      <vt:lpstr>Monotonia</vt:lpstr>
      <vt:lpstr>Semnul functiei de gradul I</vt:lpstr>
      <vt:lpstr>Semnul functiei de gradul I</vt:lpstr>
      <vt:lpstr>Punctul de schimb</vt:lpstr>
      <vt:lpstr>Exemple</vt:lpstr>
      <vt:lpstr>Inecuatii de gradul I</vt:lpstr>
      <vt:lpstr>Inecuatii de gradul I</vt:lpstr>
      <vt:lpstr>Inecuatii</vt:lpstr>
      <vt:lpstr>Surse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Funcția de gradul I</dc:title>
  <dc:creator>Microsoft account</dc:creator>
  <cp:lastModifiedBy>Ioana-Alina Zidaru</cp:lastModifiedBy>
  <cp:revision>9</cp:revision>
  <dcterms:created xsi:type="dcterms:W3CDTF">2022-06-19T16:12:53Z</dcterms:created>
  <dcterms:modified xsi:type="dcterms:W3CDTF">2023-01-25T12:15:54Z</dcterms:modified>
</cp:coreProperties>
</file>