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4"/>
  </p:notesMasterIdLst>
  <p:sldIdLst>
    <p:sldId id="283" r:id="rId2"/>
    <p:sldId id="284" r:id="rId3"/>
    <p:sldId id="285" r:id="rId4"/>
    <p:sldId id="259" r:id="rId5"/>
    <p:sldId id="260" r:id="rId6"/>
    <p:sldId id="261" r:id="rId7"/>
    <p:sldId id="286" r:id="rId8"/>
    <p:sldId id="287" r:id="rId9"/>
    <p:sldId id="288" r:id="rId10"/>
    <p:sldId id="264" r:id="rId11"/>
    <p:sldId id="289" r:id="rId12"/>
    <p:sldId id="267" r:id="rId13"/>
    <p:sldId id="290" r:id="rId14"/>
    <p:sldId id="269" r:id="rId15"/>
    <p:sldId id="256" r:id="rId16"/>
    <p:sldId id="263" r:id="rId17"/>
    <p:sldId id="265" r:id="rId18"/>
    <p:sldId id="266" r:id="rId19"/>
    <p:sldId id="268" r:id="rId20"/>
    <p:sldId id="274" r:id="rId21"/>
    <p:sldId id="275" r:id="rId22"/>
    <p:sldId id="270" r:id="rId23"/>
    <p:sldId id="277" r:id="rId24"/>
    <p:sldId id="279" r:id="rId25"/>
    <p:sldId id="280" r:id="rId26"/>
    <p:sldId id="258" r:id="rId27"/>
    <p:sldId id="262" r:id="rId28"/>
    <p:sldId id="282" r:id="rId29"/>
    <p:sldId id="257" r:id="rId30"/>
    <p:sldId id="291" r:id="rId31"/>
    <p:sldId id="292" r:id="rId32"/>
    <p:sldId id="293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70" y="1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4BA81-E28A-44CA-98B9-E8FA58078948}" type="datetimeFigureOut">
              <a:rPr lang="en-US" smtClean="0"/>
              <a:t>25-Jan-23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57FED5-3D51-46B7-94AD-CE48BB69A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344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Correct: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198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Correct: 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06136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Correct: 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1994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172156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5549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1770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616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3.wmf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8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7" Type="http://schemas.openxmlformats.org/officeDocument/2006/relationships/image" Target="../media/image33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0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wmf"/><Relationship Id="rId4" Type="http://schemas.openxmlformats.org/officeDocument/2006/relationships/oleObject" Target="../embeddings/oleObject15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175260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INTERPRETAREA GEOMETRIC</a:t>
            </a:r>
            <a:r>
              <a:rPr lang="ro-RO" b="1" dirty="0">
                <a:solidFill>
                  <a:schemeClr val="tx1"/>
                </a:solidFill>
              </a:rPr>
              <a:t>Ă A DERIVATEI UNEI FUNCŢII CONTINUE ÎNTR-UN PUNCT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443" y="1988840"/>
            <a:ext cx="380755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4221088"/>
            <a:ext cx="388515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99592" y="1268760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Cazul 1)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)=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368852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131840" y="4077072"/>
            <a:ext cx="4063557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331640" y="980728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Cazul 2)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)=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fd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566" y="1967450"/>
            <a:ext cx="320619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159144"/>
            <a:ext cx="3384376" cy="180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84486" y="1124744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Cazul 3)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)=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420" y="1772816"/>
            <a:ext cx="394858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005064"/>
            <a:ext cx="407462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31640" y="836712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Cazul 4)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)=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5611888" cy="280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827584" y="980728"/>
            <a:ext cx="5184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Cazul 5)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 și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≠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420888"/>
            <a:ext cx="6400800" cy="1752600"/>
          </a:xfrm>
        </p:spPr>
        <p:txBody>
          <a:bodyPr/>
          <a:lstStyle/>
          <a:p>
            <a:pPr algn="ctr"/>
            <a:r>
              <a:rPr lang="ro-RO" sz="4400" b="1" dirty="0">
                <a:solidFill>
                  <a:schemeClr val="tx1"/>
                </a:solidFill>
              </a:rPr>
              <a:t>Funcții derivabile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1547664" y="2452120"/>
            <a:ext cx="56046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sz="2400" dirty="0">
                <a:solidFill>
                  <a:srgbClr val="0000FF"/>
                </a:solidFill>
              </a:rPr>
              <a:t>Problema vitezei instantanee a unui mobil</a:t>
            </a:r>
            <a:r>
              <a:rPr lang="ro-RO" dirty="0"/>
              <a:t> </a:t>
            </a:r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687447" y="3277002"/>
            <a:ext cx="59101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o-RO" dirty="0">
                <a:cs typeface="Times New Roman" pitchFamily="18" charset="0"/>
                <a:sym typeface="Wingdings" pitchFamily="2" charset="2"/>
              </a:rPr>
              <a:t></a:t>
            </a:r>
            <a:r>
              <a:rPr lang="ro-RO" dirty="0">
                <a:sym typeface="Wingdings" pitchFamily="2" charset="2"/>
              </a:rPr>
              <a:t> </a:t>
            </a:r>
            <a:r>
              <a:rPr lang="ro-RO" dirty="0">
                <a:solidFill>
                  <a:srgbClr val="FF3300"/>
                </a:solidFill>
                <a:cs typeface="Times New Roman" pitchFamily="18" charset="0"/>
              </a:rPr>
              <a:t>viteza medie</a:t>
            </a:r>
            <a:r>
              <a:rPr lang="ro-RO" dirty="0">
                <a:cs typeface="Times New Roman" pitchFamily="18" charset="0"/>
              </a:rPr>
              <a:t> a mobilului în intervalul de timp [t</a:t>
            </a:r>
            <a:r>
              <a:rPr lang="ro-RO" baseline="-30000" dirty="0">
                <a:cs typeface="Times New Roman" pitchFamily="18" charset="0"/>
              </a:rPr>
              <a:t>0</a:t>
            </a:r>
            <a:r>
              <a:rPr lang="ro-RO" dirty="0">
                <a:cs typeface="Times New Roman" pitchFamily="18" charset="0"/>
              </a:rPr>
              <a:t>, t] </a:t>
            </a:r>
            <a:r>
              <a:rPr lang="ro-RO" dirty="0"/>
              <a:t>este:</a:t>
            </a:r>
            <a:r>
              <a:rPr lang="ro-RO" dirty="0">
                <a:cs typeface="Times New Roman" pitchFamily="18" charset="0"/>
              </a:rPr>
              <a:t> </a:t>
            </a:r>
            <a:endParaRPr lang="ro-RO" dirty="0"/>
          </a:p>
        </p:txBody>
      </p:sp>
      <p:graphicFrame>
        <p:nvGraphicFramePr>
          <p:cNvPr id="16403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7779846"/>
              </p:ext>
            </p:extLst>
          </p:nvPr>
        </p:nvGraphicFramePr>
        <p:xfrm>
          <a:off x="3563938" y="3697337"/>
          <a:ext cx="1727200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002960" imgH="431640" progId="Equation.3">
                  <p:embed/>
                </p:oleObj>
              </mc:Choice>
              <mc:Fallback>
                <p:oleObj name="Ecuaţie" r:id="rId2" imgW="1002960" imgH="431640" progId="Equation.3">
                  <p:embed/>
                  <p:pic>
                    <p:nvPicPr>
                      <p:cNvPr id="16403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3697337"/>
                        <a:ext cx="1727200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2628900" y="3643313"/>
            <a:ext cx="227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o-RO" sz="1200">
                <a:cs typeface="Times New Roman" pitchFamily="18" charset="0"/>
              </a:rPr>
              <a:t>.</a:t>
            </a:r>
            <a:endParaRPr lang="ro-RO"/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358775" y="4357122"/>
            <a:ext cx="65678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>
                <a:sym typeface="Wingdings" pitchFamily="2" charset="2"/>
              </a:rPr>
              <a:t> </a:t>
            </a:r>
            <a:r>
              <a:rPr lang="ro-RO" dirty="0">
                <a:solidFill>
                  <a:srgbClr val="FF3300"/>
                </a:solidFill>
              </a:rPr>
              <a:t>viteza instantanee</a:t>
            </a:r>
            <a:r>
              <a:rPr lang="ro-RO" dirty="0"/>
              <a:t> a mobilului în momentul t</a:t>
            </a:r>
            <a:r>
              <a:rPr lang="ro-RO" baseline="-25000" dirty="0"/>
              <a:t>0</a:t>
            </a:r>
            <a:r>
              <a:rPr lang="ro-RO" dirty="0"/>
              <a:t> (fixat), t</a:t>
            </a:r>
            <a:r>
              <a:rPr lang="ro-RO" baseline="-25000" dirty="0"/>
              <a:t>0</a:t>
            </a:r>
            <a:r>
              <a:rPr lang="ro-RO" dirty="0"/>
              <a:t> &gt; 0 este:</a:t>
            </a:r>
          </a:p>
        </p:txBody>
      </p:sp>
      <p:graphicFrame>
        <p:nvGraphicFramePr>
          <p:cNvPr id="16407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3343667"/>
              </p:ext>
            </p:extLst>
          </p:nvPr>
        </p:nvGraphicFramePr>
        <p:xfrm>
          <a:off x="3513138" y="4767361"/>
          <a:ext cx="2138362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4" imgW="1346040" imgH="431640" progId="Equation.3">
                  <p:embed/>
                </p:oleObj>
              </mc:Choice>
              <mc:Fallback>
                <p:oleObj name="Ecuaţie" r:id="rId4" imgW="1346040" imgH="431640" progId="Equation.3">
                  <p:embed/>
                  <p:pic>
                    <p:nvPicPr>
                      <p:cNvPr id="16407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3138" y="4767361"/>
                        <a:ext cx="2138362" cy="67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9" name="Rectangle 25"/>
          <p:cNvSpPr>
            <a:spLocks noChangeArrowheads="1"/>
          </p:cNvSpPr>
          <p:nvPr/>
        </p:nvSpPr>
        <p:spPr bwMode="auto">
          <a:xfrm>
            <a:off x="468313" y="5437466"/>
            <a:ext cx="49866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>
                <a:sym typeface="Wingdings" pitchFamily="2" charset="2"/>
              </a:rPr>
              <a:t> </a:t>
            </a:r>
            <a:r>
              <a:rPr lang="ro-RO" dirty="0">
                <a:solidFill>
                  <a:srgbClr val="FF3300"/>
                </a:solidFill>
              </a:rPr>
              <a:t>acceleraţia mobilului</a:t>
            </a:r>
            <a:r>
              <a:rPr lang="ro-RO" dirty="0"/>
              <a:t> la momentul t</a:t>
            </a:r>
            <a:r>
              <a:rPr lang="ro-RO" baseline="-25000" dirty="0"/>
              <a:t>0</a:t>
            </a:r>
            <a:r>
              <a:rPr lang="ro-RO" dirty="0"/>
              <a:t> fixat este: </a:t>
            </a:r>
          </a:p>
        </p:txBody>
      </p:sp>
      <p:sp>
        <p:nvSpPr>
          <p:cNvPr id="16411" name="Rectangle 27"/>
          <p:cNvSpPr>
            <a:spLocks noChangeArrowheads="1"/>
          </p:cNvSpPr>
          <p:nvPr/>
        </p:nvSpPr>
        <p:spPr bwMode="auto">
          <a:xfrm>
            <a:off x="0" y="331577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6410" name="Object 26"/>
          <p:cNvGraphicFramePr>
            <a:graphicFrameLocks noChangeAspect="1"/>
          </p:cNvGraphicFramePr>
          <p:nvPr/>
        </p:nvGraphicFramePr>
        <p:xfrm>
          <a:off x="3605213" y="5948363"/>
          <a:ext cx="2119312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6" imgW="1397000" imgH="431800" progId="Equation.3">
                  <p:embed/>
                </p:oleObj>
              </mc:Choice>
              <mc:Fallback>
                <p:oleObj name="Ecuaţie" r:id="rId6" imgW="1397000" imgH="431800" progId="Equation.3">
                  <p:embed/>
                  <p:pic>
                    <p:nvPicPr>
                      <p:cNvPr id="1641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5213" y="5948363"/>
                        <a:ext cx="2119312" cy="649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81C1313-50A7-F0E2-FC68-D49111D7E6F2}"/>
              </a:ext>
            </a:extLst>
          </p:cNvPr>
          <p:cNvSpPr txBox="1"/>
          <p:nvPr/>
        </p:nvSpPr>
        <p:spPr>
          <a:xfrm>
            <a:off x="1092071" y="1061710"/>
            <a:ext cx="69804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o-RO" dirty="0"/>
              <a:t> Noţiunea de derivată  a fost  introdusă şi folosită în matematică de savantul Isaac Newton (1642 – 1724) în legătură cu studiul mecanicii.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8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8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400"/>
                            </p:stCondLst>
                            <p:childTnLst>
                              <p:par>
                                <p:cTn id="2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400"/>
                            </p:stCondLst>
                            <p:childTnLst>
                              <p:par>
                                <p:cTn id="3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160"/>
                            </p:stCondLst>
                            <p:childTnLst>
                              <p:par>
                                <p:cTn id="4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2" grpId="0"/>
      <p:bldP spid="16404" grpId="0"/>
      <p:bldP spid="16406" grpId="0"/>
      <p:bldP spid="1640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2017712" y="2395265"/>
            <a:ext cx="39903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sz="2400" dirty="0">
                <a:solidFill>
                  <a:srgbClr val="0000FF"/>
                </a:solidFill>
              </a:rPr>
              <a:t>Problema tangentei la o curbă</a:t>
            </a:r>
            <a:r>
              <a:rPr lang="ro-RO" dirty="0"/>
              <a:t> </a:t>
            </a:r>
          </a:p>
        </p:txBody>
      </p:sp>
      <p:pic>
        <p:nvPicPr>
          <p:cNvPr id="18439" name="Picture 7" descr="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2572" y="3938614"/>
            <a:ext cx="19050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250825" y="3100939"/>
            <a:ext cx="65375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/>
              <a:t>Fie </a:t>
            </a:r>
            <a:r>
              <a:rPr lang="ro-RO" dirty="0">
                <a:cs typeface="Times New Roman" pitchFamily="18" charset="0"/>
              </a:rPr>
              <a:t>f:(a,b)</a:t>
            </a:r>
            <a:r>
              <a:rPr lang="ro-RO" dirty="0">
                <a:cs typeface="Times New Roman" pitchFamily="18" charset="0"/>
                <a:sym typeface="Wingdings" pitchFamily="2" charset="2"/>
              </a:rPr>
              <a:t></a:t>
            </a:r>
            <a:r>
              <a:rPr lang="ro-RO" dirty="0">
                <a:sym typeface="Wingdings" pitchFamily="2" charset="2"/>
              </a:rPr>
              <a:t>R, o funcţie continuă şi </a:t>
            </a:r>
            <a:r>
              <a:rPr lang="ro-RO" dirty="0"/>
              <a:t>M</a:t>
            </a:r>
            <a:r>
              <a:rPr lang="ro-RO" baseline="-25000" dirty="0"/>
              <a:t>0</a:t>
            </a:r>
            <a:r>
              <a:rPr lang="ro-RO" dirty="0"/>
              <a:t>(x</a:t>
            </a:r>
            <a:r>
              <a:rPr lang="ro-RO" baseline="-25000" dirty="0"/>
              <a:t>0</a:t>
            </a:r>
            <a:r>
              <a:rPr lang="ro-RO" dirty="0"/>
              <a:t>;f(x</a:t>
            </a:r>
            <a:r>
              <a:rPr lang="ro-RO" baseline="-25000" dirty="0"/>
              <a:t>0</a:t>
            </a:r>
            <a:r>
              <a:rPr lang="ro-RO" dirty="0"/>
              <a:t>)) pe graficul, G</a:t>
            </a:r>
            <a:r>
              <a:rPr lang="ro-RO" baseline="-25000" dirty="0"/>
              <a:t>f</a:t>
            </a:r>
            <a:r>
              <a:rPr lang="ro-RO" dirty="0"/>
              <a:t> al lui f.</a:t>
            </a:r>
          </a:p>
        </p:txBody>
      </p:sp>
      <p:graphicFrame>
        <p:nvGraphicFramePr>
          <p:cNvPr id="18443" name="Object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3" imgW="114120" imgH="215640" progId="Equation.3">
                  <p:embed/>
                </p:oleObj>
              </mc:Choice>
              <mc:Fallback>
                <p:oleObj name="Ecuaţie" r:id="rId3" imgW="114120" imgH="215640" progId="Equation.3">
                  <p:embed/>
                  <p:pic>
                    <p:nvPicPr>
                      <p:cNvPr id="18443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8447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3317612"/>
              </p:ext>
            </p:extLst>
          </p:nvPr>
        </p:nvGraphicFramePr>
        <p:xfrm>
          <a:off x="2987675" y="4209901"/>
          <a:ext cx="2160588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5" imgW="1155700" imgH="431800" progId="Equation.3">
                  <p:embed/>
                </p:oleObj>
              </mc:Choice>
              <mc:Fallback>
                <p:oleObj name="Ecuaţie" r:id="rId5" imgW="1155700" imgH="431800" progId="Equation.3">
                  <p:embed/>
                  <p:pic>
                    <p:nvPicPr>
                      <p:cNvPr id="18447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4209901"/>
                        <a:ext cx="2160588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250825" y="5457574"/>
            <a:ext cx="6553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o-RO" dirty="0">
                <a:solidFill>
                  <a:srgbClr val="FF3300"/>
                </a:solidFill>
              </a:rPr>
              <a:t>Panta</a:t>
            </a:r>
            <a:r>
              <a:rPr lang="ro-RO" dirty="0"/>
              <a:t> sau </a:t>
            </a:r>
            <a:r>
              <a:rPr lang="ro-RO" dirty="0">
                <a:solidFill>
                  <a:srgbClr val="FF3300"/>
                </a:solidFill>
              </a:rPr>
              <a:t>coeficientul unghiular</a:t>
            </a:r>
            <a:r>
              <a:rPr lang="ro-RO" dirty="0"/>
              <a:t> al tangentei în punctul M</a:t>
            </a:r>
            <a:r>
              <a:rPr lang="ro-RO" baseline="-25000" dirty="0"/>
              <a:t>0</a:t>
            </a:r>
            <a:r>
              <a:rPr lang="ro-RO" dirty="0"/>
              <a:t> la curba G</a:t>
            </a:r>
            <a:r>
              <a:rPr lang="ro-RO" baseline="-25000" dirty="0"/>
              <a:t>f</a:t>
            </a:r>
            <a:r>
              <a:rPr lang="ro-RO" dirty="0"/>
              <a:t> este: </a:t>
            </a:r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31300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250825" y="3501504"/>
            <a:ext cx="8208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o-RO" dirty="0">
                <a:solidFill>
                  <a:srgbClr val="FF3300"/>
                </a:solidFill>
              </a:rPr>
              <a:t>P</a:t>
            </a:r>
            <a:r>
              <a:rPr lang="ro-RO" dirty="0">
                <a:solidFill>
                  <a:srgbClr val="FF3300"/>
                </a:solidFill>
                <a:cs typeface="Times New Roman" pitchFamily="18" charset="0"/>
              </a:rPr>
              <a:t>anta</a:t>
            </a:r>
            <a:r>
              <a:rPr lang="ro-RO" dirty="0">
                <a:cs typeface="Times New Roman" pitchFamily="18" charset="0"/>
              </a:rPr>
              <a:t> secantei M</a:t>
            </a:r>
            <a:r>
              <a:rPr lang="ro-RO" baseline="-30000" dirty="0">
                <a:cs typeface="Times New Roman" pitchFamily="18" charset="0"/>
              </a:rPr>
              <a:t>0</a:t>
            </a:r>
            <a:r>
              <a:rPr lang="ro-RO" dirty="0">
                <a:cs typeface="Times New Roman" pitchFamily="18" charset="0"/>
              </a:rPr>
              <a:t>M reprezintă tangenta trigonometrică a unghiului</a:t>
            </a:r>
            <a:r>
              <a:rPr lang="ro-RO" sz="1200" dirty="0">
                <a:cs typeface="Times New Roman" pitchFamily="18" charset="0"/>
              </a:rPr>
              <a:t> </a:t>
            </a:r>
            <a:r>
              <a:rPr lang="ro-RO" dirty="0"/>
              <a:t>format de aceasta cu sensul pozitiv al axei Ox. </a:t>
            </a:r>
          </a:p>
        </p:txBody>
      </p:sp>
      <p:sp>
        <p:nvSpPr>
          <p:cNvPr id="18456" name="Rectangle 24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8455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3930410"/>
              </p:ext>
            </p:extLst>
          </p:nvPr>
        </p:nvGraphicFramePr>
        <p:xfrm>
          <a:off x="2987675" y="5889374"/>
          <a:ext cx="2447925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7" imgW="1320227" imgH="431613" progId="Equation.3">
                  <p:embed/>
                </p:oleObj>
              </mc:Choice>
              <mc:Fallback>
                <p:oleObj name="Ecuaţie" r:id="rId7" imgW="1320227" imgH="431613" progId="Equation.3">
                  <p:embed/>
                  <p:pic>
                    <p:nvPicPr>
                      <p:cNvPr id="18455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5889374"/>
                        <a:ext cx="2447925" cy="792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58" name="Rectangle 26"/>
          <p:cNvSpPr>
            <a:spLocks noChangeArrowheads="1"/>
          </p:cNvSpPr>
          <p:nvPr/>
        </p:nvSpPr>
        <p:spPr bwMode="auto">
          <a:xfrm>
            <a:off x="5508625" y="6026177"/>
            <a:ext cx="4956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/>
              <a:t>(1) </a:t>
            </a:r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7EEEBA-BB02-0E74-17CD-BA6E74F6CAD7}"/>
              </a:ext>
            </a:extLst>
          </p:cNvPr>
          <p:cNvSpPr txBox="1"/>
          <p:nvPr/>
        </p:nvSpPr>
        <p:spPr>
          <a:xfrm>
            <a:off x="277327" y="994654"/>
            <a:ext cx="75091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o-RO" dirty="0"/>
              <a:t> Aproape în acelaşi timp şi savantul Gottfried Wilhelm Leibniz (1646 – 1716) a introdus noţiunea de derivată în legătură cu studiul tangentei la o curbă într-un punct al acesteia.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6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6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48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48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120"/>
                            </p:stCondLst>
                            <p:childTnLst>
                              <p:par>
                                <p:cTn id="3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120"/>
                            </p:stCondLst>
                            <p:childTnLst>
                              <p:par>
                                <p:cTn id="4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  <p:bldP spid="18441" grpId="0"/>
      <p:bldP spid="18449" grpId="0"/>
      <p:bldP spid="18453" grpId="0"/>
      <p:bldP spid="184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8">
            <a:extLst>
              <a:ext uri="{FF2B5EF4-FFF2-40B4-BE49-F238E27FC236}">
                <a16:creationId xmlns:a16="http://schemas.microsoft.com/office/drawing/2014/main" id="{995A2F9D-16F6-E70E-7695-056920C407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9943822"/>
              </p:ext>
            </p:extLst>
          </p:nvPr>
        </p:nvGraphicFramePr>
        <p:xfrm>
          <a:off x="2339752" y="2367062"/>
          <a:ext cx="242411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320480" imgH="228600" progId="Equation.3">
                  <p:embed/>
                </p:oleObj>
              </mc:Choice>
              <mc:Fallback>
                <p:oleObj name="Ecuaţie" r:id="rId2" imgW="1320480" imgH="228600" progId="Equation.3">
                  <p:embed/>
                  <p:pic>
                    <p:nvPicPr>
                      <p:cNvPr id="1845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2367062"/>
                        <a:ext cx="2424113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5">
            <a:extLst>
              <a:ext uri="{FF2B5EF4-FFF2-40B4-BE49-F238E27FC236}">
                <a16:creationId xmlns:a16="http://schemas.microsoft.com/office/drawing/2014/main" id="{06825AE2-43C0-028F-11E4-8D60D8ADEC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1590408"/>
            <a:ext cx="52786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>
                <a:solidFill>
                  <a:srgbClr val="FF3300"/>
                </a:solidFill>
              </a:rPr>
              <a:t>Tangenta</a:t>
            </a:r>
            <a:r>
              <a:rPr lang="ro-RO" dirty="0"/>
              <a:t> în punctul M</a:t>
            </a:r>
            <a:r>
              <a:rPr lang="ro-RO" baseline="-25000" dirty="0"/>
              <a:t>0</a:t>
            </a:r>
            <a:r>
              <a:rPr lang="ro-RO" dirty="0"/>
              <a:t>(x</a:t>
            </a:r>
            <a:r>
              <a:rPr lang="ro-RO" baseline="-25000" dirty="0"/>
              <a:t>0</a:t>
            </a:r>
            <a:r>
              <a:rPr lang="ro-RO" dirty="0"/>
              <a:t>,f(x</a:t>
            </a:r>
            <a:r>
              <a:rPr lang="ro-RO" baseline="-25000" dirty="0"/>
              <a:t>0</a:t>
            </a:r>
            <a:r>
              <a:rPr lang="ro-RO" dirty="0"/>
              <a:t>)) este dată de ecuaţia: </a:t>
            </a:r>
          </a:p>
        </p:txBody>
      </p:sp>
      <p:sp>
        <p:nvSpPr>
          <p:cNvPr id="6" name="Rectangle 27">
            <a:extLst>
              <a:ext uri="{FF2B5EF4-FFF2-40B4-BE49-F238E27FC236}">
                <a16:creationId xmlns:a16="http://schemas.microsoft.com/office/drawing/2014/main" id="{BABA1390-D23F-2BEC-DF7E-F764D40F3E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3815784"/>
            <a:ext cx="23459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/>
              <a:t>Relaţia (1) se notează: </a:t>
            </a:r>
          </a:p>
        </p:txBody>
      </p:sp>
      <p:graphicFrame>
        <p:nvGraphicFramePr>
          <p:cNvPr id="7" name="Object 28">
            <a:extLst>
              <a:ext uri="{FF2B5EF4-FFF2-40B4-BE49-F238E27FC236}">
                <a16:creationId xmlns:a16="http://schemas.microsoft.com/office/drawing/2014/main" id="{4C0F8463-63DD-A58F-E2CB-F0CA6379C2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258425"/>
              </p:ext>
            </p:extLst>
          </p:nvPr>
        </p:nvGraphicFramePr>
        <p:xfrm>
          <a:off x="2844478" y="3613894"/>
          <a:ext cx="2952750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4" imgW="1548728" imgH="431613" progId="Equation.3">
                  <p:embed/>
                </p:oleObj>
              </mc:Choice>
              <mc:Fallback>
                <p:oleObj name="Ecuaţie" r:id="rId4" imgW="1548728" imgH="431613" progId="Equation.3">
                  <p:embed/>
                  <p:pic>
                    <p:nvPicPr>
                      <p:cNvPr id="1846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4478" y="3613894"/>
                        <a:ext cx="2952750" cy="815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30">
            <a:extLst>
              <a:ext uri="{FF2B5EF4-FFF2-40B4-BE49-F238E27FC236}">
                <a16:creationId xmlns:a16="http://schemas.microsoft.com/office/drawing/2014/main" id="{232BB914-571F-9CE8-D6E9-7106D96B44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4357122"/>
            <a:ext cx="45813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/>
              <a:t>şi se numeşte derivata funcţiei f în punctul x</a:t>
            </a:r>
            <a:r>
              <a:rPr lang="ro-RO" baseline="-25000" dirty="0"/>
              <a:t>0</a:t>
            </a:r>
            <a:r>
              <a:rPr lang="ro-RO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16882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2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92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760"/>
                            </p:stCondLst>
                            <p:childTnLst>
                              <p:par>
                                <p:cTn id="2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760"/>
                            </p:stCondLst>
                            <p:childTnLst>
                              <p:par>
                                <p:cTn id="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179388" y="1248055"/>
            <a:ext cx="65393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>
                <a:solidFill>
                  <a:srgbClr val="0000FF"/>
                </a:solidFill>
                <a:cs typeface="Times New Roman" pitchFamily="18" charset="0"/>
              </a:rPr>
              <a:t>Fie</a:t>
            </a:r>
            <a:r>
              <a:rPr lang="ro-RO" dirty="0">
                <a:solidFill>
                  <a:srgbClr val="0000FF"/>
                </a:solidFill>
              </a:rPr>
              <a:t> </a:t>
            </a:r>
            <a:r>
              <a:rPr lang="ro-RO" dirty="0">
                <a:solidFill>
                  <a:srgbClr val="0000FF"/>
                </a:solidFill>
                <a:cs typeface="Times New Roman" pitchFamily="18" charset="0"/>
              </a:rPr>
              <a:t>funcţia f:D</a:t>
            </a:r>
            <a:r>
              <a:rPr lang="ro-RO" dirty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</a:t>
            </a:r>
            <a:r>
              <a:rPr lang="ro-RO" dirty="0">
                <a:solidFill>
                  <a:srgbClr val="0000FF"/>
                </a:solidFill>
              </a:rPr>
              <a:t>R, D</a:t>
            </a:r>
            <a:r>
              <a:rPr lang="ro-RO" dirty="0">
                <a:solidFill>
                  <a:srgbClr val="0000FF"/>
                </a:solidFill>
                <a:sym typeface="Wingdings 3" pitchFamily="18" charset="2"/>
              </a:rPr>
              <a:t></a:t>
            </a:r>
            <a:r>
              <a:rPr lang="ro-RO" dirty="0">
                <a:solidFill>
                  <a:srgbClr val="0000FF"/>
                </a:solidFill>
              </a:rPr>
              <a:t>R, x</a:t>
            </a:r>
            <a:r>
              <a:rPr lang="ro-RO" baseline="-25000" dirty="0">
                <a:solidFill>
                  <a:srgbClr val="0000FF"/>
                </a:solidFill>
              </a:rPr>
              <a:t>0 </a:t>
            </a:r>
            <a:r>
              <a:rPr lang="ru-RU" dirty="0">
                <a:solidFill>
                  <a:srgbClr val="0000FF"/>
                </a:solidFill>
              </a:rPr>
              <a:t>Є</a:t>
            </a:r>
            <a:r>
              <a:rPr lang="ro-RO" dirty="0">
                <a:solidFill>
                  <a:srgbClr val="0000FF"/>
                </a:solidFill>
              </a:rPr>
              <a:t> D un punct de acumulare mulţimii D.</a:t>
            </a:r>
            <a:r>
              <a:rPr lang="ro-RO" dirty="0"/>
              <a:t> </a:t>
            </a:r>
          </a:p>
        </p:txBody>
      </p:sp>
      <p:sp>
        <p:nvSpPr>
          <p:cNvPr id="19477" name="Rectangle 21"/>
          <p:cNvSpPr>
            <a:spLocks noChangeArrowheads="1"/>
          </p:cNvSpPr>
          <p:nvPr/>
        </p:nvSpPr>
        <p:spPr bwMode="auto">
          <a:xfrm>
            <a:off x="179388" y="1912411"/>
            <a:ext cx="70138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>
                <a:sym typeface="Wingdings" pitchFamily="2" charset="2"/>
              </a:rPr>
              <a:t> </a:t>
            </a:r>
            <a:r>
              <a:rPr lang="ro-RO" dirty="0"/>
              <a:t>Se spune că </a:t>
            </a:r>
            <a:r>
              <a:rPr lang="ro-RO" dirty="0">
                <a:solidFill>
                  <a:srgbClr val="FF0066"/>
                </a:solidFill>
              </a:rPr>
              <a:t>funcţia f are derivată</a:t>
            </a:r>
            <a:r>
              <a:rPr lang="ro-RO" dirty="0"/>
              <a:t> </a:t>
            </a:r>
            <a:r>
              <a:rPr lang="ro-RO" dirty="0">
                <a:solidFill>
                  <a:srgbClr val="FF0066"/>
                </a:solidFill>
              </a:rPr>
              <a:t>în punctul x</a:t>
            </a:r>
            <a:r>
              <a:rPr lang="ro-RO" baseline="-25000" dirty="0">
                <a:solidFill>
                  <a:srgbClr val="FF0066"/>
                </a:solidFill>
              </a:rPr>
              <a:t>0 </a:t>
            </a:r>
            <a:r>
              <a:rPr lang="ru-RU" dirty="0">
                <a:solidFill>
                  <a:srgbClr val="FF0066"/>
                </a:solidFill>
              </a:rPr>
              <a:t>Є</a:t>
            </a:r>
            <a:r>
              <a:rPr lang="ro-RO" dirty="0">
                <a:solidFill>
                  <a:srgbClr val="FF0066"/>
                </a:solidFill>
              </a:rPr>
              <a:t> D</a:t>
            </a:r>
            <a:r>
              <a:rPr lang="ro-RO" dirty="0"/>
              <a:t> dacă există limita: </a:t>
            </a:r>
          </a:p>
        </p:txBody>
      </p:sp>
      <p:sp>
        <p:nvSpPr>
          <p:cNvPr id="19481" name="Rectangle 25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9480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1337676"/>
              </p:ext>
            </p:extLst>
          </p:nvPr>
        </p:nvGraphicFramePr>
        <p:xfrm>
          <a:off x="3167625" y="2439989"/>
          <a:ext cx="2808287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397000" imgH="431800" progId="Equation.3">
                  <p:embed/>
                </p:oleObj>
              </mc:Choice>
              <mc:Fallback>
                <p:oleObj name="Ecuaţie" r:id="rId2" imgW="1397000" imgH="431800" progId="Equation.3">
                  <p:embed/>
                  <p:pic>
                    <p:nvPicPr>
                      <p:cNvPr id="1948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7625" y="2439989"/>
                        <a:ext cx="2808287" cy="860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82" name="Rectangle 26"/>
          <p:cNvSpPr>
            <a:spLocks noChangeArrowheads="1"/>
          </p:cNvSpPr>
          <p:nvPr/>
        </p:nvSpPr>
        <p:spPr bwMode="auto">
          <a:xfrm>
            <a:off x="179388" y="3492778"/>
            <a:ext cx="73465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>
                <a:sym typeface="Wingdings" pitchFamily="2" charset="2"/>
              </a:rPr>
              <a:t> </a:t>
            </a:r>
            <a:r>
              <a:rPr lang="ro-RO"/>
              <a:t>Această limită se numeşte </a:t>
            </a:r>
            <a:r>
              <a:rPr lang="ro-RO">
                <a:solidFill>
                  <a:srgbClr val="FF0066"/>
                </a:solidFill>
              </a:rPr>
              <a:t>derivata funcţiei f în punctul x</a:t>
            </a:r>
            <a:r>
              <a:rPr lang="ro-RO" baseline="-25000">
                <a:solidFill>
                  <a:srgbClr val="FF0066"/>
                </a:solidFill>
              </a:rPr>
              <a:t>0</a:t>
            </a:r>
            <a:r>
              <a:rPr lang="ro-RO"/>
              <a:t>, şi se notează: </a:t>
            </a:r>
          </a:p>
        </p:txBody>
      </p:sp>
      <p:sp>
        <p:nvSpPr>
          <p:cNvPr id="19484" name="Rectangle 28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9483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2328921"/>
              </p:ext>
            </p:extLst>
          </p:nvPr>
        </p:nvGraphicFramePr>
        <p:xfrm>
          <a:off x="3059113" y="3954463"/>
          <a:ext cx="3025775" cy="84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4" imgW="1536480" imgH="431640" progId="Equation.3">
                  <p:embed/>
                </p:oleObj>
              </mc:Choice>
              <mc:Fallback>
                <p:oleObj name="Ecuaţie" r:id="rId4" imgW="1536480" imgH="431640" progId="Equation.3">
                  <p:embed/>
                  <p:pic>
                    <p:nvPicPr>
                      <p:cNvPr id="19483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3954463"/>
                        <a:ext cx="3025775" cy="842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85" name="Rectangle 29"/>
          <p:cNvSpPr>
            <a:spLocks noChangeArrowheads="1"/>
          </p:cNvSpPr>
          <p:nvPr/>
        </p:nvSpPr>
        <p:spPr bwMode="auto">
          <a:xfrm>
            <a:off x="179388" y="5180013"/>
            <a:ext cx="8785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o-RO" dirty="0">
                <a:sym typeface="Wingdings" pitchFamily="2" charset="2"/>
              </a:rPr>
              <a:t> </a:t>
            </a:r>
            <a:r>
              <a:rPr lang="ro-RO" dirty="0"/>
              <a:t>Se spune că funcţia </a:t>
            </a:r>
            <a:r>
              <a:rPr lang="ro-RO" dirty="0">
                <a:solidFill>
                  <a:srgbClr val="FF0066"/>
                </a:solidFill>
              </a:rPr>
              <a:t>f este derivabilă</a:t>
            </a:r>
            <a:r>
              <a:rPr lang="ro-RO" dirty="0"/>
              <a:t> </a:t>
            </a:r>
            <a:r>
              <a:rPr lang="ro-RO" dirty="0">
                <a:solidFill>
                  <a:srgbClr val="FF0066"/>
                </a:solidFill>
              </a:rPr>
              <a:t>în punctul x</a:t>
            </a:r>
            <a:r>
              <a:rPr lang="ro-RO" baseline="-25000" dirty="0">
                <a:solidFill>
                  <a:srgbClr val="FF0066"/>
                </a:solidFill>
              </a:rPr>
              <a:t>0</a:t>
            </a:r>
            <a:r>
              <a:rPr lang="ro-RO" dirty="0">
                <a:solidFill>
                  <a:srgbClr val="FF0066"/>
                </a:solidFill>
              </a:rPr>
              <a:t> </a:t>
            </a:r>
            <a:r>
              <a:rPr lang="ru-RU" dirty="0">
                <a:solidFill>
                  <a:srgbClr val="FF0066"/>
                </a:solidFill>
              </a:rPr>
              <a:t>Є</a:t>
            </a:r>
            <a:r>
              <a:rPr lang="ro-RO" dirty="0">
                <a:solidFill>
                  <a:srgbClr val="FF0066"/>
                </a:solidFill>
              </a:rPr>
              <a:t> D</a:t>
            </a:r>
            <a:r>
              <a:rPr lang="ro-RO" dirty="0"/>
              <a:t> dacă limita de mai jos există şi este finită:  </a:t>
            </a:r>
          </a:p>
        </p:txBody>
      </p:sp>
      <p:graphicFrame>
        <p:nvGraphicFramePr>
          <p:cNvPr id="19486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5388633"/>
              </p:ext>
            </p:extLst>
          </p:nvPr>
        </p:nvGraphicFramePr>
        <p:xfrm>
          <a:off x="3203575" y="5597525"/>
          <a:ext cx="3097213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6" imgW="1548728" imgH="431613" progId="Equation.3">
                  <p:embed/>
                </p:oleObj>
              </mc:Choice>
              <mc:Fallback>
                <p:oleObj name="Ecuaţie" r:id="rId6" imgW="1548728" imgH="431613" progId="Equation.3">
                  <p:embed/>
                  <p:pic>
                    <p:nvPicPr>
                      <p:cNvPr id="19486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5597525"/>
                        <a:ext cx="3097213" cy="855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400"/>
                            </p:stCondLst>
                            <p:childTnLst>
                              <p:par>
                                <p:cTn id="1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20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40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20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320"/>
                            </p:stCondLst>
                            <p:childTnLst>
                              <p:par>
                                <p:cTn id="3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7" dur="200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/>
      <p:bldP spid="19477" grpId="0"/>
      <p:bldP spid="19482" grpId="0"/>
      <p:bldP spid="194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63888" y="2420888"/>
            <a:ext cx="1727200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21377" y="1574435"/>
            <a:ext cx="69856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1)Dacă 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)=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atunci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graficul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admite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o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semitangent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ă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vertical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ă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sub punctul M.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261770" y="2165845"/>
            <a:ext cx="889317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o-RO" sz="2100" dirty="0"/>
              <a:t>Orice funcţie </a:t>
            </a:r>
            <a:r>
              <a:rPr lang="ro-RO" sz="2100" dirty="0">
                <a:solidFill>
                  <a:srgbClr val="FF0066"/>
                </a:solidFill>
              </a:rPr>
              <a:t>derivabilă</a:t>
            </a:r>
            <a:r>
              <a:rPr lang="ro-RO" sz="2100" dirty="0"/>
              <a:t> într-un punct este </a:t>
            </a:r>
            <a:r>
              <a:rPr lang="ro-RO" sz="2100" dirty="0">
                <a:solidFill>
                  <a:srgbClr val="0000FF"/>
                </a:solidFill>
              </a:rPr>
              <a:t>continuă</a:t>
            </a:r>
          </a:p>
          <a:p>
            <a:r>
              <a:rPr lang="ro-RO" sz="2100" dirty="0"/>
              <a:t> în acel punct. 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435246" y="3043259"/>
            <a:ext cx="1861957" cy="39687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o-RO" sz="2000" i="1" dirty="0">
                <a:solidFill>
                  <a:schemeClr val="hlink"/>
                </a:solidFill>
              </a:rPr>
              <a:t>Observaţii:</a:t>
            </a:r>
            <a:r>
              <a:rPr lang="ro-RO" dirty="0"/>
              <a:t> 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142876" y="3655476"/>
            <a:ext cx="693403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ro-RO" dirty="0">
                <a:sym typeface="Wingdings 3" pitchFamily="18" charset="2"/>
              </a:rPr>
              <a:t> </a:t>
            </a:r>
            <a:r>
              <a:rPr lang="ro-RO" sz="1600" dirty="0"/>
              <a:t>O funcţie numerică poate fi </a:t>
            </a:r>
            <a:r>
              <a:rPr lang="ro-RO" sz="1600" dirty="0">
                <a:solidFill>
                  <a:srgbClr val="0000FF"/>
                </a:solidFill>
              </a:rPr>
              <a:t>continuă</a:t>
            </a:r>
            <a:r>
              <a:rPr lang="ro-RO" sz="1600" dirty="0"/>
              <a:t> într-un punct </a:t>
            </a:r>
            <a:r>
              <a:rPr lang="ro-RO" sz="1600" dirty="0">
                <a:solidFill>
                  <a:srgbClr val="FF0066"/>
                </a:solidFill>
              </a:rPr>
              <a:t>fără a fi şi</a:t>
            </a:r>
            <a:r>
              <a:rPr lang="ro-RO" sz="1600" dirty="0"/>
              <a:t> </a:t>
            </a:r>
            <a:r>
              <a:rPr lang="ro-RO" sz="1600" dirty="0">
                <a:solidFill>
                  <a:srgbClr val="FF0066"/>
                </a:solidFill>
              </a:rPr>
              <a:t>derivabilă</a:t>
            </a:r>
            <a:r>
              <a:rPr lang="ro-RO" sz="1600" dirty="0"/>
              <a:t> în acel punct. </a:t>
            </a:r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261770" y="4598026"/>
            <a:ext cx="1211870" cy="40011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sz="2000" i="1" dirty="0">
                <a:solidFill>
                  <a:srgbClr val="996633"/>
                </a:solidFill>
              </a:rPr>
              <a:t>Exemplu:</a:t>
            </a:r>
            <a:r>
              <a:rPr lang="ro-RO" dirty="0"/>
              <a:t> </a:t>
            </a: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1898650" y="4436919"/>
            <a:ext cx="6521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ro-RO" dirty="0"/>
              <a:t>Funcţia modul f</a:t>
            </a:r>
            <a:r>
              <a:rPr lang="en-US" dirty="0"/>
              <a:t> </a:t>
            </a:r>
            <a:r>
              <a:rPr lang="ro-RO" dirty="0"/>
              <a:t>:</a:t>
            </a:r>
            <a:r>
              <a:rPr lang="en-US" dirty="0"/>
              <a:t> </a:t>
            </a:r>
            <a:r>
              <a:rPr lang="ro-RO" dirty="0"/>
              <a:t>R</a:t>
            </a:r>
            <a:r>
              <a:rPr lang="ro-RO" dirty="0">
                <a:sym typeface="Wingdings" pitchFamily="2" charset="2"/>
              </a:rPr>
              <a:t></a:t>
            </a:r>
            <a:r>
              <a:rPr lang="ro-RO" dirty="0"/>
              <a:t>R, </a:t>
            </a:r>
            <a:r>
              <a:rPr lang="ro-RO" dirty="0">
                <a:solidFill>
                  <a:srgbClr val="FF0066"/>
                </a:solidFill>
              </a:rPr>
              <a:t>f(x) =</a:t>
            </a:r>
            <a:r>
              <a:rPr lang="en-US" dirty="0">
                <a:solidFill>
                  <a:srgbClr val="FF0066"/>
                </a:solidFill>
              </a:rPr>
              <a:t>|x|</a:t>
            </a:r>
            <a:r>
              <a:rPr lang="ro-RO" dirty="0"/>
              <a:t> este continuă </a:t>
            </a:r>
            <a:endParaRPr lang="en-US" dirty="0"/>
          </a:p>
          <a:p>
            <a:pPr algn="just"/>
            <a:r>
              <a:rPr lang="ro-RO" dirty="0"/>
              <a:t>în x</a:t>
            </a:r>
            <a:r>
              <a:rPr lang="ro-RO" baseline="-25000" dirty="0"/>
              <a:t>0</a:t>
            </a:r>
            <a:r>
              <a:rPr lang="ro-RO" dirty="0"/>
              <a:t> = 0 şi nu este derivabilă în punctul x</a:t>
            </a:r>
            <a:r>
              <a:rPr lang="ro-RO" baseline="-25000" dirty="0"/>
              <a:t>0</a:t>
            </a:r>
            <a:r>
              <a:rPr lang="ro-RO" dirty="0"/>
              <a:t> = 0</a:t>
            </a:r>
            <a:r>
              <a:rPr lang="en-US" dirty="0"/>
              <a:t>.</a:t>
            </a:r>
            <a:r>
              <a:rPr lang="ro-RO" dirty="0"/>
              <a:t> </a:t>
            </a:r>
          </a:p>
        </p:txBody>
      </p:sp>
      <p:pic>
        <p:nvPicPr>
          <p:cNvPr id="28689" name="Picture 17" descr="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7471" y="5035810"/>
            <a:ext cx="2560671" cy="153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E8D3708A-C4BF-BF4C-5E78-D85BA68C35E2}"/>
              </a:ext>
            </a:extLst>
          </p:cNvPr>
          <p:cNvGrpSpPr/>
          <p:nvPr/>
        </p:nvGrpSpPr>
        <p:grpSpPr>
          <a:xfrm>
            <a:off x="957095" y="1210336"/>
            <a:ext cx="5467850" cy="461665"/>
            <a:chOff x="1187624" y="1961456"/>
            <a:chExt cx="5467850" cy="461665"/>
          </a:xfrm>
        </p:grpSpPr>
        <p:sp>
          <p:nvSpPr>
            <p:cNvPr id="28676" name="Rectangle 4"/>
            <p:cNvSpPr>
              <a:spLocks noChangeArrowheads="1"/>
            </p:cNvSpPr>
            <p:nvPr/>
          </p:nvSpPr>
          <p:spPr bwMode="auto">
            <a:xfrm>
              <a:off x="1187624" y="1961456"/>
              <a:ext cx="219598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ro-RO" sz="2400">
                  <a:solidFill>
                    <a:srgbClr val="FF0066"/>
                  </a:solidFill>
                </a:rPr>
                <a:t>DERIVABILITATE</a:t>
              </a:r>
              <a:endParaRPr lang="ro-RO"/>
            </a:p>
          </p:txBody>
        </p:sp>
        <p:sp>
          <p:nvSpPr>
            <p:cNvPr id="28694" name="Rectangle 22"/>
            <p:cNvSpPr>
              <a:spLocks noChangeArrowheads="1"/>
            </p:cNvSpPr>
            <p:nvPr/>
          </p:nvSpPr>
          <p:spPr bwMode="auto">
            <a:xfrm>
              <a:off x="4588049" y="1961456"/>
              <a:ext cx="206742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ro-RO" sz="2400" dirty="0">
                  <a:solidFill>
                    <a:srgbClr val="0000FF"/>
                  </a:solidFill>
                </a:rPr>
                <a:t>CONTINUITATE</a:t>
              </a:r>
              <a:endParaRPr lang="ro-RO" dirty="0">
                <a:solidFill>
                  <a:srgbClr val="0000FF"/>
                </a:solidFill>
              </a:endParaRPr>
            </a:p>
          </p:txBody>
        </p:sp>
        <p:sp>
          <p:nvSpPr>
            <p:cNvPr id="28695" name="Rectangle 23"/>
            <p:cNvSpPr>
              <a:spLocks noChangeArrowheads="1"/>
            </p:cNvSpPr>
            <p:nvPr/>
          </p:nvSpPr>
          <p:spPr bwMode="auto">
            <a:xfrm>
              <a:off x="4067349" y="1961456"/>
              <a:ext cx="41229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ro-RO" sz="2400" dirty="0"/>
                <a:t>ŞI</a:t>
              </a:r>
              <a:endParaRPr lang="ro-RO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4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40"/>
                            </p:stCondLst>
                            <p:childTnLst>
                              <p:par>
                                <p:cTn id="2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12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20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animBg="1"/>
      <p:bldP spid="28678" grpId="0" animBg="1"/>
      <p:bldP spid="28679" grpId="0"/>
      <p:bldP spid="28682" grpId="0" animBg="1"/>
      <p:bldP spid="2868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>
            <a:extLst>
              <a:ext uri="{FF2B5EF4-FFF2-40B4-BE49-F238E27FC236}">
                <a16:creationId xmlns:a16="http://schemas.microsoft.com/office/drawing/2014/main" id="{15F0792F-E060-3E6E-9D51-65E683CC3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1400640"/>
            <a:ext cx="71055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o-RO" dirty="0">
                <a:sym typeface="Wingdings 3" pitchFamily="18" charset="2"/>
              </a:rPr>
              <a:t> </a:t>
            </a:r>
            <a:r>
              <a:rPr lang="ro-RO" dirty="0"/>
              <a:t>Orice funcţie </a:t>
            </a:r>
            <a:r>
              <a:rPr lang="ro-RO" dirty="0">
                <a:solidFill>
                  <a:srgbClr val="0000FF"/>
                </a:solidFill>
              </a:rPr>
              <a:t>discontinuă</a:t>
            </a:r>
            <a:r>
              <a:rPr lang="ro-RO" dirty="0"/>
              <a:t> într-un punct </a:t>
            </a:r>
            <a:r>
              <a:rPr lang="ro-RO" dirty="0">
                <a:solidFill>
                  <a:srgbClr val="FF0066"/>
                </a:solidFill>
              </a:rPr>
              <a:t>nu este derivabilă</a:t>
            </a:r>
            <a:r>
              <a:rPr lang="ro-RO" dirty="0"/>
              <a:t> în acest punct. 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D991CB2B-F59F-65E2-CFC9-15E683A643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2349189"/>
            <a:ext cx="70624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o-RO" dirty="0">
                <a:sym typeface="Wingdings 3" pitchFamily="18" charset="2"/>
              </a:rPr>
              <a:t> </a:t>
            </a:r>
            <a:r>
              <a:rPr lang="ro-RO" dirty="0"/>
              <a:t>Există funcţii </a:t>
            </a:r>
            <a:r>
              <a:rPr lang="ro-RO" dirty="0">
                <a:solidFill>
                  <a:srgbClr val="0000FF"/>
                </a:solidFill>
              </a:rPr>
              <a:t>discontinue</a:t>
            </a:r>
            <a:r>
              <a:rPr lang="ro-RO" dirty="0"/>
              <a:t> într-un punct şi care </a:t>
            </a:r>
            <a:r>
              <a:rPr lang="ro-RO" dirty="0">
                <a:solidFill>
                  <a:srgbClr val="FF0066"/>
                </a:solidFill>
              </a:rPr>
              <a:t>au derivată</a:t>
            </a:r>
            <a:r>
              <a:rPr lang="ro-RO" dirty="0"/>
              <a:t> în acel punct. </a:t>
            </a: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FCD7EDCE-C822-A417-DBDC-AC55E0DC0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239" y="3194020"/>
            <a:ext cx="1184491" cy="40011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sz="2000" i="1">
                <a:solidFill>
                  <a:srgbClr val="996633"/>
                </a:solidFill>
              </a:rPr>
              <a:t>Exemplu:</a:t>
            </a:r>
            <a:r>
              <a:rPr lang="ro-RO"/>
              <a:t> </a:t>
            </a: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01D1BAEE-08B7-C30C-BE1A-1CA11A0A1C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664" y="3230563"/>
            <a:ext cx="5910347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o-RO"/>
              <a:t>Funcţia f : R</a:t>
            </a:r>
            <a:r>
              <a:rPr lang="ro-RO">
                <a:sym typeface="Wingdings" pitchFamily="2" charset="2"/>
              </a:rPr>
              <a:t></a:t>
            </a:r>
            <a:r>
              <a:rPr lang="ro-RO"/>
              <a:t>R, dată mai jos, este discontinuă în x</a:t>
            </a:r>
            <a:r>
              <a:rPr lang="ro-RO" baseline="-25000"/>
              <a:t>0</a:t>
            </a:r>
            <a:r>
              <a:rPr lang="ro-RO"/>
              <a:t> = 0 iar f</a:t>
            </a:r>
            <a:r>
              <a:rPr lang="en-US"/>
              <a:t>’</a:t>
            </a:r>
            <a:r>
              <a:rPr lang="ro-RO"/>
              <a:t>(0) = + </a:t>
            </a:r>
            <a:r>
              <a:rPr lang="ro-RO" sz="2000">
                <a:cs typeface="Arial" charset="0"/>
              </a:rPr>
              <a:t>∞.</a:t>
            </a:r>
          </a:p>
        </p:txBody>
      </p:sp>
      <p:graphicFrame>
        <p:nvGraphicFramePr>
          <p:cNvPr id="8" name="Object 14">
            <a:extLst>
              <a:ext uri="{FF2B5EF4-FFF2-40B4-BE49-F238E27FC236}">
                <a16:creationId xmlns:a16="http://schemas.microsoft.com/office/drawing/2014/main" id="{A144E2D3-402B-0A9D-0215-D0036E9AF4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304047"/>
              </p:ext>
            </p:extLst>
          </p:nvPr>
        </p:nvGraphicFramePr>
        <p:xfrm>
          <a:off x="2616380" y="4281213"/>
          <a:ext cx="2663825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396394" imgH="583947" progId="Equation.3">
                  <p:embed/>
                </p:oleObj>
              </mc:Choice>
              <mc:Fallback>
                <p:oleObj name="Ecuaţie" r:id="rId2" imgW="1396394" imgH="583947" progId="Equation.3">
                  <p:embed/>
                  <p:pic>
                    <p:nvPicPr>
                      <p:cNvPr id="28686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6380" y="4281213"/>
                        <a:ext cx="2663825" cy="110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503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4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8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78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100"/>
                            </p:stCondLst>
                            <p:childTnLst>
                              <p:par>
                                <p:cTn id="2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56805" y="1185973"/>
            <a:ext cx="4392612" cy="719138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o-RO" sz="2400" b="1" dirty="0"/>
              <a:t>II. DERIVATE LATERALE</a:t>
            </a:r>
            <a:r>
              <a:rPr lang="ro-RO" dirty="0"/>
              <a:t> 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395536" y="3060358"/>
            <a:ext cx="26116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b="1">
                <a:solidFill>
                  <a:srgbClr val="FF3300"/>
                </a:solidFill>
                <a:sym typeface="Wingdings 3" pitchFamily="18" charset="2"/>
              </a:rPr>
              <a:t> </a:t>
            </a:r>
            <a:r>
              <a:rPr lang="ro-RO" b="1">
                <a:solidFill>
                  <a:srgbClr val="FF3300"/>
                </a:solidFill>
              </a:rPr>
              <a:t>DERIVATA LA STÂNGA:</a:t>
            </a:r>
            <a:r>
              <a:rPr lang="ro-RO"/>
              <a:t> 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466974" y="2347571"/>
            <a:ext cx="27444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b="1" dirty="0">
                <a:solidFill>
                  <a:srgbClr val="0000FF"/>
                </a:solidFill>
                <a:cs typeface="Times New Roman" pitchFamily="18" charset="0"/>
              </a:rPr>
              <a:t>Fie funcţia f:D</a:t>
            </a:r>
            <a:r>
              <a:rPr lang="ro-RO" b="1" dirty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</a:t>
            </a:r>
            <a:r>
              <a:rPr lang="ro-RO" b="1" dirty="0">
                <a:solidFill>
                  <a:srgbClr val="0000FF"/>
                </a:solidFill>
              </a:rPr>
              <a:t>R şi x</a:t>
            </a:r>
            <a:r>
              <a:rPr lang="ro-RO" b="1" baseline="-25000" dirty="0">
                <a:solidFill>
                  <a:srgbClr val="0000FF"/>
                </a:solidFill>
              </a:rPr>
              <a:t>0</a:t>
            </a:r>
            <a:r>
              <a:rPr lang="ro-RO" b="1" dirty="0">
                <a:solidFill>
                  <a:srgbClr val="0000FF"/>
                </a:solidFill>
              </a:rPr>
              <a:t> </a:t>
            </a:r>
            <a:r>
              <a:rPr lang="ru-RU" b="1" dirty="0">
                <a:solidFill>
                  <a:srgbClr val="0000FF"/>
                </a:solidFill>
              </a:rPr>
              <a:t>Є</a:t>
            </a:r>
            <a:r>
              <a:rPr lang="ro-RO" dirty="0">
                <a:solidFill>
                  <a:srgbClr val="0000FF"/>
                </a:solidFill>
              </a:rPr>
              <a:t> </a:t>
            </a:r>
            <a:r>
              <a:rPr lang="ro-RO" b="1" dirty="0">
                <a:solidFill>
                  <a:srgbClr val="0000FF"/>
                </a:solidFill>
              </a:rPr>
              <a:t>D.</a:t>
            </a: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0" y="301097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2458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1849350"/>
              </p:ext>
            </p:extLst>
          </p:nvPr>
        </p:nvGraphicFramePr>
        <p:xfrm>
          <a:off x="2914899" y="3678137"/>
          <a:ext cx="3529012" cy="1068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536480" imgH="469800" progId="Equation.3">
                  <p:embed/>
                </p:oleObj>
              </mc:Choice>
              <mc:Fallback>
                <p:oleObj name="Ecuaţie" r:id="rId2" imgW="1536480" imgH="469800" progId="Equation.3">
                  <p:embed/>
                  <p:pic>
                    <p:nvPicPr>
                      <p:cNvPr id="24587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4899" y="3678137"/>
                        <a:ext cx="3529012" cy="1068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0" y="311574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8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72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72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  <p:bldP spid="24581" grpId="0"/>
      <p:bldP spid="2458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>
            <a:extLst>
              <a:ext uri="{FF2B5EF4-FFF2-40B4-BE49-F238E27FC236}">
                <a16:creationId xmlns:a16="http://schemas.microsoft.com/office/drawing/2014/main" id="{838C13B8-776B-D0B8-E8DA-76A484775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1419329"/>
            <a:ext cx="27129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>
                <a:solidFill>
                  <a:srgbClr val="FF3300"/>
                </a:solidFill>
                <a:sym typeface="Wingdings 3" pitchFamily="18" charset="2"/>
              </a:rPr>
              <a:t> </a:t>
            </a:r>
            <a:r>
              <a:rPr lang="ro-RO" dirty="0">
                <a:solidFill>
                  <a:srgbClr val="FF3300"/>
                </a:solidFill>
              </a:rPr>
              <a:t>DERIVATA LA DREAPTA:</a:t>
            </a:r>
            <a:r>
              <a:rPr lang="ro-RO" dirty="0"/>
              <a:t> </a:t>
            </a:r>
          </a:p>
        </p:txBody>
      </p:sp>
      <p:graphicFrame>
        <p:nvGraphicFramePr>
          <p:cNvPr id="5" name="Object 14">
            <a:extLst>
              <a:ext uri="{FF2B5EF4-FFF2-40B4-BE49-F238E27FC236}">
                <a16:creationId xmlns:a16="http://schemas.microsoft.com/office/drawing/2014/main" id="{EA0C795B-4F83-1392-C98A-42EFB87720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0206604"/>
              </p:ext>
            </p:extLst>
          </p:nvPr>
        </p:nvGraphicFramePr>
        <p:xfrm>
          <a:off x="2481263" y="2037819"/>
          <a:ext cx="3673475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549080" imgH="469800" progId="Equation.3">
                  <p:embed/>
                </p:oleObj>
              </mc:Choice>
              <mc:Fallback>
                <p:oleObj name="Ecuaţie" r:id="rId2" imgW="1549080" imgH="469800" progId="Equation.3">
                  <p:embed/>
                  <p:pic>
                    <p:nvPicPr>
                      <p:cNvPr id="2459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1263" y="2037819"/>
                        <a:ext cx="3673475" cy="110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5">
            <a:extLst>
              <a:ext uri="{FF2B5EF4-FFF2-40B4-BE49-F238E27FC236}">
                <a16:creationId xmlns:a16="http://schemas.microsoft.com/office/drawing/2014/main" id="{D04ADA76-D414-3D1B-E2B9-52D09C578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9" y="3746564"/>
            <a:ext cx="70569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ro-RO" dirty="0">
                <a:solidFill>
                  <a:srgbClr val="0000FF"/>
                </a:solidFill>
              </a:rPr>
              <a:t>Funcţia f are derivată şi este derivabilă în x</a:t>
            </a:r>
            <a:r>
              <a:rPr lang="ro-RO" baseline="-25000" dirty="0">
                <a:solidFill>
                  <a:srgbClr val="0000FF"/>
                </a:solidFill>
              </a:rPr>
              <a:t>0</a:t>
            </a:r>
            <a:r>
              <a:rPr lang="ro-RO" dirty="0">
                <a:solidFill>
                  <a:srgbClr val="0000FF"/>
                </a:solidFill>
              </a:rPr>
              <a:t> dacă şi numai dacă are derivate laterale şi este, respectiv, derivabilă la stânga şi la dreapta în x</a:t>
            </a:r>
            <a:r>
              <a:rPr lang="ro-RO" baseline="-25000" dirty="0">
                <a:solidFill>
                  <a:srgbClr val="0000FF"/>
                </a:solidFill>
              </a:rPr>
              <a:t>0</a:t>
            </a:r>
            <a:r>
              <a:rPr lang="ro-RO" dirty="0">
                <a:solidFill>
                  <a:srgbClr val="0000FF"/>
                </a:solidFill>
              </a:rPr>
              <a:t> şi:</a:t>
            </a:r>
          </a:p>
        </p:txBody>
      </p:sp>
      <p:graphicFrame>
        <p:nvGraphicFramePr>
          <p:cNvPr id="7" name="Object 16">
            <a:extLst>
              <a:ext uri="{FF2B5EF4-FFF2-40B4-BE49-F238E27FC236}">
                <a16:creationId xmlns:a16="http://schemas.microsoft.com/office/drawing/2014/main" id="{EC1D37D2-AB3B-D0CB-1830-0BE1D27AE0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6367649"/>
              </p:ext>
            </p:extLst>
          </p:nvPr>
        </p:nvGraphicFramePr>
        <p:xfrm>
          <a:off x="3059113" y="4688855"/>
          <a:ext cx="3095625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4" imgW="1409088" imgH="253890" progId="Equation.3">
                  <p:embed/>
                </p:oleObj>
              </mc:Choice>
              <mc:Fallback>
                <p:oleObj name="Ecuaţie" r:id="rId4" imgW="1409088" imgH="253890" progId="Equation.3">
                  <p:embed/>
                  <p:pic>
                    <p:nvPicPr>
                      <p:cNvPr id="24592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4688855"/>
                        <a:ext cx="3095625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23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8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70564" y="548680"/>
            <a:ext cx="8532440" cy="369332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ro-RO" b="1" dirty="0">
                <a:latin typeface="Comic Sans MS" pitchFamily="66" charset="0"/>
                <a:sym typeface="Symbol" pitchFamily="18" charset="2"/>
              </a:rPr>
              <a:t>III. DERIVATELE UNOR FUNCŢII ELEMENTARE ŞI COMPUSE</a:t>
            </a:r>
            <a:endParaRPr lang="en-US" b="1" dirty="0">
              <a:latin typeface="Comic Sans MS" pitchFamily="66" charset="0"/>
              <a:sym typeface="Symbol" pitchFamily="18" charset="2"/>
            </a:endParaRPr>
          </a:p>
        </p:txBody>
      </p:sp>
      <p:pic>
        <p:nvPicPr>
          <p:cNvPr id="21178" name="Picture 698" descr="xx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564" y="1134196"/>
            <a:ext cx="7632848" cy="5723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3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A53465D3-B291-BFDA-2CED-8C07B78A60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620688"/>
            <a:ext cx="3168650" cy="71913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o-RO" sz="2400" dirty="0"/>
              <a:t>CONCLUZII</a:t>
            </a:r>
            <a:endParaRPr lang="en-US" sz="2400" dirty="0"/>
          </a:p>
        </p:txBody>
      </p:sp>
      <p:sp>
        <p:nvSpPr>
          <p:cNvPr id="5" name="Rectangle 135">
            <a:extLst>
              <a:ext uri="{FF2B5EF4-FFF2-40B4-BE49-F238E27FC236}">
                <a16:creationId xmlns:a16="http://schemas.microsoft.com/office/drawing/2014/main" id="{5F35D5A6-B773-EE52-B5AA-C90983E9E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807" y="1531144"/>
            <a:ext cx="74291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ym typeface="Wingdings" pitchFamily="2" charset="2"/>
              </a:rPr>
              <a:t>             Studiul funcţiilor în general, al funcţiilor continue, derivabile în special, necesită dezvoltarea unor competenţe generale şi specifice reflectate în:</a:t>
            </a:r>
          </a:p>
        </p:txBody>
      </p:sp>
      <p:sp>
        <p:nvSpPr>
          <p:cNvPr id="6" name="Rectangle 136">
            <a:extLst>
              <a:ext uri="{FF2B5EF4-FFF2-40B4-BE49-F238E27FC236}">
                <a16:creationId xmlns:a16="http://schemas.microsoft.com/office/drawing/2014/main" id="{D5BDEDD4-6ED6-C24E-6A92-7077828427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807" y="2634995"/>
            <a:ext cx="73685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olidFill>
                  <a:srgbClr val="FF3300"/>
                </a:solidFill>
                <a:sym typeface="Wingdings" pitchFamily="2" charset="2"/>
              </a:rPr>
              <a:t></a:t>
            </a:r>
            <a:r>
              <a:rPr lang="ro-RO" dirty="0">
                <a:sym typeface="Wingdings" pitchFamily="2" charset="2"/>
              </a:rPr>
              <a:t>  </a:t>
            </a:r>
            <a:r>
              <a:rPr lang="ro-RO" dirty="0"/>
              <a:t>Identificarea grafic/vizual, a proprietăţilor unei funcţii numerice, privind: mărginirea, continuitatea, tendinţa asimptotică, derivabilitatea;</a:t>
            </a:r>
          </a:p>
        </p:txBody>
      </p:sp>
      <p:sp>
        <p:nvSpPr>
          <p:cNvPr id="7" name="Rectangle 137">
            <a:extLst>
              <a:ext uri="{FF2B5EF4-FFF2-40B4-BE49-F238E27FC236}">
                <a16:creationId xmlns:a16="http://schemas.microsoft.com/office/drawing/2014/main" id="{B1B206D4-67BF-383F-CF9B-B57D84FF88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221" y="3645024"/>
            <a:ext cx="736853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olidFill>
                  <a:srgbClr val="FF3300"/>
                </a:solidFill>
                <a:sym typeface="Wingdings" pitchFamily="2" charset="2"/>
              </a:rPr>
              <a:t></a:t>
            </a:r>
            <a:r>
              <a:rPr lang="ro-RO" dirty="0"/>
              <a:t>  Asocierea de date, extrase dintr-o situaţie problemă, cu proprietăţi ale funcţiilor numerice studiate, de tipul: teoreme de convergenţă, operaţii cu limite, limite tip, tabele de derivare;</a:t>
            </a:r>
          </a:p>
        </p:txBody>
      </p:sp>
    </p:spTree>
    <p:extLst>
      <p:ext uri="{BB962C8B-B14F-4D97-AF65-F5344CB8AC3E}">
        <p14:creationId xmlns:p14="http://schemas.microsoft.com/office/powerpoint/2010/main" val="142601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5" name="Text Box 79"/>
          <p:cNvSpPr txBox="1">
            <a:spLocks noChangeArrowheads="1"/>
          </p:cNvSpPr>
          <p:nvPr/>
        </p:nvSpPr>
        <p:spPr bwMode="auto">
          <a:xfrm>
            <a:off x="5021662" y="4508500"/>
            <a:ext cx="3511151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o-RO"/>
          </a:p>
        </p:txBody>
      </p:sp>
      <p:sp>
        <p:nvSpPr>
          <p:cNvPr id="9350" name="Rectangle 134"/>
          <p:cNvSpPr>
            <a:spLocks noChangeArrowheads="1"/>
          </p:cNvSpPr>
          <p:nvPr/>
        </p:nvSpPr>
        <p:spPr bwMode="auto">
          <a:xfrm>
            <a:off x="560243" y="4874220"/>
            <a:ext cx="665961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o-RO" dirty="0">
                <a:solidFill>
                  <a:srgbClr val="FF3300"/>
                </a:solidFill>
                <a:sym typeface="Wingdings" pitchFamily="2" charset="2"/>
              </a:rPr>
              <a:t></a:t>
            </a:r>
            <a:r>
              <a:rPr lang="ro-RO" dirty="0"/>
              <a:t>   Determinarea unor  optimuri  situaţionale,  prin  aplicarea  calculului diferenţial, în probleme practice sau specifice unor domenii de activitate.</a:t>
            </a:r>
          </a:p>
        </p:txBody>
      </p:sp>
      <p:sp>
        <p:nvSpPr>
          <p:cNvPr id="9354" name="Rectangle 138"/>
          <p:cNvSpPr>
            <a:spLocks noChangeArrowheads="1"/>
          </p:cNvSpPr>
          <p:nvPr/>
        </p:nvSpPr>
        <p:spPr bwMode="auto">
          <a:xfrm>
            <a:off x="683568" y="1242342"/>
            <a:ext cx="719134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olidFill>
                  <a:srgbClr val="FF3300"/>
                </a:solidFill>
                <a:sym typeface="Wingdings" pitchFamily="2" charset="2"/>
              </a:rPr>
              <a:t></a:t>
            </a:r>
            <a:r>
              <a:rPr lang="ro-RO" dirty="0"/>
              <a:t>  Aplicarea unor algoritmi specifici, calculului diferenţial, în rezolvarea unor probleme şi modelarea unor procese specifice, unor domenii de activitate;</a:t>
            </a:r>
          </a:p>
        </p:txBody>
      </p:sp>
      <p:sp>
        <p:nvSpPr>
          <p:cNvPr id="9355" name="Rectangle 139"/>
          <p:cNvSpPr>
            <a:spLocks noChangeArrowheads="1"/>
          </p:cNvSpPr>
          <p:nvPr/>
        </p:nvSpPr>
        <p:spPr bwMode="auto">
          <a:xfrm>
            <a:off x="603426" y="2172022"/>
            <a:ext cx="713269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olidFill>
                  <a:srgbClr val="FF3300"/>
                </a:solidFill>
                <a:sym typeface="Wingdings" pitchFamily="2" charset="2"/>
              </a:rPr>
              <a:t></a:t>
            </a:r>
            <a:r>
              <a:rPr lang="ro-RO" dirty="0"/>
              <a:t>  Exprimarea în limbajul analizei matematice, a unor teoreme concrete, modelabile prin funcţii numerice;</a:t>
            </a:r>
          </a:p>
        </p:txBody>
      </p:sp>
      <p:sp>
        <p:nvSpPr>
          <p:cNvPr id="9356" name="Rectangle 140"/>
          <p:cNvSpPr>
            <a:spLocks noChangeArrowheads="1"/>
          </p:cNvSpPr>
          <p:nvPr/>
        </p:nvSpPr>
        <p:spPr bwMode="auto">
          <a:xfrm>
            <a:off x="679663" y="2997225"/>
            <a:ext cx="71326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>
                <a:solidFill>
                  <a:srgbClr val="FF3300"/>
                </a:solidFill>
                <a:sym typeface="Wingdings" pitchFamily="2" charset="2"/>
              </a:rPr>
              <a:t></a:t>
            </a:r>
            <a:r>
              <a:rPr lang="ro-RO"/>
              <a:t>  Interpretarea pe baza lecturii grafice, a proprietăţilor unor funcţii, care reprezintă exemple din domeniul economic, social, ştiinţific;</a:t>
            </a:r>
          </a:p>
        </p:txBody>
      </p:sp>
      <p:sp>
        <p:nvSpPr>
          <p:cNvPr id="9357" name="Rectangle 141"/>
          <p:cNvSpPr>
            <a:spLocks noChangeArrowheads="1"/>
          </p:cNvSpPr>
          <p:nvPr/>
        </p:nvSpPr>
        <p:spPr bwMode="auto">
          <a:xfrm>
            <a:off x="591739" y="4050010"/>
            <a:ext cx="713269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olidFill>
                  <a:srgbClr val="FF3300"/>
                </a:solidFill>
                <a:sym typeface="Wingdings" pitchFamily="2" charset="2"/>
              </a:rPr>
              <a:t></a:t>
            </a:r>
            <a:r>
              <a:rPr lang="ro-RO" dirty="0"/>
              <a:t> Verificarea experimental a rezultatelor, deduse prin calcul, pentru probleme practice exprimabile matematic;</a:t>
            </a:r>
          </a:p>
        </p:txBody>
      </p:sp>
      <p:sp>
        <p:nvSpPr>
          <p:cNvPr id="9358" name="AutoShape 14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265887" y="6369050"/>
            <a:ext cx="330426" cy="352425"/>
          </a:xfrm>
          <a:prstGeom prst="actionButtonBackPrevious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9359" name="AutoShape 14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57999" y="6369050"/>
            <a:ext cx="330426" cy="352425"/>
          </a:xfrm>
          <a:prstGeom prst="actionButtonForwardNex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3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3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3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3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3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3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93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93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93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3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3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3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50" grpId="0"/>
      <p:bldP spid="9354" grpId="0"/>
      <p:bldP spid="9355" grpId="0"/>
      <p:bldP spid="9356" grpId="0"/>
      <p:bldP spid="935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95536" y="1844674"/>
            <a:ext cx="7298414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olidFill>
                  <a:srgbClr val="FF3300"/>
                </a:solidFill>
                <a:sym typeface="Wingdings 3" pitchFamily="18" charset="2"/>
              </a:rPr>
              <a:t> </a:t>
            </a:r>
            <a:r>
              <a:rPr lang="ro-RO" sz="2000" dirty="0"/>
              <a:t>determinarea intervalelor de monotonie pentru o funcţie dată (funcţia este crescătoare sau descrescătoare) – acest lucru se face studiind semnul derivatei întâi a funcţiei;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527086" y="3316623"/>
            <a:ext cx="735728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buFont typeface="Wingdings 3" pitchFamily="18" charset="2"/>
              <a:buNone/>
            </a:pPr>
            <a:r>
              <a:rPr lang="ro-RO" dirty="0">
                <a:solidFill>
                  <a:srgbClr val="FF3300"/>
                </a:solidFill>
                <a:sym typeface="Wingdings 3" pitchFamily="18" charset="2"/>
              </a:rPr>
              <a:t> </a:t>
            </a:r>
            <a:r>
              <a:rPr lang="ro-RO" sz="2000" dirty="0"/>
              <a:t>determinarea punctelor de extrem pentru o clasă extinsă de funcţii numerice – acest lucru se face studiind semnul derivatei întâi a funcţiei;</a:t>
            </a:r>
          </a:p>
        </p:txBody>
      </p:sp>
      <p:sp>
        <p:nvSpPr>
          <p:cNvPr id="1434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5474" y="964237"/>
            <a:ext cx="8061024" cy="6477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o-RO" sz="2800" dirty="0"/>
              <a:t>Aplicaţii utile ale derivatei unei funcţii</a:t>
            </a:r>
          </a:p>
        </p:txBody>
      </p:sp>
      <p:sp>
        <p:nvSpPr>
          <p:cNvPr id="14347" name="AutoShape 1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262006" y="6369050"/>
            <a:ext cx="334307" cy="352425"/>
          </a:xfrm>
          <a:prstGeom prst="actionButtonBackPrevious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14348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54118" y="6369050"/>
            <a:ext cx="334307" cy="352425"/>
          </a:xfrm>
          <a:prstGeom prst="actionButtonForwardNex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C722B517-FBE7-4DF0-E22F-9E86D644F0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652" y="4064398"/>
            <a:ext cx="752445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ro-RO" sz="2000" dirty="0">
                <a:solidFill>
                  <a:srgbClr val="FF3300"/>
                </a:solidFill>
                <a:sym typeface="Wingdings 3" pitchFamily="18" charset="2"/>
              </a:rPr>
              <a:t> </a:t>
            </a:r>
            <a:r>
              <a:rPr lang="ro-RO" sz="2000" dirty="0"/>
              <a:t>cu ajutorul derivabilităţii se poate stabilii ordinul de multiplicitate ale rădăcinilor unei ecuaţii polinomiale sau a intervalelor în care se găsesc rădăcinile unei ecuaţii asociate unei funcţii polinomiale.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71570D3-5CC3-52D3-79A4-6C4413576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059" y="1260705"/>
            <a:ext cx="752445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olidFill>
                  <a:srgbClr val="FF3300"/>
                </a:solidFill>
                <a:sym typeface="Wingdings 3" pitchFamily="18" charset="2"/>
              </a:rPr>
              <a:t> </a:t>
            </a:r>
            <a:r>
              <a:rPr lang="ro-RO" sz="2000" dirty="0"/>
              <a:t>rezultatele teoretice asupra monotoniei şi punctelor de extrem ale unei funcţii permit obţinerea unor inegalităţi care, cu ajutorul metodelor elementare ar fi greu de demonstrat;</a:t>
            </a: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A28456D5-AAB5-0FAD-51A4-F936F4432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68" y="2708920"/>
            <a:ext cx="752445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buFont typeface="Wingdings 3" pitchFamily="18" charset="2"/>
              <a:buNone/>
            </a:pPr>
            <a:r>
              <a:rPr lang="ro-RO" dirty="0">
                <a:solidFill>
                  <a:srgbClr val="FF3300"/>
                </a:solidFill>
                <a:sym typeface="Wingdings 3" pitchFamily="18" charset="2"/>
              </a:rPr>
              <a:t> </a:t>
            </a:r>
            <a:r>
              <a:rPr lang="ro-RO" sz="2000" dirty="0"/>
              <a:t>determinarea intervalelor de convexitate sau concavitate ale unei funcţii –  acest lucru se face studiind semnul derivatei a doua a funcţiei;</a:t>
            </a:r>
          </a:p>
        </p:txBody>
      </p:sp>
    </p:spTree>
    <p:extLst>
      <p:ext uri="{BB962C8B-B14F-4D97-AF65-F5344CB8AC3E}">
        <p14:creationId xmlns:p14="http://schemas.microsoft.com/office/powerpoint/2010/main" val="770073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5" name="AutoShape 7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15616" y="439870"/>
            <a:ext cx="3527425" cy="792162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dirty="0" err="1">
                <a:cs typeface="Arial" charset="0"/>
              </a:rPr>
              <a:t>Surse</a:t>
            </a:r>
            <a:endParaRPr lang="ro-RO" sz="3600" dirty="0">
              <a:cs typeface="Arial" charset="0"/>
            </a:endParaRPr>
          </a:p>
        </p:txBody>
      </p:sp>
      <p:sp>
        <p:nvSpPr>
          <p:cNvPr id="7247" name="AutoShape 7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243888" y="6369050"/>
            <a:ext cx="352425" cy="352425"/>
          </a:xfrm>
          <a:prstGeom prst="actionButtonBackPrevious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7248" name="AutoShape 8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2188" y="5956300"/>
            <a:ext cx="352425" cy="352425"/>
          </a:xfrm>
          <a:prstGeom prst="actionButtonReturn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7249" name="Rectangle 81"/>
          <p:cNvSpPr>
            <a:spLocks noChangeArrowheads="1"/>
          </p:cNvSpPr>
          <p:nvPr/>
        </p:nvSpPr>
        <p:spPr bwMode="auto">
          <a:xfrm>
            <a:off x="279346" y="3951780"/>
            <a:ext cx="68414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ym typeface="Wingdings 2" pitchFamily="18" charset="2"/>
              </a:rPr>
              <a:t> </a:t>
            </a:r>
            <a:r>
              <a:rPr lang="ro-RO" sz="2000" dirty="0"/>
              <a:t>Marius Burtea, Georgeta Burtea – </a:t>
            </a:r>
            <a:r>
              <a:rPr lang="ro-RO" sz="2000" i="1" dirty="0"/>
              <a:t>Matematică, manual pentru clasa a XI-a</a:t>
            </a:r>
            <a:r>
              <a:rPr lang="ro-RO" sz="2000" dirty="0"/>
              <a:t>, Editura Carminis, Piteşti, 2006;</a:t>
            </a:r>
          </a:p>
        </p:txBody>
      </p:sp>
      <p:sp>
        <p:nvSpPr>
          <p:cNvPr id="7250" name="Rectangle 82"/>
          <p:cNvSpPr>
            <a:spLocks noChangeArrowheads="1"/>
          </p:cNvSpPr>
          <p:nvPr/>
        </p:nvSpPr>
        <p:spPr bwMode="auto">
          <a:xfrm>
            <a:off x="249557" y="1669802"/>
            <a:ext cx="678567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ym typeface="Wingdings 2" pitchFamily="18" charset="2"/>
              </a:rPr>
              <a:t> </a:t>
            </a:r>
            <a:r>
              <a:rPr lang="ro-RO" sz="2000" dirty="0"/>
              <a:t>Gheorghe Cârjă, Ovidiu Cârjă – </a:t>
            </a:r>
            <a:r>
              <a:rPr lang="ro-RO" sz="2000" i="1" dirty="0"/>
              <a:t>Analiză matematică, Culegere de probleme rezolvate şi comentate</a:t>
            </a:r>
            <a:r>
              <a:rPr lang="ro-RO" sz="2000" dirty="0"/>
              <a:t>, Editura GIL, Zalău, 2003;</a:t>
            </a:r>
          </a:p>
        </p:txBody>
      </p:sp>
      <p:sp>
        <p:nvSpPr>
          <p:cNvPr id="7251" name="Rectangle 83"/>
          <p:cNvSpPr>
            <a:spLocks noChangeArrowheads="1"/>
          </p:cNvSpPr>
          <p:nvPr/>
        </p:nvSpPr>
        <p:spPr bwMode="auto">
          <a:xfrm>
            <a:off x="250825" y="2852738"/>
            <a:ext cx="67844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>
                <a:sym typeface="Wingdings 2" pitchFamily="18" charset="2"/>
              </a:rPr>
              <a:t> </a:t>
            </a:r>
            <a:r>
              <a:rPr lang="ro-RO" sz="2000"/>
              <a:t>Lia Aramă, Toader Morozan – </a:t>
            </a:r>
            <a:r>
              <a:rPr lang="ro-RO" sz="2000" i="1"/>
              <a:t>Culegere de probleme de analiză matematică</a:t>
            </a:r>
            <a:r>
              <a:rPr lang="ro-RO" sz="2000"/>
              <a:t>, Editura Universal Pan, Bucureşti, 1997;</a:t>
            </a:r>
          </a:p>
        </p:txBody>
      </p:sp>
      <p:sp>
        <p:nvSpPr>
          <p:cNvPr id="7254" name="Rectangle 86"/>
          <p:cNvSpPr>
            <a:spLocks noChangeArrowheads="1"/>
          </p:cNvSpPr>
          <p:nvPr/>
        </p:nvSpPr>
        <p:spPr bwMode="auto">
          <a:xfrm>
            <a:off x="279346" y="5116849"/>
            <a:ext cx="678441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sz="2000" dirty="0">
                <a:sym typeface="Wingdings 2" pitchFamily="18" charset="2"/>
              </a:rPr>
              <a:t> </a:t>
            </a:r>
            <a:r>
              <a:rPr lang="ro-RO" sz="2000" dirty="0"/>
              <a:t>Mircea Ganga – </a:t>
            </a:r>
            <a:r>
              <a:rPr lang="ro-RO" sz="2000" i="1" dirty="0"/>
              <a:t>Probleme rezolvate din manualele de matematică pentru clasa a XI-a</a:t>
            </a:r>
            <a:r>
              <a:rPr lang="ro-RO" sz="2000" dirty="0"/>
              <a:t>, Editura MATHPRESS, Ploieşti, 2006.</a:t>
            </a:r>
          </a:p>
        </p:txBody>
      </p:sp>
      <p:sp>
        <p:nvSpPr>
          <p:cNvPr id="7255" name="AutoShape 8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36000" y="6369050"/>
            <a:ext cx="352425" cy="352425"/>
          </a:xfrm>
          <a:prstGeom prst="actionButtonForwardNex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75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50"/>
                            </p:stCondLst>
                            <p:childTnLst>
                              <p:par>
                                <p:cTn id="2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100"/>
                            </p:stCondLst>
                            <p:childTnLst>
                              <p:par>
                                <p:cTn id="3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45" grpId="0" animBg="1"/>
      <p:bldP spid="7249" grpId="0"/>
      <p:bldP spid="7250" grpId="0"/>
      <p:bldP spid="7251" grpId="0"/>
      <p:bldP spid="72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348880"/>
            <a:ext cx="3024336" cy="3377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971600" y="1393879"/>
            <a:ext cx="68407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2)Dacă 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)=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atunci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graficul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admite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o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semitangent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ă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vertical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ă deasupra punctul M.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2" name="Google Shape;92;p1"/>
              <p:cNvSpPr txBox="1"/>
              <p:nvPr/>
            </p:nvSpPr>
            <p:spPr>
              <a:xfrm>
                <a:off x="698321" y="3717032"/>
                <a:ext cx="7945951" cy="15614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 smtClean="0">
                            <a:solidFill>
                              <a:schemeClr val="tx1"/>
                            </a:solidFill>
                            <a:cs typeface="Calibri"/>
                          </a:rPr>
                        </m:ctrlPr>
                      </m:fPr>
                      <m:num>
                        <m:r>
                          <a:rPr lang="ar-AE" sz="2400">
                            <a:solidFill>
                              <a:schemeClr val="tx1"/>
                            </a:solidFill>
                            <a:cs typeface="Calibri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cs typeface="Calibri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cs typeface="Calibri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cs typeface="Calibri"/>
                              </a:rPr>
                              <m:t>x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cs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cs typeface="Calibri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cs typeface="Calibri"/>
                          </a:rPr>
                          <m:t>6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ea typeface="Calibri"/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>
                            <a:solidFill>
                              <a:schemeClr val="tx1"/>
                            </a:solidFill>
                            <a:cs typeface="Calibri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cs typeface="Calibri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cs typeface="Calibri"/>
                              </a:rPr>
                              <m:t>x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cs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cs typeface="Calibri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cs typeface="Calibri"/>
                          </a:rPr>
                          <m:t>6</m:t>
                        </m:r>
                      </m:num>
                      <m:den>
                        <m:r>
                          <a:rPr lang="ar-AE" sz="2400">
                            <a:solidFill>
                              <a:schemeClr val="tx1"/>
                            </a:solidFill>
                            <a:cs typeface="Calibri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cs typeface="Calibri"/>
                          </a:rPr>
                          <m:t>3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:r>
                  <a:rPr lang="ar-AE" sz="2400" dirty="0">
                    <a:solidFill>
                      <a:schemeClr val="tx1"/>
                    </a:solidFill>
                    <a:cs typeface="Calibri"/>
                    <a:sym typeface="Calibri"/>
                  </a:rPr>
                  <a:t>2</a:t>
                </a:r>
                <a:r>
                  <a:rPr lang="en-US" sz="2400" dirty="0">
                    <a:solidFill>
                      <a:schemeClr val="tx1"/>
                    </a:solidFill>
                    <a:cs typeface="Calibri"/>
                    <a:sym typeface="Calibri"/>
                  </a:rPr>
                  <a:t>x+3</a:t>
                </a:r>
                <a:endParaRPr lang="en-US" sz="2400" dirty="0">
                  <a:solidFill>
                    <a:schemeClr val="tx1"/>
                  </a:solidFill>
                  <a:cs typeface="Calibri"/>
                </a:endParaRPr>
              </a:p>
            </p:txBody>
          </p:sp>
        </mc:Choice>
        <mc:Fallback>
          <p:sp>
            <p:nvSpPr>
              <p:cNvPr id="92" name="Google Shape;92;p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321" y="3717032"/>
                <a:ext cx="7945951" cy="1561423"/>
              </a:xfrm>
              <a:prstGeom prst="rect">
                <a:avLst/>
              </a:prstGeom>
              <a:blipFill>
                <a:blip r:embed="rId3"/>
                <a:stretch>
                  <a:fillRect l="-2379" b="-148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016" y="1015897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67544" y="1846954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5256610"/>
              </p:ext>
            </p:extLst>
          </p:nvPr>
        </p:nvGraphicFramePr>
        <p:xfrm>
          <a:off x="326232" y="2145507"/>
          <a:ext cx="2565797" cy="575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028520" imgH="228600" progId="Equation.3">
                  <p:embed/>
                </p:oleObj>
              </mc:Choice>
              <mc:Fallback>
                <p:oleObj name="Equation" r:id="rId5" imgW="1028520" imgH="2286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232" y="2145507"/>
                        <a:ext cx="2565797" cy="575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3756A82-1A4D-E75A-600D-00AA0BAA41DB}"/>
              </a:ext>
            </a:extLst>
          </p:cNvPr>
          <p:cNvSpPr txBox="1"/>
          <p:nvPr/>
        </p:nvSpPr>
        <p:spPr>
          <a:xfrm>
            <a:off x="1547664" y="1052736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/>
              <a:t>Exercitii</a:t>
            </a:r>
            <a:endParaRPr lang="en-US" sz="3200" b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5" name="Google Shape;105;p2"/>
              <p:cNvSpPr txBox="1"/>
              <p:nvPr/>
            </p:nvSpPr>
            <p:spPr>
              <a:xfrm>
                <a:off x="698321" y="2610586"/>
                <a:ext cx="7945951" cy="17057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:endParaRPr lang="ar-AE" sz="1350" dirty="0">
                  <a:solidFill>
                    <a:schemeClr val="tx1"/>
                  </a:solidFill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ar-AE" sz="2400" i="1">
                            <a:solidFill>
                              <a:schemeClr val="tx1"/>
                            </a:solidFill>
                            <a:cs typeface="Calibri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cs typeface="Calibri"/>
                              </a:rPr>
                            </m:ctrlPr>
                          </m:sSupPr>
                          <m:e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cs typeface="Calibri"/>
                              </a:rPr>
                              <m:t>𝑥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cs typeface="Calibri"/>
                              </a:rPr>
                              <m:t>3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cs typeface="Calibri"/>
                          </a:rPr>
                          <m:t>2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cs typeface="Calibri"/>
                          </a:rPr>
                          <m:t>𝑥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cs typeface="Calibri"/>
                          </a:rPr>
                          <m:t>4</m:t>
                        </m:r>
                      </m:e>
                    </m:rad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>
                            <a:solidFill>
                              <a:schemeClr val="tx1"/>
                            </a:solidFill>
                            <a:cs typeface="Calibri"/>
                            <a:sym typeface="Calibri"/>
                          </a:rPr>
                        </m:ctrlPr>
                      </m:fPr>
                      <m:num>
                        <m:r>
                          <a:rPr lang="ar-AE" sz="2400" i="1">
                            <a:solidFill>
                              <a:schemeClr val="tx1"/>
                            </a:solidFill>
                            <a:cs typeface="Calibri"/>
                            <a:sym typeface="Calibri"/>
                          </a:rPr>
                          <m:t>3</m:t>
                        </m:r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cs typeface="Calibri"/>
                                <a:sym typeface="Calibri"/>
                              </a:rPr>
                            </m:ctrlPr>
                          </m:sSupPr>
                          <m:e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cs typeface="Calibri"/>
                                <a:sym typeface="Calibri"/>
                              </a:rPr>
                              <m:t>𝑥</m:t>
                            </m:r>
                          </m:e>
                          <m:sup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cs typeface="Calibri"/>
                                <a:sym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 i="1">
                            <a:solidFill>
                              <a:schemeClr val="tx1"/>
                            </a:solidFill>
                            <a:cs typeface="Calibri"/>
                            <a:sym typeface="Calibri"/>
                          </a:rPr>
                          <m:t>+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cs typeface="Calibri"/>
                            <a:sym typeface="Calibri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cs typeface="Calibri"/>
                                <a:sym typeface="Calibri"/>
                              </a:rPr>
                            </m:ctrlPr>
                          </m:sSupPr>
                          <m:e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cs typeface="Calibri"/>
                                <a:sym typeface="Calibri"/>
                              </a:rPr>
                              <m:t>𝑥</m:t>
                            </m:r>
                          </m:e>
                          <m:sup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cs typeface="Calibri"/>
                                <a:sym typeface="Calibri"/>
                              </a:rPr>
                              <m:t>3</m:t>
                            </m:r>
                          </m:sup>
                        </m:sSup>
                        <m:r>
                          <a:rPr lang="ar-AE" sz="2400" i="1">
                            <a:solidFill>
                              <a:schemeClr val="tx1"/>
                            </a:solidFill>
                            <a:cs typeface="Calibri"/>
                            <a:sym typeface="Calibri"/>
                          </a:rPr>
                          <m:t>+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cs typeface="Calibri"/>
                            <a:sym typeface="Calibri"/>
                          </a:rPr>
                          <m:t>2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cs typeface="Calibri"/>
                            <a:sym typeface="Calibri"/>
                          </a:rPr>
                          <m:t>𝑥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cs typeface="Calibri"/>
                            <a:sym typeface="Calibri"/>
                          </a:rPr>
                          <m:t>+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cs typeface="Calibri"/>
                            <a:sym typeface="Calibri"/>
                          </a:rPr>
                          <m:t>4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  <a:sym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ar-AE" sz="2400" i="1">
                            <a:solidFill>
                              <a:schemeClr val="tx1"/>
                            </a:solidFill>
                            <a:cs typeface="Calibri"/>
                          </a:rPr>
                        </m:ctrlPr>
                      </m:sSupPr>
                      <m:e>
                        <m:r>
                          <a:rPr lang="ar-AE" sz="2400" i="1">
                            <a:solidFill>
                              <a:schemeClr val="tx1"/>
                            </a:solidFill>
                            <a:cs typeface="Calibri"/>
                          </a:rPr>
                          <m:t>𝑥</m:t>
                        </m:r>
                      </m:e>
                      <m:sup>
                        <m:r>
                          <a:rPr lang="ar-AE" sz="2400" i="1">
                            <a:solidFill>
                              <a:schemeClr val="tx1"/>
                            </a:solidFill>
                            <a:cs typeface="Calibri"/>
                          </a:rPr>
                          <m:t>3</m:t>
                        </m:r>
                      </m:sup>
                    </m:sSup>
                    <m:r>
                      <a:rPr lang="ar-AE" sz="2400" i="1">
                        <a:solidFill>
                          <a:schemeClr val="tx1"/>
                        </a:solidFill>
                        <a:cs typeface="Calibri"/>
                      </a:rPr>
                      <m:t>+</m:t>
                    </m:r>
                    <m:r>
                      <a:rPr lang="ar-AE" sz="2400" i="1">
                        <a:solidFill>
                          <a:schemeClr val="tx1"/>
                        </a:solidFill>
                        <a:cs typeface="Calibri"/>
                      </a:rPr>
                      <m:t>2</m:t>
                    </m:r>
                    <m:r>
                      <a:rPr lang="ar-AE" sz="2400" i="1">
                        <a:solidFill>
                          <a:schemeClr val="tx1"/>
                        </a:solidFill>
                        <a:cs typeface="Calibri"/>
                      </a:rPr>
                      <m:t>𝑥</m:t>
                    </m:r>
                    <m:r>
                      <a:rPr lang="ar-AE" sz="2400" i="1">
                        <a:solidFill>
                          <a:schemeClr val="tx1"/>
                        </a:solidFill>
                        <a:cs typeface="Calibri"/>
                      </a:rPr>
                      <m:t>+</m:t>
                    </m:r>
                    <m:r>
                      <a:rPr lang="ar-AE" sz="2400" i="1">
                        <a:solidFill>
                          <a:schemeClr val="tx1"/>
                        </a:solidFill>
                        <a:cs typeface="Calibri"/>
                      </a:rPr>
                      <m:t>4</m:t>
                    </m:r>
                  </m:oMath>
                </a14:m>
                <a:endParaRPr lang="ar-AE" sz="2400" i="1" dirty="0">
                  <a:solidFill>
                    <a:schemeClr val="tx1"/>
                  </a:solidFill>
                  <a:cs typeface="Calibri"/>
                </a:endParaRPr>
              </a:p>
            </p:txBody>
          </p:sp>
        </mc:Choice>
        <mc:Fallback>
          <p:sp>
            <p:nvSpPr>
              <p:cNvPr id="105" name="Google Shape;105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321" y="2610586"/>
                <a:ext cx="7945951" cy="1705758"/>
              </a:xfrm>
              <a:prstGeom prst="rect">
                <a:avLst/>
              </a:prstGeom>
              <a:blipFill>
                <a:blip r:embed="rId3"/>
                <a:stretch>
                  <a:fillRect l="-2379" b="-13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2726665" y="2209291"/>
            <a:ext cx="2095147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1979712" y="1353781"/>
                <a:ext cx="2201821" cy="4574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(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</m:ctrlPr>
                            </m:sSupPr>
                            <m:e>
                              <m:r>
                                <a:rPr lang="en-US" sz="2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+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2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𝑥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+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4</m:t>
                          </m:r>
                        </m:e>
                      </m:rad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)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′</m:t>
                      </m:r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latin typeface="Calibri"/>
                  <a:cs typeface="Calibri"/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1353781"/>
                <a:ext cx="2201821" cy="45743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5" name="Google Shape;105;p2"/>
              <p:cNvSpPr txBox="1"/>
              <p:nvPr/>
            </p:nvSpPr>
            <p:spPr>
              <a:xfrm>
                <a:off x="1117043" y="2641470"/>
                <a:ext cx="7945951" cy="14563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 smtClean="0">
                            <a:solidFill>
                              <a:schemeClr val="tx1"/>
                            </a:solidFill>
                            <a:cs typeface="Calibri"/>
                          </a:rPr>
                        </m:ctrlPr>
                      </m:fPr>
                      <m:num>
                        <m:r>
                          <a:rPr lang="ar-AE" sz="2400">
                            <a:solidFill>
                              <a:schemeClr val="tx1"/>
                            </a:solidFill>
                            <a:cs typeface="Calibri"/>
                          </a:rPr>
                          <m:t>1</m:t>
                        </m:r>
                      </m:num>
                      <m:den>
                        <m:r>
                          <a:rPr lang="ar-AE" sz="2400">
                            <a:solidFill>
                              <a:schemeClr val="tx1"/>
                            </a:solidFill>
                            <a:cs typeface="Calibri"/>
                          </a:rPr>
                          <m:t>𝑐𝑜𝑠𝑥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:r>
                  <a:rPr lang="en-US" sz="2400" dirty="0" err="1">
                    <a:solidFill>
                      <a:schemeClr val="tx1"/>
                    </a:solidFill>
                    <a:cs typeface="Calibri"/>
                    <a:sym typeface="Calibri"/>
                  </a:rPr>
                  <a:t>xcosx</a:t>
                </a:r>
                <a:endParaRPr lang="en-US" sz="1350" dirty="0">
                  <a:solidFill>
                    <a:schemeClr val="tx1"/>
                  </a:solidFill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r>
                      <a:rPr lang="en-US" sz="2400">
                        <a:solidFill>
                          <a:schemeClr val="tx1"/>
                        </a:solidFill>
                        <a:cs typeface="Calibri"/>
                      </a:rPr>
                      <m:t>𝑡𝑔𝑥</m:t>
                    </m:r>
                    <m:r>
                      <a:rPr lang="en-US" sz="2400">
                        <a:solidFill>
                          <a:schemeClr val="tx1"/>
                        </a:solidFill>
                        <a:cs typeface="Calibri"/>
                      </a:rPr>
                      <m:t>+</m:t>
                    </m:r>
                    <m:f>
                      <m:fPr>
                        <m:ctrlPr>
                          <a:rPr lang="ar-AE" sz="2400" i="1">
                            <a:solidFill>
                              <a:schemeClr val="tx1"/>
                            </a:solidFill>
                            <a:cs typeface="Calibri"/>
                          </a:rPr>
                        </m:ctrlPr>
                      </m:fPr>
                      <m:num>
                        <m:r>
                          <a:rPr lang="ar-AE" sz="2400">
                            <a:solidFill>
                              <a:schemeClr val="tx1"/>
                            </a:solidFill>
                            <a:cs typeface="Calibri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cs typeface="Calibri"/>
                              </a:rPr>
                            </m:ctrlPr>
                          </m:sSupPr>
                          <m:e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cs typeface="Calibri"/>
                              </a:rPr>
                              <m:t>𝑐𝑜𝑠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cs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cs typeface="Calibri"/>
                          </a:rPr>
                          <m:t>𝑥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</p:txBody>
          </p:sp>
        </mc:Choice>
        <mc:Fallback>
          <p:sp>
            <p:nvSpPr>
              <p:cNvPr id="105" name="Google Shape;105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043" y="2641470"/>
                <a:ext cx="7945951" cy="1456330"/>
              </a:xfrm>
              <a:prstGeom prst="rect">
                <a:avLst/>
              </a:prstGeom>
              <a:blipFill>
                <a:blip r:embed="rId3"/>
                <a:stretch>
                  <a:fillRect l="-2301" b="-502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38886" y="2334658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5524846"/>
              </p:ext>
            </p:extLst>
          </p:nvPr>
        </p:nvGraphicFramePr>
        <p:xfrm>
          <a:off x="2195736" y="1700808"/>
          <a:ext cx="837009" cy="39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431640" imgH="203040" progId="Equation.3">
                  <p:embed/>
                </p:oleObj>
              </mc:Choice>
              <mc:Fallback>
                <p:oleObj name="Equation" r:id="rId5" imgW="431640" imgH="203040" progId="Equation.3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1700808"/>
                        <a:ext cx="837009" cy="395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9772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348880"/>
            <a:ext cx="2596679" cy="293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827584" y="1322184"/>
            <a:ext cx="60304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3)Dacă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)=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atunci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graficul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admite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o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semitangent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ă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vertical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ă deasupra punctul M.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4" y="2420888"/>
            <a:ext cx="2395512" cy="298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827584" y="1556792"/>
            <a:ext cx="70567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4)Dacă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)=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atunci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graficul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admite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o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semitangent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ă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vertical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ă sub punctul M.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420888"/>
            <a:ext cx="2929799" cy="3760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827584" y="1268760"/>
            <a:ext cx="6840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5)Dacă derivatele laterale sunt egale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)=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atunci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cele două tangente sunt în prelungire. În acest caz M este punct de inflexiune(tangenta traversează graficul funcției).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924944"/>
            <a:ext cx="4673538" cy="2414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67544" y="1268760"/>
            <a:ext cx="77941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Definiție.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Se spune că x0 este punct de inflexiune al funcției f, dacă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funcția este continuă în x0, are derivată în x0,(finită sau infinită)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și dacă Graficul este conex(concav) de o parte a lui x0 și concav (convex)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de cealaltă parte.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636109"/>
            <a:ext cx="385205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3356992"/>
            <a:ext cx="299533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67544" y="1253335"/>
            <a:ext cx="68407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6)Dacă derivatele laterale sunt diferite și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)=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=-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sau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)=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=+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atunci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cele două semitangente se suprapun și M este punct de întoarcere.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2492896"/>
            <a:ext cx="5611888" cy="280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83568" y="1340768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7)Dacă derivatele laterale sunt diferite și cel puțin una este finită, atunci M este punct unghiular.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856</TotalTime>
  <Words>1273</Words>
  <Application>Microsoft Office PowerPoint</Application>
  <PresentationFormat>On-screen Show (4:3)</PresentationFormat>
  <Paragraphs>97</Paragraphs>
  <Slides>32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2" baseType="lpstr">
      <vt:lpstr>Adobe Heiti Std R</vt:lpstr>
      <vt:lpstr>Arial</vt:lpstr>
      <vt:lpstr>Calibri</vt:lpstr>
      <vt:lpstr>Cambria Math</vt:lpstr>
      <vt:lpstr>Comic Sans MS</vt:lpstr>
      <vt:lpstr>Trebuchet MS</vt:lpstr>
      <vt:lpstr>Wingdings 3</vt:lpstr>
      <vt:lpstr>Office Theme</vt:lpstr>
      <vt:lpstr>Ecuaţie</vt:lpstr>
      <vt:lpstr>Equation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INTERPRETAREA GEOMETRICĂ A DERIVATEI UNEI FUNCŢII CONTINUE ÎNTR-UN PUNCT</dc:title>
  <dc:creator>USER</dc:creator>
  <cp:lastModifiedBy>Ioana-Alina Zidaru</cp:lastModifiedBy>
  <cp:revision>11</cp:revision>
  <dcterms:created xsi:type="dcterms:W3CDTF">2016-04-10T14:09:09Z</dcterms:created>
  <dcterms:modified xsi:type="dcterms:W3CDTF">2023-01-25T12:30:07Z</dcterms:modified>
</cp:coreProperties>
</file>