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68" y="19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906F-C620-46EB-B656-39CD72D9E316}" type="datetimeFigureOut">
              <a:rPr lang="en-US" smtClean="0"/>
              <a:t>25-Jan-23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F561-112D-4D95-8A81-058EC84AC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9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346758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22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42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49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4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2" y="2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36.wmf"/><Relationship Id="rId18" Type="http://schemas.openxmlformats.org/officeDocument/2006/relationships/oleObject" Target="../embeddings/oleObject32.bin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38.wmf"/><Relationship Id="rId2" Type="http://schemas.openxmlformats.org/officeDocument/2006/relationships/oleObject" Target="../embeddings/oleObject24.bin"/><Relationship Id="rId16" Type="http://schemas.openxmlformats.org/officeDocument/2006/relationships/oleObject" Target="../embeddings/oleObject3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5.wmf"/><Relationship Id="rId5" Type="http://schemas.openxmlformats.org/officeDocument/2006/relationships/image" Target="../media/image30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28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3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0.bin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9.bin"/><Relationship Id="rId26" Type="http://schemas.openxmlformats.org/officeDocument/2006/relationships/oleObject" Target="../embeddings/oleObject23.bin"/><Relationship Id="rId3" Type="http://schemas.openxmlformats.org/officeDocument/2006/relationships/image" Target="../media/image21.wmf"/><Relationship Id="rId21" Type="http://schemas.openxmlformats.org/officeDocument/2006/relationships/image" Target="../media/image29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2" Type="http://schemas.openxmlformats.org/officeDocument/2006/relationships/oleObject" Target="../embeddings/oleObject11.bin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2.bin"/><Relationship Id="rId5" Type="http://schemas.openxmlformats.org/officeDocument/2006/relationships/image" Target="../media/image15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1.bin"/><Relationship Id="rId27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15680" y="2420888"/>
            <a:ext cx="5827713" cy="16462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z="4400" b="1" dirty="0"/>
              <a:t>Integrale</a:t>
            </a:r>
            <a:r>
              <a:rPr lang="en-US" sz="4400" b="1" dirty="0"/>
              <a:t> </a:t>
            </a:r>
            <a:r>
              <a:rPr lang="en-US" sz="4400" b="1" dirty="0" err="1"/>
              <a:t>nedefinite</a:t>
            </a:r>
            <a:endParaRPr lang="en-US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1" y="832647"/>
            <a:ext cx="7020272" cy="36195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o-RO" sz="2000" b="1" dirty="0"/>
              <a:t>II sens fizic al integralei nedefinite:</a:t>
            </a:r>
            <a:endParaRPr lang="ro-RO" sz="2000" dirty="0"/>
          </a:p>
          <a:p>
            <a:pPr marL="0" indent="0">
              <a:buNone/>
            </a:pPr>
            <a:r>
              <a:rPr lang="ro-RO" sz="2000" dirty="0"/>
              <a:t>• Dacă un mobil (punct material) se deplasează neuniform şi legea deplasării lui este</a:t>
            </a:r>
            <a:r>
              <a:rPr lang="en-US" sz="2000" dirty="0"/>
              <a:t>             , </a:t>
            </a:r>
            <a:r>
              <a:rPr lang="ro-RO" sz="2000" dirty="0"/>
              <a:t>legea variaţiei vitezei lui este</a:t>
            </a:r>
            <a:endParaRPr lang="en-US" sz="2000" dirty="0"/>
          </a:p>
          <a:p>
            <a:pPr marL="0" indent="0">
              <a:buNone/>
            </a:pPr>
            <a:r>
              <a:rPr lang="ro-RO" sz="2000" dirty="0"/>
              <a:t>iar legea variaţiei acceleraţiei lui este</a:t>
            </a:r>
            <a:r>
              <a:rPr lang="en-US" sz="2000" dirty="0"/>
              <a:t>              ,</a:t>
            </a:r>
            <a:r>
              <a:rPr lang="ro-RO" sz="2000" dirty="0"/>
              <a:t> atunci:</a:t>
            </a:r>
          </a:p>
          <a:p>
            <a:pPr>
              <a:buAutoNum type="arabicParenR"/>
            </a:pPr>
            <a:r>
              <a:rPr lang="ro-RO" sz="2000" dirty="0"/>
              <a:t>Din sensul fizic al derivatei avem:</a:t>
            </a:r>
            <a:endParaRPr lang="en-US" sz="2000" dirty="0"/>
          </a:p>
          <a:p>
            <a:pPr>
              <a:buAutoNum type="arabicParenR"/>
            </a:pPr>
            <a:r>
              <a:rPr lang="ro-RO" sz="2000" dirty="0"/>
              <a:t>Din sensul fizic al integralei nedefinite avem:  </a:t>
            </a:r>
            <a:r>
              <a:rPr lang="en-US" sz="2000" dirty="0"/>
              <a:t>               </a:t>
            </a:r>
          </a:p>
          <a:p>
            <a:pPr>
              <a:buAutoNum type="arabicParenR"/>
            </a:pPr>
            <a:r>
              <a:rPr lang="ro-RO" sz="2000" dirty="0"/>
              <a:t>Din sensul fizic al integralei nedefinite avem: </a:t>
            </a:r>
            <a:r>
              <a:rPr lang="en-US" sz="2000" dirty="0"/>
              <a:t> </a:t>
            </a:r>
            <a:endParaRPr lang="ro-RO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407313"/>
              </p:ext>
            </p:extLst>
          </p:nvPr>
        </p:nvGraphicFramePr>
        <p:xfrm>
          <a:off x="3431704" y="1520788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4870" imgH="203024" progId="Equation.3">
                  <p:embed/>
                </p:oleObj>
              </mc:Choice>
              <mc:Fallback>
                <p:oleObj name="Equation" r:id="rId2" imgW="494870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1704" y="1520788"/>
                        <a:ext cx="86409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80177" y="161382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99513"/>
              </p:ext>
            </p:extLst>
          </p:nvPr>
        </p:nvGraphicFramePr>
        <p:xfrm>
          <a:off x="7320137" y="1523750"/>
          <a:ext cx="720080" cy="29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7780" imgH="203112" progId="Equation.3">
                  <p:embed/>
                </p:oleObj>
              </mc:Choice>
              <mc:Fallback>
                <p:oleObj name="Equation" r:id="rId4" imgW="507780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0137" y="1523750"/>
                        <a:ext cx="720080" cy="2907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63953" y="1948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294635"/>
              </p:ext>
            </p:extLst>
          </p:nvPr>
        </p:nvGraphicFramePr>
        <p:xfrm>
          <a:off x="5468287" y="1863429"/>
          <a:ext cx="864096" cy="34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474" imgH="203112" progId="Equation.3">
                  <p:embed/>
                </p:oleObj>
              </mc:Choice>
              <mc:Fallback>
                <p:oleObj name="Equation" r:id="rId6" imgW="520474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287" y="1863429"/>
                        <a:ext cx="864096" cy="344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19937" y="23950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6739"/>
              </p:ext>
            </p:extLst>
          </p:nvPr>
        </p:nvGraphicFramePr>
        <p:xfrm>
          <a:off x="5410911" y="2300970"/>
          <a:ext cx="936104" cy="272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203112" progId="Equation.3">
                  <p:embed/>
                </p:oleObj>
              </mc:Choice>
              <mc:Fallback>
                <p:oleObj name="Equation" r:id="rId8" imgW="710891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911" y="2300970"/>
                        <a:ext cx="936104" cy="2728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626755"/>
              </p:ext>
            </p:extLst>
          </p:nvPr>
        </p:nvGraphicFramePr>
        <p:xfrm>
          <a:off x="6664639" y="2700771"/>
          <a:ext cx="1029136" cy="29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23586" imgH="203112" progId="Equation.3">
                  <p:embed/>
                </p:oleObj>
              </mc:Choice>
              <mc:Fallback>
                <p:oleObj name="Equation" r:id="rId10" imgW="72358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4639" y="2700771"/>
                        <a:ext cx="1029136" cy="29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931077" y="26944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086405"/>
              </p:ext>
            </p:extLst>
          </p:nvPr>
        </p:nvGraphicFramePr>
        <p:xfrm>
          <a:off x="6658697" y="3000503"/>
          <a:ext cx="1153903" cy="365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9000" imgH="279400" progId="Equation.3">
                  <p:embed/>
                </p:oleObj>
              </mc:Choice>
              <mc:Fallback>
                <p:oleObj name="Equation" r:id="rId12" imgW="889000" imgH="27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8697" y="3000503"/>
                        <a:ext cx="1153903" cy="3654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956155"/>
              </p:ext>
            </p:extLst>
          </p:nvPr>
        </p:nvGraphicFramePr>
        <p:xfrm>
          <a:off x="6658697" y="3366718"/>
          <a:ext cx="1440160" cy="375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79500" imgH="279400" progId="Equation.3">
                  <p:embed/>
                </p:oleObj>
              </mc:Choice>
              <mc:Fallback>
                <p:oleObj name="Equation" r:id="rId14" imgW="1079500" imgH="2794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8697" y="3366718"/>
                        <a:ext cx="1440160" cy="3758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82711" y="3967583"/>
            <a:ext cx="70207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b="1" dirty="0"/>
              <a:t>III sens fizic al integralei nedefinite:</a:t>
            </a:r>
            <a:endParaRPr lang="ro-RO" sz="2000" dirty="0"/>
          </a:p>
          <a:p>
            <a:r>
              <a:rPr lang="ro-RO" sz="2000" dirty="0"/>
              <a:t>Dacă  un punct material se mişcă de-a lungul axei Ox sub acţiunea</a:t>
            </a:r>
            <a:endParaRPr lang="en-US" sz="2000" dirty="0"/>
          </a:p>
          <a:p>
            <a:r>
              <a:rPr lang="ro-RO" sz="2000" dirty="0"/>
              <a:t> forţei </a:t>
            </a:r>
            <a:r>
              <a:rPr lang="en-US" sz="2000" dirty="0"/>
              <a:t>              </a:t>
            </a:r>
            <a:r>
              <a:rPr lang="ro-RO" sz="2000" dirty="0"/>
              <a:t>atunci legea variaţiei lucrului efectuat sub</a:t>
            </a:r>
            <a:endParaRPr lang="en-US" sz="2000" dirty="0"/>
          </a:p>
          <a:p>
            <a:pPr algn="just"/>
            <a:r>
              <a:rPr lang="ro-RO" sz="2000" dirty="0"/>
              <a:t> acţiunea forţei </a:t>
            </a:r>
            <a:r>
              <a:rPr lang="ro-RO" sz="2000" i="1" dirty="0"/>
              <a:t>F </a:t>
            </a:r>
            <a:r>
              <a:rPr lang="ro-RO" sz="2000" dirty="0"/>
              <a:t>este : </a:t>
            </a:r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274648" y="4346590"/>
            <a:ext cx="13757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473696"/>
              </p:ext>
            </p:extLst>
          </p:nvPr>
        </p:nvGraphicFramePr>
        <p:xfrm>
          <a:off x="2279511" y="4563622"/>
          <a:ext cx="942833" cy="31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22030" imgH="203112" progId="Equation.3">
                  <p:embed/>
                </p:oleObj>
              </mc:Choice>
              <mc:Fallback>
                <p:oleObj name="Equation" r:id="rId16" imgW="622030" imgH="203112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511" y="4563622"/>
                        <a:ext cx="942833" cy="31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4151784" y="4557723"/>
            <a:ext cx="115641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547246"/>
              </p:ext>
            </p:extLst>
          </p:nvPr>
        </p:nvGraphicFramePr>
        <p:xfrm>
          <a:off x="4157320" y="4920563"/>
          <a:ext cx="1139327" cy="3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50531" imgH="279279" progId="Equation.3">
                  <p:embed/>
                </p:oleObj>
              </mc:Choice>
              <mc:Fallback>
                <p:oleObj name="Equation" r:id="rId18" imgW="850531" imgH="27927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7320" y="4920563"/>
                        <a:ext cx="1139327" cy="37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86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2222322" y="3725406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(x2-6x+25)+C</a:t>
            </a: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(x2)+C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2x-6+C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92863" y="1823045"/>
            <a:ext cx="197809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0934"/>
              </p:ext>
            </p:extLst>
          </p:nvPr>
        </p:nvGraphicFramePr>
        <p:xfrm>
          <a:off x="2351584" y="2204864"/>
          <a:ext cx="2281387" cy="99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393700" progId="Equation.3">
                  <p:embed/>
                </p:oleObj>
              </mc:Choice>
              <mc:Fallback>
                <p:oleObj name="Equation" r:id="rId4" imgW="914400" imgH="3937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584" y="2204864"/>
                        <a:ext cx="2281387" cy="990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AC5661-C41F-1200-72ED-1EDF33F96458}"/>
              </a:ext>
            </a:extLst>
          </p:cNvPr>
          <p:cNvSpPr txBox="1"/>
          <p:nvPr/>
        </p:nvSpPr>
        <p:spPr>
          <a:xfrm>
            <a:off x="2927648" y="1019194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Exercitii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2"/>
            <a:ext cx="7945951" cy="133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xsin+cosx+C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cox+sinx+C</a:t>
            </a:r>
            <a:endParaRPr lang="en-US" sz="2400" kern="0" dirty="0">
              <a:latin typeface="Calibri"/>
              <a:cs typeface="Calibri"/>
              <a:sym typeface="Calibri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-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xcosx+sinx+C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202665" y="2232375"/>
            <a:ext cx="20951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22321" y="1996582"/>
          <a:ext cx="2182522" cy="93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279360" progId="Equation.3">
                  <p:embed/>
                </p:oleObj>
              </mc:Choice>
              <mc:Fallback>
                <p:oleObj name="Equation" r:id="rId4" imgW="660240" imgH="27936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321" y="1996582"/>
                        <a:ext cx="2182522" cy="93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3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(lnx+7)+C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Lnx+7+C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62886" y="2357742"/>
            <a:ext cx="1385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13833"/>
              </p:ext>
            </p:extLst>
          </p:nvPr>
        </p:nvGraphicFramePr>
        <p:xfrm>
          <a:off x="2197894" y="2130029"/>
          <a:ext cx="1626394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894" y="2130029"/>
                        <a:ext cx="1626394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524001" y="609600"/>
            <a:ext cx="6348413" cy="13208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775520" y="836712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o-RO" b="1" dirty="0"/>
              <a:t>Unele proprietăţi ale integralei nedefinite</a:t>
            </a:r>
            <a:endParaRPr lang="en-US" b="1" dirty="0"/>
          </a:p>
          <a:p>
            <a:endParaRPr lang="ro-RO" dirty="0"/>
          </a:p>
          <a:p>
            <a:pPr algn="just"/>
            <a:r>
              <a:rPr lang="ro-RO" b="1" dirty="0"/>
              <a:t>Teorema 9: </a:t>
            </a:r>
            <a:r>
              <a:rPr lang="ro-RO" dirty="0"/>
              <a:t>Dacă funcţiile f: I </a:t>
            </a:r>
            <a:r>
              <a:rPr lang="ro-RO" dirty="0">
                <a:sym typeface="Wingdings" panose="05000000000000000000" pitchFamily="2" charset="2"/>
              </a:rPr>
              <a:t></a:t>
            </a:r>
            <a:r>
              <a:rPr lang="ro-RO" dirty="0"/>
              <a:t>R şi  </a:t>
            </a:r>
            <a:r>
              <a:rPr lang="el-GR" dirty="0"/>
              <a:t>φ</a:t>
            </a:r>
            <a:r>
              <a:rPr lang="ro-RO" dirty="0"/>
              <a:t> : I </a:t>
            </a:r>
            <a:r>
              <a:rPr lang="ro-RO" dirty="0">
                <a:sym typeface="Wingdings" panose="05000000000000000000" pitchFamily="2" charset="2"/>
              </a:rPr>
              <a:t> </a:t>
            </a:r>
            <a:r>
              <a:rPr lang="ro-RO" dirty="0"/>
              <a:t>R admit primitive pe intervalul I şi funcţia f are derivata continuă pe intervalul I, atunci au loc următoarele proprietăţi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564904"/>
            <a:ext cx="56388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59496" y="836712"/>
            <a:ext cx="6348413" cy="3881437"/>
          </a:xfrm>
          <a:prstGeom prst="rect">
            <a:avLst/>
          </a:prstGeom>
        </p:spPr>
        <p:txBody>
          <a:bodyPr/>
          <a:lstStyle/>
          <a:p>
            <a:r>
              <a:rPr lang="ro-RO" b="1" dirty="0"/>
              <a:t>2. Tabelul integralelor nedefinite (primitive imediate)</a:t>
            </a:r>
            <a:endParaRPr lang="ro-RO" dirty="0"/>
          </a:p>
          <a:p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9" y="1772817"/>
            <a:ext cx="583882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6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6353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1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1" y="980729"/>
            <a:ext cx="76676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585243"/>
            <a:ext cx="6391275" cy="97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3512" y="1808263"/>
            <a:ext cx="43924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dirty="0"/>
              <a:t>3</a:t>
            </a:r>
            <a:r>
              <a:rPr lang="en-US" sz="1600" dirty="0"/>
              <a:t>1</a:t>
            </a:r>
            <a:r>
              <a:rPr lang="ro-RO" sz="1600" dirty="0"/>
              <a:t>)</a:t>
            </a:r>
            <a:r>
              <a:rPr lang="ro-RO" sz="1600" b="1" i="1" dirty="0"/>
              <a:t> </a:t>
            </a:r>
            <a:r>
              <a:rPr lang="ro-RO" sz="1600" b="1" dirty="0"/>
              <a:t>Integralele funcţiilor hiperbolice:</a:t>
            </a:r>
            <a:endParaRPr lang="ro-RO" sz="1600" dirty="0"/>
          </a:p>
          <a:p>
            <a:endParaRPr lang="ro-R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528" y="2276872"/>
            <a:ext cx="7200800" cy="4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1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57649" y="620688"/>
            <a:ext cx="7273925" cy="323691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o-RO" dirty="0"/>
              <a:t>3. Teorema şi formulele de integrare prin părţi</a:t>
            </a:r>
          </a:p>
          <a:p>
            <a:pPr marL="0" indent="0">
              <a:buNone/>
            </a:pPr>
            <a:r>
              <a:rPr lang="ro-RO" dirty="0"/>
              <a:t>Teorema 10: Dacă funcţiile f:I R şi  g:I R sunt derivabile şi au derivata continuă pe intervalul I, atunci funcţiile  şi  admit primitive pe intervalul I şi are loc formula: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Remarcă: Dacă notăm </a:t>
            </a:r>
            <a:r>
              <a:rPr lang="en-US" dirty="0"/>
              <a:t>           </a:t>
            </a:r>
            <a:r>
              <a:rPr lang="ro-RO" dirty="0"/>
              <a:t> şi  </a:t>
            </a:r>
            <a:r>
              <a:rPr lang="en-US" dirty="0"/>
              <a:t>          </a:t>
            </a:r>
            <a:r>
              <a:rPr lang="ro-RO" dirty="0"/>
              <a:t>, atunci formula (1) capătă forma mai utilă: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(</a:t>
            </a:r>
            <a:r>
              <a:rPr lang="en-US" dirty="0"/>
              <a:t>2</a:t>
            </a:r>
            <a:r>
              <a:rPr lang="ro-RO" dirty="0"/>
              <a:t>)</a:t>
            </a:r>
            <a:endParaRPr lang="en-US" dirty="0"/>
          </a:p>
          <a:p>
            <a:pPr marL="0" indent="0">
              <a:buNone/>
            </a:pPr>
            <a:r>
              <a:rPr lang="ro-RO" b="1" dirty="0"/>
              <a:t> Formulele (1) şi (2) se numesc formulele  integrării prin părţi pentru integrala nedefinită.</a:t>
            </a:r>
            <a:endParaRPr lang="ro-RO" dirty="0"/>
          </a:p>
          <a:p>
            <a:pPr marL="0" indent="0">
              <a:buNone/>
            </a:pPr>
            <a:endParaRPr lang="ro-RO" dirty="0"/>
          </a:p>
          <a:p>
            <a:endParaRPr lang="ro-RO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1" y="29200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648146"/>
              </p:ext>
            </p:extLst>
          </p:nvPr>
        </p:nvGraphicFramePr>
        <p:xfrm>
          <a:off x="7248128" y="1844824"/>
          <a:ext cx="3096344" cy="303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82900" imgH="279400" progId="Equation.3">
                  <p:embed/>
                </p:oleObj>
              </mc:Choice>
              <mc:Fallback>
                <p:oleObj name="Equation" r:id="rId2" imgW="28829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128" y="1844824"/>
                        <a:ext cx="3096344" cy="3038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354789"/>
              </p:ext>
            </p:extLst>
          </p:nvPr>
        </p:nvGraphicFramePr>
        <p:xfrm>
          <a:off x="4079777" y="2348880"/>
          <a:ext cx="819783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83947" imgH="203112" progId="Equation.3">
                  <p:embed/>
                </p:oleObj>
              </mc:Choice>
              <mc:Fallback>
                <p:oleObj name="Equation" r:id="rId4" imgW="583947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777" y="2348880"/>
                        <a:ext cx="819783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315223"/>
              </p:ext>
            </p:extLst>
          </p:nvPr>
        </p:nvGraphicFramePr>
        <p:xfrm>
          <a:off x="5146806" y="2348881"/>
          <a:ext cx="805179" cy="299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558" imgH="203112" progId="Equation.3">
                  <p:embed/>
                </p:oleObj>
              </mc:Choice>
              <mc:Fallback>
                <p:oleObj name="Equation" r:id="rId6" imgW="558558" imgH="20311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806" y="2348881"/>
                        <a:ext cx="805179" cy="2990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13205"/>
              </p:ext>
            </p:extLst>
          </p:nvPr>
        </p:nvGraphicFramePr>
        <p:xfrm>
          <a:off x="2207568" y="2924945"/>
          <a:ext cx="2016224" cy="47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500" imgH="279400" progId="Equation.3">
                  <p:embed/>
                </p:oleObj>
              </mc:Choice>
              <mc:Fallback>
                <p:oleObj name="Equation" r:id="rId8" imgW="1206500" imgH="2794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568" y="2924945"/>
                        <a:ext cx="2016224" cy="473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91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300312" y="643478"/>
            <a:ext cx="7200900" cy="3881437"/>
          </a:xfrm>
          <a:prstGeom prst="rect">
            <a:avLst/>
          </a:prstGeom>
        </p:spPr>
        <p:txBody>
          <a:bodyPr/>
          <a:lstStyle/>
          <a:p>
            <a:r>
              <a:rPr lang="ro-RO" sz="1800" b="1" dirty="0"/>
              <a:t>4. Teoreme şi formulele de integrare prin schimbare de variabilă (substituţie ) pentru integrala nedefinită</a:t>
            </a:r>
            <a:endParaRPr lang="ro-RO" sz="1800" dirty="0"/>
          </a:p>
          <a:p>
            <a:r>
              <a:rPr lang="ro-RO" sz="1800" b="1" dirty="0"/>
              <a:t>Teorema 11 (prima formulă de schimbare de variabilă): </a:t>
            </a:r>
            <a:endParaRPr lang="en-US" sz="1800" b="1" dirty="0"/>
          </a:p>
          <a:p>
            <a:pPr marL="0" indent="0">
              <a:buNone/>
            </a:pPr>
            <a:r>
              <a:rPr lang="ro-RO" sz="1800" dirty="0"/>
              <a:t>Dacă funcţia</a:t>
            </a:r>
            <a:r>
              <a:rPr lang="en-US" sz="1800" dirty="0"/>
              <a:t>                , </a:t>
            </a:r>
            <a:r>
              <a:rPr lang="ro-RO" sz="1800" dirty="0"/>
              <a:t>este derivabilă pe intervalul </a:t>
            </a:r>
            <a:r>
              <a:rPr lang="ro-RO" sz="1800" i="1" dirty="0"/>
              <a:t>I</a:t>
            </a:r>
            <a:r>
              <a:rPr lang="ro-RO" sz="1800" dirty="0"/>
              <a:t>, iar funcţia  </a:t>
            </a:r>
            <a:r>
              <a:rPr lang="en-US" sz="1800" dirty="0"/>
              <a:t>                                                   </a:t>
            </a:r>
            <a:endParaRPr lang="ro-RO" sz="1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521" y="6520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382502"/>
              </p:ext>
            </p:extLst>
          </p:nvPr>
        </p:nvGraphicFramePr>
        <p:xfrm>
          <a:off x="2537601" y="1637332"/>
          <a:ext cx="817321" cy="27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9480" imgH="203040" progId="Equation.3">
                  <p:embed/>
                </p:oleObj>
              </mc:Choice>
              <mc:Fallback>
                <p:oleObj name="Equation" r:id="rId2" imgW="60948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7601" y="1637332"/>
                        <a:ext cx="817321" cy="278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58506"/>
              </p:ext>
            </p:extLst>
          </p:nvPr>
        </p:nvGraphicFramePr>
        <p:xfrm>
          <a:off x="1650387" y="2285311"/>
          <a:ext cx="936104" cy="28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0387" y="2285311"/>
                        <a:ext cx="936104" cy="288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470367" y="2214865"/>
            <a:ext cx="3448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, </a:t>
            </a:r>
            <a:r>
              <a:rPr lang="ro-RO" dirty="0"/>
              <a:t>admite primitive pe intervalul J şi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7968" y="2251657"/>
            <a:ext cx="1026534" cy="2671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80130" y="2598243"/>
            <a:ext cx="7560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 este o primitivă a funcţiei             , atunci funcţia  este o primitivă a funcţiei                   şi are loc formula:</a:t>
            </a:r>
            <a:endParaRPr lang="ro-RO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82558" y="2867564"/>
            <a:ext cx="11109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0691"/>
              </p:ext>
            </p:extLst>
          </p:nvPr>
        </p:nvGraphicFramePr>
        <p:xfrm>
          <a:off x="4084960" y="2685328"/>
          <a:ext cx="720080" cy="22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72808" imgH="203112" progId="Equation.3">
                  <p:embed/>
                </p:oleObj>
              </mc:Choice>
              <mc:Fallback>
                <p:oleObj name="Equation" r:id="rId7" imgW="672808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4960" y="2685328"/>
                        <a:ext cx="720080" cy="221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495600" y="3186902"/>
            <a:ext cx="10713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777329"/>
              </p:ext>
            </p:extLst>
          </p:nvPr>
        </p:nvGraphicFramePr>
        <p:xfrm>
          <a:off x="2682558" y="3233757"/>
          <a:ext cx="1149132" cy="275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25" imgH="203112" progId="Equation.3">
                  <p:embed/>
                </p:oleObj>
              </mc:Choice>
              <mc:Fallback>
                <p:oleObj name="Equation" r:id="rId8" imgW="863225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558" y="3233757"/>
                        <a:ext cx="1149132" cy="275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021364" y="3266308"/>
            <a:ext cx="108556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876141"/>
              </p:ext>
            </p:extLst>
          </p:nvPr>
        </p:nvGraphicFramePr>
        <p:xfrm>
          <a:off x="4459837" y="2977649"/>
          <a:ext cx="3384376" cy="45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82800" imgH="279400" progId="Equation.3">
                  <p:embed/>
                </p:oleObj>
              </mc:Choice>
              <mc:Fallback>
                <p:oleObj name="Equation" r:id="rId10" imgW="2082800" imgH="279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9837" y="2977649"/>
                        <a:ext cx="3384376" cy="459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94038" y="5009346"/>
            <a:ext cx="12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/>
          </a:p>
        </p:txBody>
      </p:sp>
      <p:sp>
        <p:nvSpPr>
          <p:cNvPr id="21" name="Rectangle 20"/>
          <p:cNvSpPr/>
          <p:nvPr/>
        </p:nvSpPr>
        <p:spPr>
          <a:xfrm>
            <a:off x="1650387" y="3493001"/>
            <a:ext cx="725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Metoda substituţiei  la calculare integralei nedefinite (prima metodă de schimbare de variabilă): </a:t>
            </a:r>
          </a:p>
          <a:p>
            <a:r>
              <a:rPr lang="ro-RO" dirty="0"/>
              <a:t>    a) Dacă se face substituţia 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575638"/>
              </p:ext>
            </p:extLst>
          </p:nvPr>
        </p:nvGraphicFramePr>
        <p:xfrm>
          <a:off x="4775041" y="4059728"/>
          <a:ext cx="844898" cy="293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96641" imgH="203112" progId="Equation.3">
                  <p:embed/>
                </p:oleObj>
              </mc:Choice>
              <mc:Fallback>
                <p:oleObj name="Equation" r:id="rId12" imgW="596641" imgH="203112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041" y="4059728"/>
                        <a:ext cx="844898" cy="293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9450" y="4437072"/>
            <a:ext cx="6842159" cy="204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981075"/>
            <a:ext cx="7380288" cy="3879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o-RO" sz="1600" b="1" dirty="0"/>
              <a:t>Teorema 12: (a doua formulă de schimbare de variabilă):</a:t>
            </a:r>
            <a:r>
              <a:rPr lang="ro-RO" sz="1600" dirty="0"/>
              <a:t> </a:t>
            </a:r>
            <a:endParaRPr lang="en-US" sz="1600" dirty="0"/>
          </a:p>
          <a:p>
            <a:pPr marL="0" indent="0">
              <a:buNone/>
            </a:pPr>
            <a:r>
              <a:rPr lang="ro-RO" sz="1600" dirty="0"/>
              <a:t>Dacă funcţia</a:t>
            </a:r>
            <a:r>
              <a:rPr lang="en-US" sz="1600" dirty="0"/>
              <a:t>                , </a:t>
            </a:r>
            <a:r>
              <a:rPr lang="ro-RO" sz="1600" dirty="0"/>
              <a:t>este bijectivă şi derivabilă pe intervalul </a:t>
            </a:r>
            <a:r>
              <a:rPr lang="ro-RO" sz="1600" i="1" dirty="0"/>
              <a:t>I,</a:t>
            </a:r>
            <a:r>
              <a:rPr lang="ro-RO" sz="1600" dirty="0"/>
              <a:t> funcţia  </a:t>
            </a:r>
            <a:r>
              <a:rPr lang="en-US" sz="1600" dirty="0"/>
              <a:t>             ,</a:t>
            </a:r>
            <a:r>
              <a:rPr lang="ro-RO" sz="1600" dirty="0"/>
              <a:t> </a:t>
            </a:r>
            <a:r>
              <a:rPr lang="en-US" sz="1600" dirty="0"/>
              <a:t>  </a:t>
            </a:r>
            <a:r>
              <a:rPr lang="ro-RO" sz="1600" dirty="0"/>
              <a:t>admite primitive pe intervalul </a:t>
            </a:r>
            <a:r>
              <a:rPr lang="ro-RO" sz="1600" i="1" dirty="0"/>
              <a:t>J </a:t>
            </a:r>
            <a:r>
              <a:rPr lang="ro-RO" sz="1600" dirty="0"/>
              <a:t>şi </a:t>
            </a:r>
            <a:r>
              <a:rPr lang="ro-RO" sz="1600" i="1" dirty="0"/>
              <a:t>H </a:t>
            </a:r>
            <a:r>
              <a:rPr lang="ro-RO" sz="1600" dirty="0"/>
              <a:t>este o primitivă a funcţiei</a:t>
            </a:r>
            <a:r>
              <a:rPr lang="en-US" sz="1600" dirty="0"/>
              <a:t>                    ,</a:t>
            </a:r>
            <a:r>
              <a:rPr lang="ro-RO" sz="1600" dirty="0"/>
              <a:t> atunci funcţia </a:t>
            </a:r>
            <a:r>
              <a:rPr lang="en-US" sz="1600" dirty="0"/>
              <a:t>            </a:t>
            </a:r>
            <a:r>
              <a:rPr lang="ro-RO" sz="1600" dirty="0"/>
              <a:t>admite primitive şi funcţia</a:t>
            </a:r>
            <a:r>
              <a:rPr lang="en-US" sz="1600" dirty="0"/>
              <a:t> </a:t>
            </a:r>
            <a:r>
              <a:rPr lang="ro-RO" sz="1600" dirty="0"/>
              <a:t> </a:t>
            </a:r>
            <a:r>
              <a:rPr lang="en-US" sz="1600" dirty="0"/>
              <a:t>         </a:t>
            </a:r>
            <a:r>
              <a:rPr lang="ro-RO" sz="1600" dirty="0"/>
              <a:t>este o primitivă a funcţiei </a:t>
            </a:r>
            <a:r>
              <a:rPr lang="ro-RO" sz="1600" i="1" dirty="0"/>
              <a:t>f </a:t>
            </a:r>
            <a:r>
              <a:rPr lang="ro-RO" sz="1600" dirty="0"/>
              <a:t>şi are loc formula</a:t>
            </a:r>
            <a:endParaRPr lang="en-US" sz="1600" dirty="0"/>
          </a:p>
          <a:p>
            <a:pPr marL="0" indent="0">
              <a:buNone/>
            </a:pPr>
            <a:r>
              <a:rPr lang="ro-RO" sz="1600" b="1" dirty="0"/>
              <a:t>Remarcă: </a:t>
            </a:r>
            <a:r>
              <a:rPr lang="ro-RO" sz="1600" dirty="0"/>
              <a:t>Practic la calculare integralei nedefinite prin a doua metodă de schimbare de variabilă se notează </a:t>
            </a:r>
            <a:r>
              <a:rPr lang="en-US" sz="1600" dirty="0"/>
              <a:t>        </a:t>
            </a:r>
            <a:r>
              <a:rPr lang="ro-RO" sz="1600" dirty="0"/>
              <a:t> </a:t>
            </a:r>
            <a:r>
              <a:rPr lang="en-US" sz="1600" dirty="0"/>
              <a:t>   </a:t>
            </a:r>
            <a:r>
              <a:rPr lang="ro-RO" sz="1600" dirty="0"/>
              <a:t>, de unde se află</a:t>
            </a:r>
            <a:r>
              <a:rPr lang="en-US" sz="1600" dirty="0"/>
              <a:t>               , </a:t>
            </a:r>
            <a:r>
              <a:rPr lang="ro-RO" sz="1600" dirty="0"/>
              <a:t>şi se aplică formula: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673" y="13155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415449"/>
              </p:ext>
            </p:extLst>
          </p:nvPr>
        </p:nvGraphicFramePr>
        <p:xfrm>
          <a:off x="2672420" y="1328299"/>
          <a:ext cx="661683" cy="216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725" imgH="203112" progId="Equation.3">
                  <p:embed/>
                </p:oleObj>
              </mc:Choice>
              <mc:Fallback>
                <p:oleObj name="Equation" r:id="rId2" imgW="634725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2420" y="1328299"/>
                        <a:ext cx="661683" cy="216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521" y="9137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185604"/>
              </p:ext>
            </p:extLst>
          </p:nvPr>
        </p:nvGraphicFramePr>
        <p:xfrm>
          <a:off x="7425337" y="1328299"/>
          <a:ext cx="799899" cy="24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5337" y="1328299"/>
                        <a:ext cx="799899" cy="24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404170"/>
              </p:ext>
            </p:extLst>
          </p:nvPr>
        </p:nvGraphicFramePr>
        <p:xfrm>
          <a:off x="6649465" y="1602317"/>
          <a:ext cx="980285" cy="217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26698" imgH="203112" progId="Equation.3">
                  <p:embed/>
                </p:oleObj>
              </mc:Choice>
              <mc:Fallback>
                <p:oleObj name="Equation" r:id="rId6" imgW="92669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9465" y="1602317"/>
                        <a:ext cx="980285" cy="2174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36247" y="184560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791393"/>
              </p:ext>
            </p:extLst>
          </p:nvPr>
        </p:nvGraphicFramePr>
        <p:xfrm>
          <a:off x="8861971" y="1564238"/>
          <a:ext cx="876839" cy="2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47419" imgH="203112" progId="Equation.3">
                  <p:embed/>
                </p:oleObj>
              </mc:Choice>
              <mc:Fallback>
                <p:oleObj name="Equation" r:id="rId8" imgW="647419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61971" y="1564238"/>
                        <a:ext cx="876839" cy="27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625069" y="213811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5177478"/>
              </p:ext>
            </p:extLst>
          </p:nvPr>
        </p:nvGraphicFramePr>
        <p:xfrm>
          <a:off x="3831493" y="1814092"/>
          <a:ext cx="386083" cy="228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95085" imgH="228501" progId="Equation.3">
                  <p:embed/>
                </p:oleObj>
              </mc:Choice>
              <mc:Fallback>
                <p:oleObj name="Equation" r:id="rId10" imgW="495085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1493" y="1814092"/>
                        <a:ext cx="386083" cy="2285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567609" y="241104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610002"/>
              </p:ext>
            </p:extLst>
          </p:nvPr>
        </p:nvGraphicFramePr>
        <p:xfrm>
          <a:off x="8115296" y="1776852"/>
          <a:ext cx="2088232" cy="36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625600" imgH="279400" progId="Equation.3">
                  <p:embed/>
                </p:oleObj>
              </mc:Choice>
              <mc:Fallback>
                <p:oleObj name="Equation" r:id="rId12" imgW="1625600" imgH="279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5296" y="1776852"/>
                        <a:ext cx="2088232" cy="363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69547" y="3118844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024631"/>
              </p:ext>
            </p:extLst>
          </p:nvPr>
        </p:nvGraphicFramePr>
        <p:xfrm>
          <a:off x="5188599" y="2342739"/>
          <a:ext cx="692318" cy="26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33169" imgH="203112" progId="Equation.3">
                  <p:embed/>
                </p:oleObj>
              </mc:Choice>
              <mc:Fallback>
                <p:oleObj name="Equation" r:id="rId14" imgW="533169" imgH="203112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8599" y="2342739"/>
                        <a:ext cx="692318" cy="267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91804" y="3390685"/>
            <a:ext cx="14061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237022"/>
              </p:ext>
            </p:extLst>
          </p:nvPr>
        </p:nvGraphicFramePr>
        <p:xfrm>
          <a:off x="3299776" y="2379014"/>
          <a:ext cx="627372" cy="216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400" imgH="228600" progId="Equation.3">
                  <p:embed/>
                </p:oleObj>
              </mc:Choice>
              <mc:Fallback>
                <p:oleObj name="Equation" r:id="rId16" imgW="6604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9776" y="2379014"/>
                        <a:ext cx="627372" cy="216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2536574" y="374849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464090"/>
              </p:ext>
            </p:extLst>
          </p:nvPr>
        </p:nvGraphicFramePr>
        <p:xfrm>
          <a:off x="2529383" y="2761798"/>
          <a:ext cx="5197257" cy="4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3492500" imgH="279400" progId="Equation.3">
                  <p:embed/>
                </p:oleObj>
              </mc:Choice>
              <mc:Fallback>
                <p:oleObj name="Equation" r:id="rId18" imgW="3492500" imgH="2794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9383" y="2761798"/>
                        <a:ext cx="5197257" cy="420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65952" y="3612688"/>
            <a:ext cx="532530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600" b="1" dirty="0"/>
              <a:t>5. Sensul fizic al integralei nedefinite</a:t>
            </a:r>
            <a:endParaRPr lang="ro-RO" sz="1600" dirty="0"/>
          </a:p>
          <a:p>
            <a:r>
              <a:rPr lang="ro-RO" sz="1600" b="1" dirty="0"/>
              <a:t>I sens fizic al integralei nedefinite:  </a:t>
            </a:r>
            <a:endParaRPr lang="ro-RO" sz="1600" dirty="0"/>
          </a:p>
          <a:p>
            <a:r>
              <a:rPr lang="ro-RO" sz="1600" dirty="0"/>
              <a:t>• Dacă un mobil (punct material) se deplasează neuniform şi </a:t>
            </a:r>
            <a:endParaRPr lang="en-US" sz="1600" dirty="0"/>
          </a:p>
          <a:p>
            <a:r>
              <a:rPr lang="ro-RO" sz="1600" dirty="0"/>
              <a:t>legea deplasării lui este </a:t>
            </a:r>
            <a:r>
              <a:rPr lang="en-US" sz="1600" dirty="0"/>
              <a:t>           </a:t>
            </a:r>
            <a:r>
              <a:rPr lang="ro-RO" sz="1600" dirty="0"/>
              <a:t>iar legea variaţiei vitezei lui este</a:t>
            </a:r>
            <a:endParaRPr lang="en-US" sz="1600" dirty="0"/>
          </a:p>
          <a:p>
            <a:r>
              <a:rPr lang="en-US" sz="1600" dirty="0"/>
              <a:t>                 , </a:t>
            </a:r>
            <a:r>
              <a:rPr lang="ro-RO" sz="1600" dirty="0"/>
              <a:t>atunci:</a:t>
            </a:r>
          </a:p>
          <a:p>
            <a:pPr marL="342900" indent="-342900">
              <a:buAutoNum type="arabicParenR"/>
            </a:pPr>
            <a:r>
              <a:rPr lang="ro-RO" sz="1600" dirty="0"/>
              <a:t>Din sensul fizic al derivatei avem: </a:t>
            </a:r>
            <a:endParaRPr lang="en-US" sz="1600" dirty="0"/>
          </a:p>
          <a:p>
            <a:pPr marL="342900" indent="-342900">
              <a:buAutoNum type="arabicParenR"/>
            </a:pPr>
            <a:r>
              <a:rPr lang="ro-RO" sz="1600" dirty="0"/>
              <a:t>Din sensul fizic al integralei nedefinite avem: </a:t>
            </a:r>
            <a:r>
              <a:rPr lang="en-US" sz="1600" dirty="0"/>
              <a:t> </a:t>
            </a:r>
            <a:endParaRPr lang="ro-RO" sz="1600" dirty="0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370520" y="512531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364787"/>
              </p:ext>
            </p:extLst>
          </p:nvPr>
        </p:nvGraphicFramePr>
        <p:xfrm>
          <a:off x="6780922" y="4331770"/>
          <a:ext cx="717369" cy="298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494870" imgH="203024" progId="Equation.3">
                  <p:embed/>
                </p:oleObj>
              </mc:Choice>
              <mc:Fallback>
                <p:oleObj name="Equation" r:id="rId20" imgW="494870" imgH="203024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0922" y="4331770"/>
                        <a:ext cx="717369" cy="298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949948"/>
              </p:ext>
            </p:extLst>
          </p:nvPr>
        </p:nvGraphicFramePr>
        <p:xfrm>
          <a:off x="3625069" y="4387883"/>
          <a:ext cx="462390" cy="186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507780" imgH="203112" progId="Equation.3">
                  <p:embed/>
                </p:oleObj>
              </mc:Choice>
              <mc:Fallback>
                <p:oleObj name="Equation" r:id="rId22" imgW="507780" imgH="203112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5069" y="4387883"/>
                        <a:ext cx="462390" cy="1866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5696186" y="56490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59970"/>
              </p:ext>
            </p:extLst>
          </p:nvPr>
        </p:nvGraphicFramePr>
        <p:xfrm>
          <a:off x="4761022" y="4826901"/>
          <a:ext cx="1119895" cy="32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698197" imgH="203112" progId="Equation.3">
                  <p:embed/>
                </p:oleObj>
              </mc:Choice>
              <mc:Fallback>
                <p:oleObj name="Equation" r:id="rId24" imgW="698197" imgH="203112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1022" y="4826901"/>
                        <a:ext cx="1119895" cy="32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855641" y="62375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738637"/>
              </p:ext>
            </p:extLst>
          </p:nvPr>
        </p:nvGraphicFramePr>
        <p:xfrm>
          <a:off x="5687983" y="5047797"/>
          <a:ext cx="1399060" cy="45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876300" imgH="279400" progId="Equation.3">
                  <p:embed/>
                </p:oleObj>
              </mc:Choice>
              <mc:Fallback>
                <p:oleObj name="Equation" r:id="rId26" imgW="876300" imgH="279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983" y="5047797"/>
                        <a:ext cx="1399060" cy="451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01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937</TotalTime>
  <Words>524</Words>
  <Application>Microsoft Office PowerPoint</Application>
  <PresentationFormat>Widescreen</PresentationFormat>
  <Paragraphs>56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Adobe Heiti Std R</vt:lpstr>
      <vt:lpstr>Arial</vt:lpstr>
      <vt:lpstr>Calibri</vt:lpstr>
      <vt:lpstr>Office Theme</vt:lpstr>
      <vt:lpstr>Equation</vt:lpstr>
      <vt:lpstr>Equation.3</vt:lpstr>
      <vt:lpstr>Integrale nedefinite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Ioana-Alina Zidaru</cp:lastModifiedBy>
  <cp:revision>21</cp:revision>
  <dcterms:created xsi:type="dcterms:W3CDTF">2016-04-10T14:09:09Z</dcterms:created>
  <dcterms:modified xsi:type="dcterms:W3CDTF">2023-01-25T12:47:36Z</dcterms:modified>
</cp:coreProperties>
</file>