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>
      <p:cViewPr varScale="1">
        <p:scale>
          <a:sx n="94" d="100"/>
          <a:sy n="94" d="100"/>
        </p:scale>
        <p:origin x="156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27/01/2023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27/1/2023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</p:spPr>
        <p:txBody>
          <a:bodyPr/>
          <a:lstStyle/>
          <a:p>
            <a:pPr algn="ctr"/>
            <a:r>
              <a:rPr lang="it-IT" b="1" dirty="0" err="1">
                <a:solidFill>
                  <a:srgbClr val="166C59"/>
                </a:solidFill>
              </a:rPr>
              <a:t>Kruh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</p:spPr>
        <p:txBody>
          <a:bodyPr/>
          <a:lstStyle/>
          <a:p>
            <a:pPr algn="ctr"/>
            <a:r>
              <a:rPr lang="en-US" dirty="0"/>
              <a:t>Učenie sa o kruhu a súvisiacich pojmoch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166C59"/>
                </a:solidFill>
              </a:rPr>
              <a:t>Obvod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b="1" dirty="0"/>
              <a:t>Obvod je uzavretá priamka pozostávajúca zo všetkých bodov roviny, ktoré sú rovnako vzdialené od toho istého bodu roviny, ktorý sa nazýva stred.</a:t>
            </a:r>
            <a:endParaRPr lang="el-GR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5188D72-FC52-834B-81EB-5A7C952420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789040"/>
            <a:ext cx="2376264" cy="203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166C59"/>
                </a:solidFill>
              </a:rPr>
              <a:t>Kruh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b="1" dirty="0"/>
              <a:t>Kružnica je časť roviny, t. j. plocha, ktorá pozostáva zo všetkých bodov kružnice a všetkých jej vnútorných bodov</a:t>
            </a:r>
            <a:endParaRPr lang="el-GR" b="1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8AD0085-D38B-6849-91BB-76845A2A1E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421118"/>
            <a:ext cx="2808312" cy="2420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166C59"/>
                </a:solidFill>
              </a:rPr>
              <a:t>Polomer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b="1" dirty="0"/>
              <a:t>Vzdialenosť od ľubovoľného bodu na kružnici k jej stredu sa nazýva polomer a označuje sa symbolom r</a:t>
            </a:r>
            <a:endParaRPr lang="el-GR" b="1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287C6BB-A344-6542-BD3B-78634DE71C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868" y="3501008"/>
            <a:ext cx="2376264" cy="222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166C59"/>
                </a:solidFill>
              </a:rPr>
              <a:t>Akord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b="1" dirty="0"/>
              <a:t>Ak sú na kružnici dané dva body A a B, úsečka spájajúca tieto dva body sa nazýva chord a rozdeľuje kružnicu na dve časti nazývané kruhové úsečky.</a:t>
            </a:r>
            <a:endParaRPr lang="it-IT" b="1" dirty="0"/>
          </a:p>
          <a:p>
            <a:pPr marL="0" indent="0">
              <a:buNone/>
            </a:pPr>
            <a:endParaRPr lang="el-GR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99F84ED-7B6E-F143-A7E5-8DC266CA42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693234"/>
            <a:ext cx="2592288" cy="237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166C59"/>
                </a:solidFill>
              </a:rPr>
              <a:t>Priemer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59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Akord prechádzajúci stredom sa nazýva priemer.</a:t>
            </a:r>
          </a:p>
          <a:p>
            <a:pPr marL="0" indent="0">
              <a:buNone/>
            </a:pPr>
            <a:r>
              <a:rPr lang="en-US" sz="2800" b="1" dirty="0"/>
              <a:t>Charakteristiky priemeru sú:</a:t>
            </a:r>
            <a:endParaRPr lang="it-IT" sz="2800" b="1" dirty="0"/>
          </a:p>
          <a:p>
            <a:pPr lvl="1"/>
            <a:r>
              <a:rPr lang="en-US" sz="2400" b="1" dirty="0"/>
              <a:t>má dĺžku rovnú dvojnásobku polomeru</a:t>
            </a:r>
            <a:endParaRPr lang="it-IT" sz="2400" b="1" dirty="0"/>
          </a:p>
          <a:p>
            <a:pPr lvl="1"/>
            <a:r>
              <a:rPr lang="en-US" sz="2400" b="1" dirty="0"/>
              <a:t>je to akord maximálnej dĺžky.</a:t>
            </a:r>
            <a:endParaRPr lang="it-IT" sz="2400" b="1" dirty="0"/>
          </a:p>
          <a:p>
            <a:pPr lvl="1"/>
            <a:r>
              <a:rPr lang="en-US" sz="2400" b="1" dirty="0"/>
              <a:t>Rozdeľuje kruh na dve rovnaké časti nazývané polkruhy.</a:t>
            </a:r>
            <a:endParaRPr lang="it-IT" sz="2400" b="1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5" name="Immagine 4" descr="Immagine che contiene elettronico, grafica vettoriale&#10;&#10;Descrizione generata automaticamente">
            <a:extLst>
              <a:ext uri="{FF2B5EF4-FFF2-40B4-BE49-F238E27FC236}">
                <a16:creationId xmlns:a16="http://schemas.microsoft.com/office/drawing/2014/main" id="{BBFDCB60-4BA3-BC43-A7E7-304A6FB8F0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221088"/>
            <a:ext cx="2197100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222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166C59"/>
                </a:solidFill>
              </a:rPr>
              <a:t>Dĺžka obvodu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b="1" dirty="0"/>
              <a:t>Dĺžka obvodu sa rovná 2-násobku polomeru pí</a:t>
            </a:r>
            <a:r>
              <a:rPr lang="it-IT" b="1" dirty="0"/>
              <a:t>. 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F05A3099-4229-E74F-BB0D-31FBAB965530}"/>
                  </a:ext>
                </a:extLst>
              </p:cNvPr>
              <p:cNvSpPr txBox="1"/>
              <p:nvPr/>
            </p:nvSpPr>
            <p:spPr>
              <a:xfrm>
                <a:off x="2483768" y="3059668"/>
                <a:ext cx="457200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200" b="1" i="1" smtClean="0">
                          <a:latin typeface="Cambria Math" panose="02040503050406030204" pitchFamily="18" charset="0"/>
                        </a:rPr>
                        <m:t>𝐂</m:t>
                      </m:r>
                      <m:r>
                        <a:rPr lang="it-IT" sz="3200" b="1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3200" b="1" i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it-IT" sz="3200" b="1" i="1">
                          <a:latin typeface="Cambria Math" panose="02040503050406030204" pitchFamily="18" charset="0"/>
                        </a:rPr>
                        <m:t>𝝅</m:t>
                      </m:r>
                      <m:r>
                        <a:rPr lang="it-IT" sz="3200" b="1" i="1">
                          <a:latin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it-IT" sz="3200" b="1" dirty="0"/>
              </a:p>
            </p:txBody>
          </p:sp>
        </mc:Choice>
        <mc:Fallback xmlns:p14="http://schemas.microsoft.com/office/powerpoint/2010/main" xmlns:a16="http://schemas.microsoft.com/office/drawing/2014/main"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F05A3099-4229-E74F-BB0D-31FBAB9655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3059668"/>
                <a:ext cx="4572000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Plocha </a:t>
            </a:r>
            <a:r>
              <a:rPr lang="it-IT" b="1" dirty="0" err="1">
                <a:solidFill>
                  <a:srgbClr val="166C59"/>
                </a:solidFill>
              </a:rPr>
              <a:t>kruhu (</a:t>
            </a:r>
            <a:r>
              <a:rPr lang="it-IT" b="1" dirty="0">
                <a:solidFill>
                  <a:srgbClr val="166C59"/>
                </a:solidFill>
              </a:rPr>
              <a:t>1/2)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Kruh si môžeme predstaviť ako mnohouholník s nekonečným počtom strán. Jeho obvod sa bude zhodovať s obvodom a apotéma sa bude rovnať polomeru.</a:t>
            </a:r>
            <a:endParaRPr lang="el-GR" b="1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9AF1D2F-9DC1-8D46-938D-4B965B31ED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673629"/>
            <a:ext cx="7056784" cy="245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446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Plocha </a:t>
            </a:r>
            <a:r>
              <a:rPr lang="it-IT" b="1" dirty="0" err="1">
                <a:solidFill>
                  <a:srgbClr val="166C59"/>
                </a:solidFill>
              </a:rPr>
              <a:t>kruhu (</a:t>
            </a:r>
            <a:r>
              <a:rPr lang="it-IT" b="1" dirty="0">
                <a:solidFill>
                  <a:srgbClr val="166C59"/>
                </a:solidFill>
              </a:rPr>
              <a:t>2/2)</a:t>
            </a:r>
            <a:endParaRPr lang="el-GR" b="1" dirty="0">
              <a:solidFill>
                <a:srgbClr val="166C5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800" b="1" dirty="0"/>
                  <a:t>Ak považujeme kruh za pravidelný mnohouholník s nekonečnými stranami, môžeme jeho plochu vypočítať ako</a:t>
                </a:r>
                <a:endParaRPr lang="it-IT" sz="2800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400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it-IT" sz="2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 sz="2400">
                              <a:latin typeface="Cambria Math" panose="02040503050406030204" pitchFamily="18" charset="0"/>
                            </a:rPr>
                            <m:t>P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it-IT" sz="2400">
                              <a:latin typeface="Cambria Math" panose="02040503050406030204" pitchFamily="18" charset="0"/>
                            </a:rPr>
                            <m:t>Apothem</m:t>
                          </m:r>
                        </m:num>
                        <m:den>
                          <m:r>
                            <a:rPr lang="it-IT" sz="240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it-IT" sz="2400" dirty="0"/>
              </a:p>
              <a:p>
                <a:pPr marL="0" indent="0">
                  <a:buNone/>
                </a:pPr>
                <a:r>
                  <a:rPr lang="en-US" sz="2800" b="1" dirty="0"/>
                  <a:t>Kde P je dĺžka obvodu ( a Apothem je polomer (r):</a:t>
                </a:r>
                <a:endParaRPr lang="it-IT" sz="2800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it-IT" sz="2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40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it-IT" sz="2400">
                              <a:latin typeface="Cambria Math" panose="02040503050406030204" pitchFamily="18" charset="0"/>
                            </a:rPr>
                            <m:t>r</m:t>
                          </m:r>
                        </m:num>
                        <m:den>
                          <m:r>
                            <a:rPr lang="it-IT" sz="240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it-IT" sz="2400" dirty="0"/>
              </a:p>
              <a:p>
                <a:pPr marL="0" indent="0" algn="ctr">
                  <a:buNone/>
                </a:pPr>
                <a:r>
                  <a:rPr lang="en-US" b="1" dirty="0"/>
                  <a:t>potom</a:t>
                </a:r>
                <a:endParaRPr lang="it-IT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it-IT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400" i="1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br>
                  <a:rPr lang="it-IT" dirty="0"/>
                </a:br>
                <a:endParaRPr lang="el-GR" b="1" dirty="0"/>
              </a:p>
            </p:txBody>
          </p:sp>
        </mc:Choice>
        <mc:Fallback xmlns:p14="http://schemas.microsoft.com/office/powerpoint/2010/main"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698" t="-1681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8779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225</Words>
  <Application>Microsoft Office PowerPoint</Application>
  <PresentationFormat>Prezentácia na obrazovke (4:3)</PresentationFormat>
  <Paragraphs>28</Paragraphs>
  <Slides>9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9</vt:i4>
      </vt:variant>
    </vt:vector>
  </HeadingPairs>
  <TitlesOfParts>
    <vt:vector size="14" baseType="lpstr">
      <vt:lpstr>Adobe Heiti Std R</vt:lpstr>
      <vt:lpstr>Arial</vt:lpstr>
      <vt:lpstr>Calibri</vt:lpstr>
      <vt:lpstr>Cambria Math</vt:lpstr>
      <vt:lpstr>Office Theme</vt:lpstr>
      <vt:lpstr>Kruh</vt:lpstr>
      <vt:lpstr>Obvod</vt:lpstr>
      <vt:lpstr>Kruh</vt:lpstr>
      <vt:lpstr>Polomer</vt:lpstr>
      <vt:lpstr>Akord</vt:lpstr>
      <vt:lpstr>Priemer</vt:lpstr>
      <vt:lpstr>Dĺžka obvodu</vt:lpstr>
      <vt:lpstr>Plocha kruhu (1/2)</vt:lpstr>
      <vt:lpstr>Plocha kruhu (2/2)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>, docId:F32BF5B74E8F21A1BE1F67F146FEDCE7</cp:keywords>
  <dc:description/>
  <cp:lastModifiedBy>KEAI</cp:lastModifiedBy>
  <cp:revision>16</cp:revision>
  <dcterms:created xsi:type="dcterms:W3CDTF">2016-10-07T11:12:08Z</dcterms:created>
  <dcterms:modified xsi:type="dcterms:W3CDTF">2023-01-27T12:47:48Z</dcterms:modified>
  <cp:category/>
</cp:coreProperties>
</file>