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6" r:id="rId2"/>
    <p:sldId id="257" r:id="rId3"/>
    <p:sldId id="260" r:id="rId4"/>
    <p:sldId id="261" r:id="rId5"/>
    <p:sldId id="262" r:id="rId6"/>
    <p:sldId id="263" r:id="rId7"/>
    <p:sldId id="265" r:id="rId8"/>
    <p:sldId id="273" r:id="rId9"/>
    <p:sldId id="272" r:id="rId10"/>
    <p:sldId id="271" r:id="rId11"/>
    <p:sldId id="270" r:id="rId12"/>
    <p:sldId id="276" r:id="rId13"/>
    <p:sldId id="275" r:id="rId14"/>
    <p:sldId id="274" r:id="rId15"/>
    <p:sldId id="268" r:id="rId16"/>
    <p:sldId id="277" r:id="rId17"/>
    <p:sldId id="269" r:id="rId18"/>
    <p:sldId id="278" r:id="rId19"/>
    <p:sldId id="279" r:id="rId20"/>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6C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p:cViewPr varScale="1">
        <p:scale>
          <a:sx n="94" d="100"/>
          <a:sy n="94" d="100"/>
        </p:scale>
        <p:origin x="1560" y="4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94" d="100"/>
          <a:sy n="94" d="100"/>
        </p:scale>
        <p:origin x="439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D8A5AE34-1DFB-CC4D-9014-8DD2D342F1E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a:extLst>
              <a:ext uri="{FF2B5EF4-FFF2-40B4-BE49-F238E27FC236}">
                <a16:creationId xmlns:a16="http://schemas.microsoft.com/office/drawing/2014/main" id="{B4FAA0C0-042D-B049-B12E-612B6D5D919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AEA603A-52FC-A843-A4FF-78F320F77747}" type="datetimeFigureOut">
              <a:rPr lang="it-IT" smtClean="0"/>
              <a:t>27/01/2023</a:t>
            </a:fld>
            <a:endParaRPr lang="it-IT"/>
          </a:p>
        </p:txBody>
      </p:sp>
      <p:sp>
        <p:nvSpPr>
          <p:cNvPr id="4" name="Segnaposto piè di pagina 3">
            <a:extLst>
              <a:ext uri="{FF2B5EF4-FFF2-40B4-BE49-F238E27FC236}">
                <a16:creationId xmlns:a16="http://schemas.microsoft.com/office/drawing/2014/main" id="{4DA2F5DD-CDCA-5143-A4CF-4E8AD356A4A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a:extLst>
              <a:ext uri="{FF2B5EF4-FFF2-40B4-BE49-F238E27FC236}">
                <a16:creationId xmlns:a16="http://schemas.microsoft.com/office/drawing/2014/main" id="{33F48A0E-F25C-C54E-ABAA-6F7E5B2283A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4C8DB0-DDF1-1A44-A00D-86B1BC4526C7}" type="slidenum">
              <a:rPr lang="it-IT" smtClean="0"/>
              <a:t>‹#›</a:t>
            </a:fld>
            <a:endParaRPr lang="it-IT"/>
          </a:p>
        </p:txBody>
      </p:sp>
    </p:spTree>
    <p:extLst>
      <p:ext uri="{BB962C8B-B14F-4D97-AF65-F5344CB8AC3E}">
        <p14:creationId xmlns:p14="http://schemas.microsoft.com/office/powerpoint/2010/main" val="25535211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287230-FEEE-4023-9621-AC41121D7D24}" type="datetimeFigureOut">
              <a:rPr lang="el-GR" smtClean="0"/>
              <a:t>27/1/2023</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FB1656-30CE-4964-8324-EF746C507530}" type="slidenum">
              <a:rPr lang="el-GR" smtClean="0"/>
              <a:t>‹#›</a:t>
            </a:fld>
            <a:endParaRPr lang="el-GR"/>
          </a:p>
        </p:txBody>
      </p:sp>
    </p:spTree>
    <p:extLst>
      <p:ext uri="{BB962C8B-B14F-4D97-AF65-F5344CB8AC3E}">
        <p14:creationId xmlns:p14="http://schemas.microsoft.com/office/powerpoint/2010/main" val="39282343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ctrTitle"/>
          </p:nvPr>
        </p:nvSpPr>
        <p:spPr>
          <a:xfrm>
            <a:off x="327992" y="1052736"/>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Tree>
    <p:extLst>
      <p:ext uri="{BB962C8B-B14F-4D97-AF65-F5344CB8AC3E}">
        <p14:creationId xmlns:p14="http://schemas.microsoft.com/office/powerpoint/2010/main" val="1941412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0"/>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2341204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38605417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0" y="6519470"/>
            <a:ext cx="1206099" cy="338554"/>
          </a:xfrm>
          <a:prstGeom prst="rect">
            <a:avLst/>
          </a:prstGeom>
          <a:noFill/>
        </p:spPr>
        <p:txBody>
          <a:bodyPr wrap="none" rtlCol="0">
            <a:spAutoFit/>
          </a:bodyPr>
          <a:lstStyle/>
          <a:p>
            <a:r>
              <a:rPr lang="en-GB" sz="1400" b="0" i="0" u="none" strike="noStrike" kern="1200" baseline="0" dirty="0">
                <a:solidFill>
                  <a:srgbClr val="003996"/>
                </a:solidFill>
                <a:latin typeface="Adobe Heiti Std R" pitchFamily="34" charset="-128"/>
                <a:ea typeface="Adobe Heiti Std R" pitchFamily="34" charset="-128"/>
                <a:cs typeface="+mn-cs"/>
              </a:rPr>
              <a:t>Erasmus+</a:t>
            </a:r>
            <a:endParaRPr lang="el-GR" sz="1400" dirty="0">
              <a:solidFill>
                <a:srgbClr val="003996"/>
              </a:solidFill>
              <a:ea typeface="Adobe Heiti Std R" pitchFamily="34" charset="-128"/>
            </a:endParaRPr>
          </a:p>
        </p:txBody>
      </p:sp>
      <p:sp>
        <p:nvSpPr>
          <p:cNvPr id="6" name="TextBox 5"/>
          <p:cNvSpPr txBox="1"/>
          <p:nvPr userDrawn="1"/>
        </p:nvSpPr>
        <p:spPr>
          <a:xfrm>
            <a:off x="5621849" y="116632"/>
            <a:ext cx="3486147" cy="338554"/>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Mathesis - </a:t>
            </a:r>
            <a:r>
              <a:rPr lang="it-IT" sz="1600" b="0" i="0" u="none" strike="noStrike" kern="1200" dirty="0">
                <a:solidFill>
                  <a:schemeClr val="tx1"/>
                </a:solidFill>
                <a:effectLst/>
                <a:latin typeface="+mn-lt"/>
                <a:ea typeface="+mn-ea"/>
                <a:cs typeface="+mn-cs"/>
              </a:rPr>
              <a:t>2020-1-RO01-KA201-080410</a:t>
            </a:r>
            <a:endParaRPr lang="en-US" sz="16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036495" y="-1"/>
            <a:ext cx="107505" cy="6885385"/>
          </a:xfrm>
          <a:prstGeom prst="rect">
            <a:avLst/>
          </a:prstGeom>
        </p:spPr>
      </p:pic>
    </p:spTree>
    <p:extLst>
      <p:ext uri="{BB962C8B-B14F-4D97-AF65-F5344CB8AC3E}">
        <p14:creationId xmlns:p14="http://schemas.microsoft.com/office/powerpoint/2010/main" val="25116183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2636912"/>
            <a:ext cx="8276456" cy="1470025"/>
          </a:xfrm>
        </p:spPr>
        <p:txBody>
          <a:bodyPr/>
          <a:lstStyle/>
          <a:p>
            <a:pPr algn="ctr"/>
            <a:r>
              <a:rPr lang="en-US" b="1" dirty="0">
                <a:solidFill>
                  <a:srgbClr val="166C59"/>
                </a:solidFill>
              </a:rPr>
              <a:t>Logické myslenie Porovnanie merania Prevod 1</a:t>
            </a:r>
            <a:endParaRPr lang="it-IT" b="1" dirty="0">
              <a:solidFill>
                <a:srgbClr val="166C59"/>
              </a:solidFill>
            </a:endParaRPr>
          </a:p>
        </p:txBody>
      </p:sp>
    </p:spTree>
    <p:extLst>
      <p:ext uri="{BB962C8B-B14F-4D97-AF65-F5344CB8AC3E}">
        <p14:creationId xmlns:p14="http://schemas.microsoft.com/office/powerpoint/2010/main" val="11969167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Výpočet plochy obdĺžnika</a:t>
            </a:r>
            <a:endParaRPr lang="el-GR" b="1" dirty="0">
              <a:solidFill>
                <a:srgbClr val="166C59"/>
              </a:solidFill>
            </a:endParaRPr>
          </a:p>
        </p:txBody>
      </p:sp>
      <p:sp>
        <p:nvSpPr>
          <p:cNvPr id="3" name="Content Placeholder 2"/>
          <p:cNvSpPr>
            <a:spLocks noGrp="1"/>
          </p:cNvSpPr>
          <p:nvPr>
            <p:ph idx="1"/>
          </p:nvPr>
        </p:nvSpPr>
        <p:spPr>
          <a:xfrm>
            <a:off x="331473" y="980728"/>
            <a:ext cx="8229600" cy="4525963"/>
          </a:xfrm>
        </p:spPr>
        <p:txBody>
          <a:bodyPr/>
          <a:lstStyle/>
          <a:p>
            <a:pPr marL="0" indent="0" algn="just">
              <a:buNone/>
            </a:pPr>
            <a:r>
              <a:rPr lang="en-US" sz="2400" b="1" dirty="0"/>
              <a:t>Vytvorme napríklad obdĺžnik s dĺžkou = 2 cm a šírkou = 3 cm. Pokúsme sa teraz do tohto obdĺžnika vložiť štvorce s dĺžkou 1 jednotka.</a:t>
            </a:r>
          </a:p>
          <a:p>
            <a:pPr marL="0" indent="0" algn="just">
              <a:buNone/>
            </a:pPr>
            <a:r>
              <a:rPr lang="en-US" sz="2400" b="1" dirty="0"/>
              <a:t>Takže štvorce jednotkovej dĺžky znamenajú, že dĺžka každej strany štvorca je jedna. Ako vidíme na obrázku nižšie, do tohto obdĺžnika sa ľahko zmestí 6 štvorcov jednotkovej dĺžky, preto môžeme povedať, že plocha obdĺžnika je 6 jednotiek. Tiež vieme, že strany obdĺžnika sú v cm, preto sa plocha obdĺžnika zmení zo 6 jednotiek na 6 cm.</a:t>
            </a:r>
          </a:p>
        </p:txBody>
      </p:sp>
      <p:pic>
        <p:nvPicPr>
          <p:cNvPr id="5" name="Obrázok 4" descr="Obrázok, na ktorom je stôl&#10;&#10;Automaticky generovaný popis">
            <a:extLst>
              <a:ext uri="{FF2B5EF4-FFF2-40B4-BE49-F238E27FC236}">
                <a16:creationId xmlns:a16="http://schemas.microsoft.com/office/drawing/2014/main" id="{36899D2F-1244-4949-A945-E9605AE6D6A8}"/>
              </a:ext>
            </a:extLst>
          </p:cNvPr>
          <p:cNvPicPr>
            <a:picLocks noChangeAspect="1"/>
          </p:cNvPicPr>
          <p:nvPr/>
        </p:nvPicPr>
        <p:blipFill>
          <a:blip r:embed="rId2"/>
          <a:stretch>
            <a:fillRect/>
          </a:stretch>
        </p:blipFill>
        <p:spPr>
          <a:xfrm>
            <a:off x="2483768" y="4474563"/>
            <a:ext cx="3744416" cy="2328259"/>
          </a:xfrm>
          <a:prstGeom prst="rect">
            <a:avLst/>
          </a:prstGeom>
        </p:spPr>
      </p:pic>
    </p:spTree>
    <p:extLst>
      <p:ext uri="{BB962C8B-B14F-4D97-AF65-F5344CB8AC3E}">
        <p14:creationId xmlns:p14="http://schemas.microsoft.com/office/powerpoint/2010/main" val="8571934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Výpočet plochy obdĺžnika</a:t>
            </a:r>
            <a:endParaRPr lang="el-GR" b="1" dirty="0">
              <a:solidFill>
                <a:srgbClr val="166C59"/>
              </a:solidFill>
            </a:endParaRPr>
          </a:p>
        </p:txBody>
      </p:sp>
      <p:sp>
        <p:nvSpPr>
          <p:cNvPr id="3" name="Content Placeholder 2"/>
          <p:cNvSpPr>
            <a:spLocks noGrp="1"/>
          </p:cNvSpPr>
          <p:nvPr>
            <p:ph idx="1"/>
          </p:nvPr>
        </p:nvSpPr>
        <p:spPr>
          <a:xfrm>
            <a:off x="395536" y="980728"/>
            <a:ext cx="8229600" cy="4525963"/>
          </a:xfrm>
        </p:spPr>
        <p:txBody>
          <a:bodyPr/>
          <a:lstStyle/>
          <a:p>
            <a:pPr marL="0" indent="0" algn="just">
              <a:buNone/>
            </a:pPr>
            <a:r>
              <a:rPr lang="en-US" sz="2400" b="1" dirty="0"/>
              <a:t>Dĺžka a šírka (Width) obdĺžnika by mala byť známa vopred. Dĺžka a šírka sa vynásobia a získaný výsledok je požadovaná plocha. Jednotkou plochy je štvorec jednotky jej dĺžky a šírky.</a:t>
            </a:r>
          </a:p>
          <a:p>
            <a:pPr marL="0" indent="0" algn="just">
              <a:buNone/>
            </a:pPr>
            <a:r>
              <a:rPr lang="en-US" sz="2400" b="1" dirty="0"/>
              <a:t>Z uvedených krokov vyplýva, že vzorec obdĺžnika možno zapísať takto: Plocha obdĺžnika (A) = dĺžka(L) × šírka(B), kde L je dĺžka obdĺžnika a B je šírka obdĺžnika.</a:t>
            </a:r>
          </a:p>
          <a:p>
            <a:pPr marL="0" indent="0" algn="just">
              <a:buNone/>
            </a:pPr>
            <a:endParaRPr lang="en-US" sz="2400" b="1" dirty="0"/>
          </a:p>
        </p:txBody>
      </p:sp>
      <p:pic>
        <p:nvPicPr>
          <p:cNvPr id="4" name="Obrázok 3">
            <a:extLst>
              <a:ext uri="{FF2B5EF4-FFF2-40B4-BE49-F238E27FC236}">
                <a16:creationId xmlns:a16="http://schemas.microsoft.com/office/drawing/2014/main" id="{15644C49-0BD6-4553-9047-FB937075BA26}"/>
              </a:ext>
            </a:extLst>
          </p:cNvPr>
          <p:cNvPicPr>
            <a:picLocks noChangeAspect="1"/>
          </p:cNvPicPr>
          <p:nvPr/>
        </p:nvPicPr>
        <p:blipFill>
          <a:blip r:embed="rId2"/>
          <a:stretch>
            <a:fillRect/>
          </a:stretch>
        </p:blipFill>
        <p:spPr>
          <a:xfrm>
            <a:off x="1979712" y="3933057"/>
            <a:ext cx="4866218" cy="2300016"/>
          </a:xfrm>
          <a:prstGeom prst="rect">
            <a:avLst/>
          </a:prstGeom>
        </p:spPr>
      </p:pic>
    </p:spTree>
    <p:extLst>
      <p:ext uri="{BB962C8B-B14F-4D97-AF65-F5344CB8AC3E}">
        <p14:creationId xmlns:p14="http://schemas.microsoft.com/office/powerpoint/2010/main" val="20358774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Výpočet plochy trojuholníka</a:t>
            </a:r>
            <a:endParaRPr lang="el-GR" b="1" dirty="0">
              <a:solidFill>
                <a:srgbClr val="166C59"/>
              </a:solidFill>
            </a:endParaRPr>
          </a:p>
        </p:txBody>
      </p:sp>
      <p:sp>
        <p:nvSpPr>
          <p:cNvPr id="3" name="Content Placeholder 2"/>
          <p:cNvSpPr>
            <a:spLocks noGrp="1"/>
          </p:cNvSpPr>
          <p:nvPr>
            <p:ph idx="1"/>
          </p:nvPr>
        </p:nvSpPr>
        <p:spPr>
          <a:xfrm>
            <a:off x="457200" y="1166018"/>
            <a:ext cx="8229600" cy="4525963"/>
          </a:xfrm>
        </p:spPr>
        <p:txBody>
          <a:bodyPr/>
          <a:lstStyle/>
          <a:p>
            <a:pPr marL="0" indent="0" algn="just">
              <a:buNone/>
            </a:pPr>
            <a:r>
              <a:rPr lang="en-US" sz="2400" b="1" dirty="0"/>
              <a:t>Základný vzorec pre obsah trojuholníka sa rovná polovici súčinu jeho základne a výšky, t. j. A = 1/2 × b × h. Tento vzorec platí pre všetky typy trojuholníkov, či už ide o skalenoidný trojuholník, rovnoramenný trojuholník alebo rovnostranný trojuholník. Treba si uvedomiť, že základňa a výška trojuholníka sú na seba kolmé.</a:t>
            </a:r>
            <a:endParaRPr lang="el-GR" sz="2400" b="1" dirty="0"/>
          </a:p>
        </p:txBody>
      </p:sp>
      <p:pic>
        <p:nvPicPr>
          <p:cNvPr id="4" name="Obrázok 3">
            <a:extLst>
              <a:ext uri="{FF2B5EF4-FFF2-40B4-BE49-F238E27FC236}">
                <a16:creationId xmlns:a16="http://schemas.microsoft.com/office/drawing/2014/main" id="{91B03381-4DA6-4B81-9787-34FB13198432}"/>
              </a:ext>
            </a:extLst>
          </p:cNvPr>
          <p:cNvPicPr>
            <a:picLocks noChangeAspect="1"/>
          </p:cNvPicPr>
          <p:nvPr/>
        </p:nvPicPr>
        <p:blipFill>
          <a:blip r:embed="rId2"/>
          <a:stretch>
            <a:fillRect/>
          </a:stretch>
        </p:blipFill>
        <p:spPr>
          <a:xfrm>
            <a:off x="2411760" y="3573016"/>
            <a:ext cx="3960440" cy="2607660"/>
          </a:xfrm>
          <a:prstGeom prst="rect">
            <a:avLst/>
          </a:prstGeom>
        </p:spPr>
      </p:pic>
    </p:spTree>
    <p:extLst>
      <p:ext uri="{BB962C8B-B14F-4D97-AF65-F5344CB8AC3E}">
        <p14:creationId xmlns:p14="http://schemas.microsoft.com/office/powerpoint/2010/main" val="1678223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Výpočet plochy trojuholníka</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Plochu trojuholníka možno vypočítať pomocou rôznych vzorcov. Napríklad Heronov vzorec sa používa na výpočet plochy trojuholníka, ak poznáme dĺžky všetkých troch strán. Trigonometrické funkcie sa tiež používajú na zistenie plochy trojuholníka, keď poznáme dve strany a uhol, ktorý medzi nimi vznikol. Základný vzorec, ktorý sa používa na zistenie plochy trojuholníka, však znie:</a:t>
            </a:r>
          </a:p>
          <a:p>
            <a:pPr marL="0" indent="0" algn="just">
              <a:buNone/>
            </a:pPr>
            <a:endParaRPr lang="en-US" sz="2400" b="1" dirty="0"/>
          </a:p>
          <a:p>
            <a:pPr marL="0" indent="0" algn="just">
              <a:buNone/>
            </a:pPr>
            <a:r>
              <a:rPr lang="en-US" sz="2400" b="1" dirty="0"/>
              <a:t>Plocha trojuholníka = 1/2 × základňa × výška</a:t>
            </a:r>
          </a:p>
        </p:txBody>
      </p:sp>
    </p:spTree>
    <p:extLst>
      <p:ext uri="{BB962C8B-B14F-4D97-AF65-F5344CB8AC3E}">
        <p14:creationId xmlns:p14="http://schemas.microsoft.com/office/powerpoint/2010/main" val="5896393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1143000"/>
          </a:xfrm>
        </p:spPr>
        <p:txBody>
          <a:bodyPr/>
          <a:lstStyle/>
          <a:p>
            <a:r>
              <a:rPr lang="it-IT" b="1" dirty="0">
                <a:solidFill>
                  <a:srgbClr val="166C59"/>
                </a:solidFill>
              </a:rPr>
              <a:t>Vzorce</a:t>
            </a:r>
            <a:endParaRPr lang="el-GR" b="1" dirty="0">
              <a:solidFill>
                <a:srgbClr val="166C59"/>
              </a:solidFill>
            </a:endParaRPr>
          </a:p>
        </p:txBody>
      </p:sp>
      <p:pic>
        <p:nvPicPr>
          <p:cNvPr id="5" name="Obrázok 4">
            <a:extLst>
              <a:ext uri="{FF2B5EF4-FFF2-40B4-BE49-F238E27FC236}">
                <a16:creationId xmlns:a16="http://schemas.microsoft.com/office/drawing/2014/main" id="{E5A87B62-34D1-45CD-ACC4-204B7B92615D}"/>
              </a:ext>
            </a:extLst>
          </p:cNvPr>
          <p:cNvPicPr>
            <a:picLocks noChangeAspect="1"/>
          </p:cNvPicPr>
          <p:nvPr/>
        </p:nvPicPr>
        <p:blipFill>
          <a:blip r:embed="rId2"/>
          <a:stretch>
            <a:fillRect/>
          </a:stretch>
        </p:blipFill>
        <p:spPr>
          <a:xfrm>
            <a:off x="457200" y="1948272"/>
            <a:ext cx="8415066" cy="2961456"/>
          </a:xfrm>
          <a:prstGeom prst="rect">
            <a:avLst/>
          </a:prstGeom>
        </p:spPr>
      </p:pic>
    </p:spTree>
    <p:extLst>
      <p:ext uri="{BB962C8B-B14F-4D97-AF65-F5344CB8AC3E}">
        <p14:creationId xmlns:p14="http://schemas.microsoft.com/office/powerpoint/2010/main" val="24071391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Jednotky dĺžky</a:t>
            </a:r>
            <a:endParaRPr lang="el-GR" b="1" dirty="0">
              <a:solidFill>
                <a:srgbClr val="166C59"/>
              </a:solidFill>
            </a:endParaRPr>
          </a:p>
        </p:txBody>
      </p:sp>
      <p:sp>
        <p:nvSpPr>
          <p:cNvPr id="3" name="Content Placeholder 2"/>
          <p:cNvSpPr>
            <a:spLocks noGrp="1"/>
          </p:cNvSpPr>
          <p:nvPr>
            <p:ph idx="1"/>
          </p:nvPr>
        </p:nvSpPr>
        <p:spPr>
          <a:xfrm>
            <a:off x="457200" y="850419"/>
            <a:ext cx="8229600" cy="4525963"/>
          </a:xfrm>
        </p:spPr>
        <p:txBody>
          <a:bodyPr/>
          <a:lstStyle/>
          <a:p>
            <a:pPr marL="0" indent="0" algn="just">
              <a:buNone/>
            </a:pPr>
            <a:r>
              <a:rPr lang="en-US" sz="2400" b="1" dirty="0"/>
              <a:t>Keď v matematike používame dĺžku, vieme, že štandardnou jednotkou dĺžky je "meter", ktorý sa píše skrátene ako "m".</a:t>
            </a:r>
          </a:p>
          <a:p>
            <a:pPr marL="0" indent="0" algn="just">
              <a:buNone/>
            </a:pPr>
            <a:r>
              <a:rPr lang="en-US" sz="2400" b="1" dirty="0"/>
              <a:t>Dĺžka jedného metra je rozdelená na 100 rovnakých častí. Každá časť sa nazýva centimeter a píše sa skrátene ako "cm". Teda 1 m = 100 cm a 100 cm = 1 m.</a:t>
            </a:r>
          </a:p>
          <a:p>
            <a:pPr marL="0" indent="0" algn="just">
              <a:buNone/>
            </a:pPr>
            <a:r>
              <a:rPr lang="en-US" sz="2400" b="1" dirty="0"/>
              <a:t>Jednotka sa označuje abecedou (m). Pozrite sa na nasledujúcu tabuľku. Základnou jednotkou je "m" a na meranie veľkých jednotiek pridávame "deka", "</a:t>
            </a:r>
            <a:r>
              <a:rPr lang="en-US" sz="2400" b="1" dirty="0" err="1"/>
              <a:t>hekta" </a:t>
            </a:r>
            <a:r>
              <a:rPr lang="en-US" sz="2400" b="1" dirty="0"/>
              <a:t>a "kilo" postupným násobením desiatimi a na meranie menších dĺžok "</a:t>
            </a:r>
            <a:r>
              <a:rPr lang="en-US" sz="2400" b="1" dirty="0" err="1"/>
              <a:t>deci"</a:t>
            </a:r>
            <a:r>
              <a:rPr lang="en-US" sz="2400" b="1" dirty="0"/>
              <a:t>, "</a:t>
            </a:r>
            <a:r>
              <a:rPr lang="en-US" sz="2400" b="1" dirty="0" err="1"/>
              <a:t>centi" </a:t>
            </a:r>
            <a:r>
              <a:rPr lang="en-US" sz="2400" b="1" dirty="0"/>
              <a:t>a "mili" postupným delením desiatimi</a:t>
            </a:r>
          </a:p>
        </p:txBody>
      </p:sp>
      <p:pic>
        <p:nvPicPr>
          <p:cNvPr id="5" name="Obrázok 4">
            <a:extLst>
              <a:ext uri="{FF2B5EF4-FFF2-40B4-BE49-F238E27FC236}">
                <a16:creationId xmlns:a16="http://schemas.microsoft.com/office/drawing/2014/main" id="{9AE958E8-ECAE-42D3-A3F0-F70A9DCC88B8}"/>
              </a:ext>
            </a:extLst>
          </p:cNvPr>
          <p:cNvPicPr>
            <a:picLocks noChangeAspect="1"/>
          </p:cNvPicPr>
          <p:nvPr/>
        </p:nvPicPr>
        <p:blipFill>
          <a:blip r:embed="rId2"/>
          <a:stretch>
            <a:fillRect/>
          </a:stretch>
        </p:blipFill>
        <p:spPr>
          <a:xfrm>
            <a:off x="2142807" y="4869160"/>
            <a:ext cx="4858385" cy="1866900"/>
          </a:xfrm>
          <a:prstGeom prst="rect">
            <a:avLst/>
          </a:prstGeom>
        </p:spPr>
      </p:pic>
    </p:spTree>
    <p:extLst>
      <p:ext uri="{BB962C8B-B14F-4D97-AF65-F5344CB8AC3E}">
        <p14:creationId xmlns:p14="http://schemas.microsoft.com/office/powerpoint/2010/main" val="2245423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Jednotky dĺžky</a:t>
            </a:r>
            <a:endParaRPr lang="el-GR" b="1" dirty="0">
              <a:solidFill>
                <a:srgbClr val="166C59"/>
              </a:solidFill>
            </a:endParaRPr>
          </a:p>
        </p:txBody>
      </p:sp>
      <p:sp>
        <p:nvSpPr>
          <p:cNvPr id="3" name="Content Placeholder 2"/>
          <p:cNvSpPr>
            <a:spLocks noGrp="1"/>
          </p:cNvSpPr>
          <p:nvPr>
            <p:ph idx="1"/>
          </p:nvPr>
        </p:nvSpPr>
        <p:spPr>
          <a:xfrm>
            <a:off x="457200" y="1340768"/>
            <a:ext cx="8229600" cy="4525963"/>
          </a:xfrm>
        </p:spPr>
        <p:txBody>
          <a:bodyPr/>
          <a:lstStyle/>
          <a:p>
            <a:pPr marL="0" indent="0" algn="just">
              <a:buNone/>
            </a:pPr>
            <a:r>
              <a:rPr lang="en-US" sz="2400" b="1" dirty="0"/>
              <a:t>Tu sú uvedené rôzne prevodné tabuľky jednotiek dĺžky a ich ekvivalenty:</a:t>
            </a:r>
          </a:p>
          <a:p>
            <a:pPr marL="0" indent="0" algn="just">
              <a:buNone/>
            </a:pPr>
            <a:r>
              <a:rPr lang="en-US" sz="2400" b="1" dirty="0"/>
              <a:t>1 </a:t>
            </a:r>
            <a:r>
              <a:rPr lang="en-US" sz="2400" b="1" dirty="0" err="1"/>
              <a:t>kilometer </a:t>
            </a:r>
            <a:r>
              <a:rPr lang="en-US" sz="2400" b="1" dirty="0"/>
              <a:t>(km) = 10 </a:t>
            </a:r>
            <a:r>
              <a:rPr lang="en-US" sz="2400" b="1" dirty="0" err="1"/>
              <a:t>hektometrov </a:t>
            </a:r>
            <a:r>
              <a:rPr lang="en-US" sz="2400" b="1" dirty="0"/>
              <a:t>(hm) = 1000 m</a:t>
            </a:r>
          </a:p>
          <a:p>
            <a:pPr marL="0" indent="0" algn="just">
              <a:buNone/>
            </a:pPr>
            <a:r>
              <a:rPr lang="en-US" sz="2400" b="1" dirty="0"/>
              <a:t>1 </a:t>
            </a:r>
            <a:r>
              <a:rPr lang="en-US" sz="2400" b="1" dirty="0" err="1"/>
              <a:t>hektometer </a:t>
            </a:r>
            <a:r>
              <a:rPr lang="en-US" sz="2400" b="1" dirty="0"/>
              <a:t>(hm) = 10 </a:t>
            </a:r>
            <a:r>
              <a:rPr lang="en-US" sz="2400" b="1" dirty="0" err="1"/>
              <a:t>dekametrov </a:t>
            </a:r>
            <a:r>
              <a:rPr lang="en-US" sz="2400" b="1" dirty="0"/>
              <a:t>(</a:t>
            </a:r>
            <a:r>
              <a:rPr lang="en-US" sz="2400" b="1" dirty="0" err="1"/>
              <a:t>dcm) </a:t>
            </a:r>
            <a:r>
              <a:rPr lang="en-US" sz="2400" b="1" dirty="0"/>
              <a:t>= 100 m</a:t>
            </a:r>
          </a:p>
          <a:p>
            <a:pPr marL="0" indent="0" algn="just">
              <a:buNone/>
            </a:pPr>
            <a:r>
              <a:rPr lang="en-US" sz="2400" b="1" dirty="0"/>
              <a:t>1 </a:t>
            </a:r>
            <a:r>
              <a:rPr lang="en-US" sz="2400" b="1" dirty="0" err="1"/>
              <a:t>dekameter </a:t>
            </a:r>
            <a:r>
              <a:rPr lang="en-US" sz="2400" b="1" dirty="0"/>
              <a:t>(</a:t>
            </a:r>
            <a:r>
              <a:rPr lang="en-US" sz="2400" b="1" dirty="0" err="1"/>
              <a:t>dcm) </a:t>
            </a:r>
            <a:r>
              <a:rPr lang="en-US" sz="2400" b="1" dirty="0"/>
              <a:t>= 10 </a:t>
            </a:r>
            <a:r>
              <a:rPr lang="en-US" sz="2400" b="1" dirty="0" err="1"/>
              <a:t>metrov </a:t>
            </a:r>
            <a:r>
              <a:rPr lang="en-US" sz="2400" b="1" dirty="0"/>
              <a:t>(m)</a:t>
            </a:r>
          </a:p>
          <a:p>
            <a:pPr marL="0" indent="0" algn="just">
              <a:buNone/>
            </a:pPr>
            <a:r>
              <a:rPr lang="en-US" sz="2400" b="1" dirty="0"/>
              <a:t>1 </a:t>
            </a:r>
            <a:r>
              <a:rPr lang="en-US" sz="2400" b="1" dirty="0" err="1"/>
              <a:t>meter </a:t>
            </a:r>
            <a:r>
              <a:rPr lang="en-US" sz="2400" b="1" dirty="0"/>
              <a:t>(m) = 10 </a:t>
            </a:r>
            <a:r>
              <a:rPr lang="en-US" sz="2400" b="1" dirty="0" err="1"/>
              <a:t>decimetrov </a:t>
            </a:r>
            <a:r>
              <a:rPr lang="en-US" sz="2400" b="1" dirty="0"/>
              <a:t>(dm) = 100 cm = 1000 mm</a:t>
            </a:r>
          </a:p>
          <a:p>
            <a:pPr marL="0" indent="0" algn="just">
              <a:buNone/>
            </a:pPr>
            <a:r>
              <a:rPr lang="en-US" sz="2400" b="1" dirty="0"/>
              <a:t>1 </a:t>
            </a:r>
            <a:r>
              <a:rPr lang="en-US" sz="2400" b="1" dirty="0" err="1"/>
              <a:t>decimeter </a:t>
            </a:r>
            <a:r>
              <a:rPr lang="en-US" sz="2400" b="1" dirty="0"/>
              <a:t>(dm) = 10 </a:t>
            </a:r>
            <a:r>
              <a:rPr lang="en-US" sz="2400" b="1" dirty="0" err="1"/>
              <a:t>centimetrov </a:t>
            </a:r>
            <a:r>
              <a:rPr lang="en-US" sz="2400" b="1" dirty="0"/>
              <a:t>(cm)</a:t>
            </a:r>
          </a:p>
          <a:p>
            <a:pPr marL="0" indent="0" algn="just">
              <a:buNone/>
            </a:pPr>
            <a:r>
              <a:rPr lang="en-US" sz="2400" b="1" dirty="0"/>
              <a:t>1 decimeter = 0,1 metra</a:t>
            </a:r>
          </a:p>
          <a:p>
            <a:pPr marL="0" indent="0" algn="just">
              <a:buNone/>
            </a:pPr>
            <a:r>
              <a:rPr lang="en-US" sz="2400" b="1" dirty="0"/>
              <a:t>1 </a:t>
            </a:r>
            <a:r>
              <a:rPr lang="en-US" sz="2400" b="1" dirty="0" err="1"/>
              <a:t>centimeter </a:t>
            </a:r>
            <a:r>
              <a:rPr lang="en-US" sz="2400" b="1" dirty="0"/>
              <a:t>(cm) = 10 </a:t>
            </a:r>
            <a:r>
              <a:rPr lang="en-US" sz="2400" b="1" dirty="0" err="1"/>
              <a:t>milimetrov </a:t>
            </a:r>
            <a:r>
              <a:rPr lang="en-US" sz="2400" b="1" dirty="0"/>
              <a:t>(mm)</a:t>
            </a:r>
          </a:p>
          <a:p>
            <a:pPr marL="0" indent="0" algn="just">
              <a:buNone/>
            </a:pPr>
            <a:r>
              <a:rPr lang="en-US" sz="2400" b="1" dirty="0"/>
              <a:t>1 centimeter = 0,01 metra</a:t>
            </a:r>
          </a:p>
          <a:p>
            <a:pPr marL="0" indent="0" algn="just">
              <a:buNone/>
            </a:pPr>
            <a:r>
              <a:rPr lang="en-US" sz="2400" b="1" dirty="0"/>
              <a:t>1 milimeter = 0,001 metra</a:t>
            </a:r>
          </a:p>
        </p:txBody>
      </p:sp>
    </p:spTree>
    <p:extLst>
      <p:ext uri="{BB962C8B-B14F-4D97-AF65-F5344CB8AC3E}">
        <p14:creationId xmlns:p14="http://schemas.microsoft.com/office/powerpoint/2010/main" val="1669442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Jednotky dĺžky</a:t>
            </a:r>
            <a:endParaRPr lang="el-GR" b="1" dirty="0">
              <a:solidFill>
                <a:srgbClr val="166C59"/>
              </a:solidFill>
            </a:endParaRPr>
          </a:p>
        </p:txBody>
      </p:sp>
      <p:sp>
        <p:nvSpPr>
          <p:cNvPr id="3" name="Content Placeholder 2"/>
          <p:cNvSpPr>
            <a:spLocks noGrp="1"/>
          </p:cNvSpPr>
          <p:nvPr>
            <p:ph idx="1"/>
          </p:nvPr>
        </p:nvSpPr>
        <p:spPr>
          <a:xfrm>
            <a:off x="452703" y="949994"/>
            <a:ext cx="8229600" cy="4525963"/>
          </a:xfrm>
        </p:spPr>
        <p:txBody>
          <a:bodyPr/>
          <a:lstStyle/>
          <a:p>
            <a:pPr marL="0" indent="0" algn="just">
              <a:buNone/>
            </a:pPr>
            <a:r>
              <a:rPr lang="en-US" sz="2400" b="1" dirty="0"/>
              <a:t>Ak chcete prepočítať väčšie jednotky na menšie, vynásobte počet väčších jednotiek zeleným konverzným faktorom pre príslušné menšie jednotky.</a:t>
            </a:r>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r>
              <a:rPr lang="en-US" sz="2400" b="1" dirty="0"/>
              <a:t>Na prepočet menších jednotiek na väčšie jednotky vydelíme počet menších jednotiek fialovým prevodným koeficientom pre príslušné väčšie jednotky.</a:t>
            </a:r>
            <a:endParaRPr lang="el-GR" sz="2400" b="1" dirty="0"/>
          </a:p>
        </p:txBody>
      </p:sp>
      <p:pic>
        <p:nvPicPr>
          <p:cNvPr id="5" name="Obrázok 4" descr="Obrázok, na ktorom je text&#10;&#10;Automaticky generovaný popis">
            <a:extLst>
              <a:ext uri="{FF2B5EF4-FFF2-40B4-BE49-F238E27FC236}">
                <a16:creationId xmlns:a16="http://schemas.microsoft.com/office/drawing/2014/main" id="{DF4D5CCF-E19D-449C-9DFE-976113BEAE01}"/>
              </a:ext>
            </a:extLst>
          </p:cNvPr>
          <p:cNvPicPr>
            <a:picLocks noChangeAspect="1"/>
          </p:cNvPicPr>
          <p:nvPr/>
        </p:nvPicPr>
        <p:blipFill>
          <a:blip r:embed="rId2"/>
          <a:stretch>
            <a:fillRect/>
          </a:stretch>
        </p:blipFill>
        <p:spPr>
          <a:xfrm>
            <a:off x="3039693" y="2092994"/>
            <a:ext cx="3055620" cy="1395095"/>
          </a:xfrm>
          <a:prstGeom prst="rect">
            <a:avLst/>
          </a:prstGeom>
        </p:spPr>
      </p:pic>
      <p:pic>
        <p:nvPicPr>
          <p:cNvPr id="7" name="Obrázok 6">
            <a:extLst>
              <a:ext uri="{FF2B5EF4-FFF2-40B4-BE49-F238E27FC236}">
                <a16:creationId xmlns:a16="http://schemas.microsoft.com/office/drawing/2014/main" id="{E62EA8D0-6A6E-4B01-97B7-E9900CE50BE1}"/>
              </a:ext>
            </a:extLst>
          </p:cNvPr>
          <p:cNvPicPr>
            <a:picLocks noChangeAspect="1"/>
          </p:cNvPicPr>
          <p:nvPr/>
        </p:nvPicPr>
        <p:blipFill>
          <a:blip r:embed="rId3"/>
          <a:stretch>
            <a:fillRect/>
          </a:stretch>
        </p:blipFill>
        <p:spPr>
          <a:xfrm>
            <a:off x="3303734" y="4502752"/>
            <a:ext cx="2527538" cy="2080610"/>
          </a:xfrm>
          <a:prstGeom prst="rect">
            <a:avLst/>
          </a:prstGeom>
        </p:spPr>
      </p:pic>
    </p:spTree>
    <p:extLst>
      <p:ext uri="{BB962C8B-B14F-4D97-AF65-F5344CB8AC3E}">
        <p14:creationId xmlns:p14="http://schemas.microsoft.com/office/powerpoint/2010/main" val="33417071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Jednotky plochy</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Plocha sa meria v štvorcových jednotkách. Ako štandardné jednotky sa používa štvorec so stranou 1 cm alebo 1 m. Menšou jednotkou plochy je štvorcový cm alebo štvorcový cm. Väčšie plochy sa merajú v metroch a kilometroch.</a:t>
            </a:r>
          </a:p>
          <a:p>
            <a:pPr marL="0" indent="0" algn="just">
              <a:buNone/>
            </a:pPr>
            <a:endParaRPr lang="en-US" sz="2400" b="1" dirty="0"/>
          </a:p>
          <a:p>
            <a:pPr marL="0" indent="0" algn="just">
              <a:buNone/>
            </a:pPr>
            <a:r>
              <a:rPr lang="en-US" sz="2400" b="1" dirty="0"/>
              <a:t>Danú oblasť meriame jednotkovou oblasťou a zisťujeme, koľko takýchto jednotkových oblastí daná oblasť obsahuje.</a:t>
            </a:r>
          </a:p>
          <a:p>
            <a:pPr marL="0" indent="0" algn="just">
              <a:buNone/>
            </a:pPr>
            <a:r>
              <a:rPr lang="en-US" sz="2400" b="1" dirty="0"/>
              <a:t>Plocha štvorca so stranami po 1 cm je 1 cm × 1 cm = 1 štvorcový centimeter. V skratke sa vyjadruje ako cm2 alebo cm2</a:t>
            </a:r>
          </a:p>
        </p:txBody>
      </p:sp>
    </p:spTree>
    <p:extLst>
      <p:ext uri="{BB962C8B-B14F-4D97-AF65-F5344CB8AC3E}">
        <p14:creationId xmlns:p14="http://schemas.microsoft.com/office/powerpoint/2010/main" val="31408237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Jednotky plochy</a:t>
            </a:r>
            <a:endParaRPr lang="el-GR" b="1" dirty="0">
              <a:solidFill>
                <a:srgbClr val="166C59"/>
              </a:solidFill>
            </a:endParaRPr>
          </a:p>
        </p:txBody>
      </p:sp>
      <p:sp>
        <p:nvSpPr>
          <p:cNvPr id="3" name="Content Placeholder 2"/>
          <p:cNvSpPr>
            <a:spLocks noGrp="1"/>
          </p:cNvSpPr>
          <p:nvPr>
            <p:ph idx="1"/>
          </p:nvPr>
        </p:nvSpPr>
        <p:spPr>
          <a:xfrm>
            <a:off x="323528" y="908720"/>
            <a:ext cx="8229600" cy="4525963"/>
          </a:xfrm>
        </p:spPr>
        <p:txBody>
          <a:bodyPr/>
          <a:lstStyle/>
          <a:p>
            <a:pPr marL="0" indent="0" algn="just">
              <a:buNone/>
            </a:pPr>
            <a:r>
              <a:rPr lang="en-US" sz="2400" b="1" dirty="0"/>
              <a:t>Prevodná tabuľka:</a:t>
            </a:r>
            <a:endParaRPr lang="el-GR" sz="2400" b="1" dirty="0"/>
          </a:p>
        </p:txBody>
      </p:sp>
      <p:pic>
        <p:nvPicPr>
          <p:cNvPr id="5" name="Obrázok 4">
            <a:extLst>
              <a:ext uri="{FF2B5EF4-FFF2-40B4-BE49-F238E27FC236}">
                <a16:creationId xmlns:a16="http://schemas.microsoft.com/office/drawing/2014/main" id="{29FE6B88-6AF4-4AFB-A320-D346F7268312}"/>
              </a:ext>
            </a:extLst>
          </p:cNvPr>
          <p:cNvPicPr>
            <a:picLocks noChangeAspect="1"/>
          </p:cNvPicPr>
          <p:nvPr/>
        </p:nvPicPr>
        <p:blipFill>
          <a:blip r:embed="rId2"/>
          <a:stretch>
            <a:fillRect/>
          </a:stretch>
        </p:blipFill>
        <p:spPr>
          <a:xfrm>
            <a:off x="928162" y="1447654"/>
            <a:ext cx="3097676" cy="4501626"/>
          </a:xfrm>
          <a:prstGeom prst="rect">
            <a:avLst/>
          </a:prstGeom>
        </p:spPr>
      </p:pic>
      <p:pic>
        <p:nvPicPr>
          <p:cNvPr id="7" name="Obrázok 6" descr="Obrázok, na ktorom je stôl&#10;&#10;Automaticky generovaný popis">
            <a:extLst>
              <a:ext uri="{FF2B5EF4-FFF2-40B4-BE49-F238E27FC236}">
                <a16:creationId xmlns:a16="http://schemas.microsoft.com/office/drawing/2014/main" id="{C51A03CF-728B-4392-971A-0AC3A554C7EA}"/>
              </a:ext>
            </a:extLst>
          </p:cNvPr>
          <p:cNvPicPr>
            <a:picLocks noChangeAspect="1"/>
          </p:cNvPicPr>
          <p:nvPr/>
        </p:nvPicPr>
        <p:blipFill>
          <a:blip r:embed="rId3"/>
          <a:stretch>
            <a:fillRect/>
          </a:stretch>
        </p:blipFill>
        <p:spPr>
          <a:xfrm>
            <a:off x="4025837" y="1447654"/>
            <a:ext cx="3337531" cy="4525963"/>
          </a:xfrm>
          <a:prstGeom prst="rect">
            <a:avLst/>
          </a:prstGeom>
        </p:spPr>
      </p:pic>
    </p:spTree>
    <p:extLst>
      <p:ext uri="{BB962C8B-B14F-4D97-AF65-F5344CB8AC3E}">
        <p14:creationId xmlns:p14="http://schemas.microsoft.com/office/powerpoint/2010/main" val="25067527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Výpočet plochy</a:t>
            </a:r>
            <a:endParaRPr lang="el-GR" b="1" dirty="0">
              <a:solidFill>
                <a:srgbClr val="166C59"/>
              </a:solidFill>
            </a:endParaRPr>
          </a:p>
        </p:txBody>
      </p:sp>
      <p:sp>
        <p:nvSpPr>
          <p:cNvPr id="3" name="Content Placeholder 2"/>
          <p:cNvSpPr>
            <a:spLocks noGrp="1"/>
          </p:cNvSpPr>
          <p:nvPr>
            <p:ph idx="1"/>
          </p:nvPr>
        </p:nvSpPr>
        <p:spPr>
          <a:xfrm>
            <a:off x="441193" y="980728"/>
            <a:ext cx="8229600" cy="5544616"/>
          </a:xfrm>
        </p:spPr>
        <p:txBody>
          <a:bodyPr/>
          <a:lstStyle/>
          <a:p>
            <a:pPr marL="0" indent="0" algn="just">
              <a:buNone/>
            </a:pPr>
            <a:r>
              <a:rPr lang="en-US" sz="2400" b="1" dirty="0"/>
              <a:t>Plocha je miera toho, koľko priestoru je vo vnútri útvaru.  Výpočet plochy tvaru alebo povrchu môže byť užitočný v každodennom živote - napríklad môžete potrebovať vedieť, koľko farby kúpiť na pokrytie steny alebo koľko trávneho semena potrebujete na zasiatie trávnika. </a:t>
            </a:r>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r>
              <a:rPr lang="en-US" sz="2400" b="1" dirty="0"/>
              <a:t>Plocha dvojrozmerného útvaru je priestor, ktorý zaberá. V danom štvorci je plocha štvorca vyznačená modrým tieňom.</a:t>
            </a:r>
            <a:endParaRPr lang="el-GR" sz="2400" b="1" dirty="0"/>
          </a:p>
        </p:txBody>
      </p:sp>
      <p:pic>
        <p:nvPicPr>
          <p:cNvPr id="6" name="Obrázok 5" descr="Obrázok, na ktorom je námestie&#10;&#10;Automaticky generovaný popis">
            <a:extLst>
              <a:ext uri="{FF2B5EF4-FFF2-40B4-BE49-F238E27FC236}">
                <a16:creationId xmlns:a16="http://schemas.microsoft.com/office/drawing/2014/main" id="{FBAD57B8-8BD5-473A-9DA6-70D5EB3F6EDE}"/>
              </a:ext>
            </a:extLst>
          </p:cNvPr>
          <p:cNvPicPr>
            <a:picLocks noChangeAspect="1"/>
          </p:cNvPicPr>
          <p:nvPr/>
        </p:nvPicPr>
        <p:blipFill>
          <a:blip r:embed="rId2"/>
          <a:stretch>
            <a:fillRect/>
          </a:stretch>
        </p:blipFill>
        <p:spPr>
          <a:xfrm>
            <a:off x="3542647" y="2780928"/>
            <a:ext cx="2058705" cy="2065000"/>
          </a:xfrm>
          <a:prstGeom prst="rect">
            <a:avLst/>
          </a:prstGeom>
        </p:spPr>
      </p:pic>
    </p:spTree>
    <p:extLst>
      <p:ext uri="{BB962C8B-B14F-4D97-AF65-F5344CB8AC3E}">
        <p14:creationId xmlns:p14="http://schemas.microsoft.com/office/powerpoint/2010/main" val="2731808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Výpočet plochy</a:t>
            </a:r>
            <a:endParaRPr lang="el-GR" b="1" dirty="0">
              <a:solidFill>
                <a:srgbClr val="166C59"/>
              </a:solidFill>
            </a:endParaRPr>
          </a:p>
        </p:txBody>
      </p:sp>
      <p:sp>
        <p:nvSpPr>
          <p:cNvPr id="3" name="Content Placeholder 2"/>
          <p:cNvSpPr>
            <a:spLocks noGrp="1"/>
          </p:cNvSpPr>
          <p:nvPr>
            <p:ph idx="1"/>
          </p:nvPr>
        </p:nvSpPr>
        <p:spPr>
          <a:xfrm>
            <a:off x="457200" y="1166018"/>
            <a:ext cx="8229600" cy="4525963"/>
          </a:xfrm>
        </p:spPr>
        <p:txBody>
          <a:bodyPr/>
          <a:lstStyle/>
          <a:p>
            <a:pPr marL="0" indent="0" algn="just">
              <a:buNone/>
            </a:pPr>
            <a:r>
              <a:rPr lang="en-US" sz="2400" b="1" dirty="0"/>
              <a:t>Priestor, ktorý zaberá bazén pod ním, sa dá zistiť zistením plochy bazéna.</a:t>
            </a:r>
          </a:p>
          <a:p>
            <a:pPr marL="0" indent="0" algn="just">
              <a:buNone/>
            </a:pPr>
            <a:r>
              <a:rPr lang="en-US" sz="2400" b="1" dirty="0"/>
              <a:t>Alebo môžeme vypočítať plochu štvorcového poľa, aby sme zistili počet stromčekov, ktoré treba vysadiť. Plochu meriame v štvorcových jednotkách</a:t>
            </a:r>
          </a:p>
        </p:txBody>
      </p:sp>
      <p:pic>
        <p:nvPicPr>
          <p:cNvPr id="4" name="Obrázok 3">
            <a:extLst>
              <a:ext uri="{FF2B5EF4-FFF2-40B4-BE49-F238E27FC236}">
                <a16:creationId xmlns:a16="http://schemas.microsoft.com/office/drawing/2014/main" id="{5540FEF9-DA2A-436E-9595-A130A1606928}"/>
              </a:ext>
            </a:extLst>
          </p:cNvPr>
          <p:cNvPicPr>
            <a:picLocks noChangeAspect="1"/>
          </p:cNvPicPr>
          <p:nvPr/>
        </p:nvPicPr>
        <p:blipFill>
          <a:blip r:embed="rId2"/>
          <a:stretch>
            <a:fillRect/>
          </a:stretch>
        </p:blipFill>
        <p:spPr>
          <a:xfrm>
            <a:off x="3191192" y="3140968"/>
            <a:ext cx="2761615" cy="2819400"/>
          </a:xfrm>
          <a:prstGeom prst="rect">
            <a:avLst/>
          </a:prstGeom>
        </p:spPr>
      </p:pic>
    </p:spTree>
    <p:extLst>
      <p:ext uri="{BB962C8B-B14F-4D97-AF65-F5344CB8AC3E}">
        <p14:creationId xmlns:p14="http://schemas.microsoft.com/office/powerpoint/2010/main" val="3131377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166C59"/>
                </a:solidFill>
              </a:rPr>
              <a:t>Výpočet plochy pomocou metódy mriežky</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Keď je tvar nakreslený na mriežke v mierke, môžete zistiť plochu spočítaním počtu štvorcov mriežky vo vnútri tvaru.</a:t>
            </a:r>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r>
              <a:rPr lang="en-US" sz="2400" b="1" dirty="0"/>
              <a:t>V tomto príklade je vo vnútri obdĺžnika 10 štvorcov mriežky.</a:t>
            </a:r>
          </a:p>
          <a:p>
            <a:pPr marL="0" indent="0" algn="just">
              <a:buNone/>
            </a:pPr>
            <a:r>
              <a:rPr lang="en-US" sz="2400" b="1" dirty="0"/>
              <a:t>Aby sme mohli zistiť hodnotu plochy pomocou metódy mriežky, musíme poznať veľkosť, ktorú predstavuje štvorec mriežky.</a:t>
            </a:r>
          </a:p>
        </p:txBody>
      </p:sp>
      <p:pic>
        <p:nvPicPr>
          <p:cNvPr id="5" name="Obrázok 4" descr="Obrázok, na ktorom je šodži, krížovka&#10;&#10;Automaticky generovaný popis">
            <a:extLst>
              <a:ext uri="{FF2B5EF4-FFF2-40B4-BE49-F238E27FC236}">
                <a16:creationId xmlns:a16="http://schemas.microsoft.com/office/drawing/2014/main" id="{2A50B364-2BBD-46DB-814E-6377DD435168}"/>
              </a:ext>
            </a:extLst>
          </p:cNvPr>
          <p:cNvPicPr>
            <a:picLocks noChangeAspect="1"/>
          </p:cNvPicPr>
          <p:nvPr/>
        </p:nvPicPr>
        <p:blipFill>
          <a:blip r:embed="rId2"/>
          <a:stretch>
            <a:fillRect/>
          </a:stretch>
        </p:blipFill>
        <p:spPr>
          <a:xfrm>
            <a:off x="2771775" y="2409825"/>
            <a:ext cx="3600450" cy="2038350"/>
          </a:xfrm>
          <a:prstGeom prst="rect">
            <a:avLst/>
          </a:prstGeom>
        </p:spPr>
      </p:pic>
    </p:spTree>
    <p:extLst>
      <p:ext uri="{BB962C8B-B14F-4D97-AF65-F5344CB8AC3E}">
        <p14:creationId xmlns:p14="http://schemas.microsoft.com/office/powerpoint/2010/main" val="30263943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166C59"/>
                </a:solidFill>
              </a:rPr>
              <a:t>Výpočet plochy pomocou metódy mriežky</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V tomto príklade sú použité </a:t>
            </a:r>
            <a:r>
              <a:rPr lang="en-US" sz="2400" b="1" dirty="0" err="1"/>
              <a:t>centimetre, </a:t>
            </a:r>
            <a:r>
              <a:rPr lang="en-US" sz="2400" b="1" dirty="0"/>
              <a:t>ale rovnaká metóda platí pre akúkoľvek jednotku dĺžky alebo vzdialenosti. Môžete napríklad použiť palce, </a:t>
            </a:r>
            <a:r>
              <a:rPr lang="en-US" sz="2400" b="1" dirty="0" err="1"/>
              <a:t>metre</a:t>
            </a:r>
            <a:r>
              <a:rPr lang="en-US" sz="2400" b="1" dirty="0"/>
              <a:t>, míle, stopy atď.</a:t>
            </a:r>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r>
              <a:rPr lang="en-US" sz="2400" b="1" dirty="0"/>
              <a:t>Existuje 16 malých štvorcov, takže plocha veľkého štvorca je 16 štvorcových </a:t>
            </a:r>
            <a:r>
              <a:rPr lang="en-US" sz="2400" b="1" dirty="0" err="1"/>
              <a:t>centimetrov</a:t>
            </a:r>
            <a:r>
              <a:rPr lang="en-US" sz="2400" b="1" dirty="0"/>
              <a:t>. V matematike sa "štvorcové </a:t>
            </a:r>
            <a:r>
              <a:rPr lang="en-US" sz="2400" b="1" dirty="0" err="1"/>
              <a:t>centimetre</a:t>
            </a:r>
            <a:r>
              <a:rPr lang="en-US" sz="2400" b="1" dirty="0"/>
              <a:t>" skracujú na cm2.  Dvojka znamená "štvorček".</a:t>
            </a:r>
          </a:p>
          <a:p>
            <a:pPr marL="0" indent="0" algn="just">
              <a:buNone/>
            </a:pPr>
            <a:endParaRPr lang="en-US" sz="2400" b="1" dirty="0"/>
          </a:p>
        </p:txBody>
      </p:sp>
      <p:pic>
        <p:nvPicPr>
          <p:cNvPr id="5" name="Obrázok 4" descr="Obrázok, na ktorom je text, šodži, krížovka, ClipArt&#10;&#10;Automaticky generovaný popis">
            <a:extLst>
              <a:ext uri="{FF2B5EF4-FFF2-40B4-BE49-F238E27FC236}">
                <a16:creationId xmlns:a16="http://schemas.microsoft.com/office/drawing/2014/main" id="{F1D0BEAF-6B36-41E1-91F5-4D1B0FDAE08B}"/>
              </a:ext>
            </a:extLst>
          </p:cNvPr>
          <p:cNvPicPr>
            <a:picLocks noChangeAspect="1"/>
          </p:cNvPicPr>
          <p:nvPr/>
        </p:nvPicPr>
        <p:blipFill>
          <a:blip r:embed="rId2"/>
          <a:stretch>
            <a:fillRect/>
          </a:stretch>
        </p:blipFill>
        <p:spPr>
          <a:xfrm>
            <a:off x="3700462" y="2863056"/>
            <a:ext cx="1743075" cy="2000250"/>
          </a:xfrm>
          <a:prstGeom prst="rect">
            <a:avLst/>
          </a:prstGeom>
        </p:spPr>
      </p:pic>
    </p:spTree>
    <p:extLst>
      <p:ext uri="{BB962C8B-B14F-4D97-AF65-F5344CB8AC3E}">
        <p14:creationId xmlns:p14="http://schemas.microsoft.com/office/powerpoint/2010/main" val="1762724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Výpočet plochy štvorca</a:t>
            </a:r>
            <a:endParaRPr lang="el-GR" b="1" dirty="0">
              <a:solidFill>
                <a:srgbClr val="166C59"/>
              </a:solidFill>
            </a:endParaRPr>
          </a:p>
        </p:txBody>
      </p:sp>
      <p:sp>
        <p:nvSpPr>
          <p:cNvPr id="3" name="Content Placeholder 2"/>
          <p:cNvSpPr>
            <a:spLocks noGrp="1"/>
          </p:cNvSpPr>
          <p:nvPr>
            <p:ph idx="1"/>
          </p:nvPr>
        </p:nvSpPr>
        <p:spPr>
          <a:xfrm>
            <a:off x="457200" y="1320592"/>
            <a:ext cx="8229600" cy="4525963"/>
          </a:xfrm>
        </p:spPr>
        <p:txBody>
          <a:bodyPr/>
          <a:lstStyle/>
          <a:p>
            <a:pPr marL="0" indent="0">
              <a:buNone/>
            </a:pPr>
            <a:r>
              <a:rPr lang="en-US" sz="2400" b="1" dirty="0"/>
              <a:t>Plocha štvorca je definovaná ako počet štvorcových jednotiek potrebných na vyplnenie štvorca. Inými slovami, keď chceme zistiť plochu štvorca, berieme do úvahy dĺžku jeho strany. Keďže všetky strany štvorca sú rovnaké, jeho plocha je súčinom jeho dvoch strán. Bežné jednotky používané na meranie plochy štvorca sú metre štvorcové alebo cm štvorcové.</a:t>
            </a:r>
            <a:endParaRPr lang="it-IT" sz="2400" dirty="0"/>
          </a:p>
        </p:txBody>
      </p:sp>
    </p:spTree>
    <p:extLst>
      <p:ext uri="{BB962C8B-B14F-4D97-AF65-F5344CB8AC3E}">
        <p14:creationId xmlns:p14="http://schemas.microsoft.com/office/powerpoint/2010/main" val="3124222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Výpočet plochy štvorca</a:t>
            </a:r>
            <a:endParaRPr lang="el-GR" b="1" dirty="0">
              <a:solidFill>
                <a:srgbClr val="166C59"/>
              </a:solidFill>
            </a:endParaRPr>
          </a:p>
        </p:txBody>
      </p:sp>
      <p:sp>
        <p:nvSpPr>
          <p:cNvPr id="3" name="Content Placeholder 2"/>
          <p:cNvSpPr>
            <a:spLocks noGrp="1"/>
          </p:cNvSpPr>
          <p:nvPr>
            <p:ph idx="1"/>
          </p:nvPr>
        </p:nvSpPr>
        <p:spPr>
          <a:xfrm>
            <a:off x="323528" y="1048946"/>
            <a:ext cx="8229600" cy="4525963"/>
          </a:xfrm>
        </p:spPr>
        <p:txBody>
          <a:bodyPr/>
          <a:lstStyle/>
          <a:p>
            <a:pPr marL="0" indent="0" algn="just">
              <a:buNone/>
            </a:pPr>
            <a:r>
              <a:rPr lang="en-US" sz="2400" b="1" dirty="0"/>
              <a:t>Pozrite sa na nižšie uvedený štvorec. Zaberá 25 štvorcov. Jeho plocha je teda 25 štvorcových jednotiek. Z obrázku môžeme pozorovať, že dĺžka každej strany je 5 jednotiek. Plocha štvorca je teda súčinom jeho strán. Plocha štvorca = strana × strana = 5 × 5 = 25 štvorcových jednotiek.</a:t>
            </a:r>
            <a:endParaRPr lang="el-GR" sz="2400" b="1" dirty="0"/>
          </a:p>
        </p:txBody>
      </p:sp>
      <p:pic>
        <p:nvPicPr>
          <p:cNvPr id="6" name="Obrázok 5" descr="Obrázok, na ktorom je text, šodži, krížovka&#10;&#10;Automaticky generovaný popis">
            <a:extLst>
              <a:ext uri="{FF2B5EF4-FFF2-40B4-BE49-F238E27FC236}">
                <a16:creationId xmlns:a16="http://schemas.microsoft.com/office/drawing/2014/main" id="{3E4E3AEA-42FB-4B8F-9EFF-C7E5022A6DB9}"/>
              </a:ext>
            </a:extLst>
          </p:cNvPr>
          <p:cNvPicPr>
            <a:picLocks noChangeAspect="1"/>
          </p:cNvPicPr>
          <p:nvPr/>
        </p:nvPicPr>
        <p:blipFill>
          <a:blip r:embed="rId2"/>
          <a:stretch>
            <a:fillRect/>
          </a:stretch>
        </p:blipFill>
        <p:spPr>
          <a:xfrm>
            <a:off x="3095836" y="3212976"/>
            <a:ext cx="2952328" cy="2952328"/>
          </a:xfrm>
          <a:prstGeom prst="rect">
            <a:avLst/>
          </a:prstGeom>
        </p:spPr>
      </p:pic>
    </p:spTree>
    <p:extLst>
      <p:ext uri="{BB962C8B-B14F-4D97-AF65-F5344CB8AC3E}">
        <p14:creationId xmlns:p14="http://schemas.microsoft.com/office/powerpoint/2010/main" val="3714062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Výpočet plochy štvorca</a:t>
            </a:r>
            <a:endParaRPr lang="el-GR" b="1" dirty="0">
              <a:solidFill>
                <a:srgbClr val="166C59"/>
              </a:solidFill>
            </a:endParaRPr>
          </a:p>
        </p:txBody>
      </p:sp>
      <p:sp>
        <p:nvSpPr>
          <p:cNvPr id="3" name="Content Placeholder 2"/>
          <p:cNvSpPr>
            <a:spLocks noGrp="1"/>
          </p:cNvSpPr>
          <p:nvPr>
            <p:ph idx="1"/>
          </p:nvPr>
        </p:nvSpPr>
        <p:spPr>
          <a:xfrm>
            <a:off x="457200" y="980728"/>
            <a:ext cx="8229600" cy="4525963"/>
          </a:xfrm>
        </p:spPr>
        <p:txBody>
          <a:bodyPr/>
          <a:lstStyle/>
          <a:p>
            <a:pPr marL="0" indent="0" algn="just">
              <a:buNone/>
            </a:pPr>
            <a:r>
              <a:rPr lang="en-US" sz="2400" b="1" dirty="0"/>
              <a:t>Plocha štvorca = strana × strana = S2</a:t>
            </a:r>
          </a:p>
          <a:p>
            <a:pPr marL="0" indent="0" algn="just">
              <a:buNone/>
            </a:pPr>
            <a:r>
              <a:rPr lang="en-US" sz="2400" b="1" dirty="0"/>
              <a:t>Algebraicky možno plochu štvorca zistiť vynásobením čísla, ktoré predstavuje mieru strany štvorca. Teraz použime tento vzorec na zistenie plochy štvorca so stranou 7 cm. Vieme, že plocha štvorca = strana × strana. Ak dosadíme dĺžku strany 7 cm, dostaneme 7 × 7 = 49. Plocha daného štvorca je teda 49 cm2.</a:t>
            </a:r>
            <a:endParaRPr lang="el-GR" sz="2400" b="1" dirty="0"/>
          </a:p>
        </p:txBody>
      </p:sp>
      <p:pic>
        <p:nvPicPr>
          <p:cNvPr id="5" name="Obrázok 4">
            <a:extLst>
              <a:ext uri="{FF2B5EF4-FFF2-40B4-BE49-F238E27FC236}">
                <a16:creationId xmlns:a16="http://schemas.microsoft.com/office/drawing/2014/main" id="{61B6D22F-C20D-4494-A0F2-2943CC702189}"/>
              </a:ext>
            </a:extLst>
          </p:cNvPr>
          <p:cNvPicPr>
            <a:picLocks noChangeAspect="1"/>
          </p:cNvPicPr>
          <p:nvPr/>
        </p:nvPicPr>
        <p:blipFill>
          <a:blip r:embed="rId2"/>
          <a:stretch>
            <a:fillRect/>
          </a:stretch>
        </p:blipFill>
        <p:spPr>
          <a:xfrm>
            <a:off x="3203848" y="3789040"/>
            <a:ext cx="2400072" cy="2423741"/>
          </a:xfrm>
          <a:prstGeom prst="rect">
            <a:avLst/>
          </a:prstGeom>
        </p:spPr>
      </p:pic>
    </p:spTree>
    <p:extLst>
      <p:ext uri="{BB962C8B-B14F-4D97-AF65-F5344CB8AC3E}">
        <p14:creationId xmlns:p14="http://schemas.microsoft.com/office/powerpoint/2010/main" val="28356292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Výpočet plochy obdĺžnika</a:t>
            </a:r>
            <a:endParaRPr lang="el-GR" b="1" dirty="0">
              <a:solidFill>
                <a:srgbClr val="166C59"/>
              </a:solidFill>
            </a:endParaRPr>
          </a:p>
        </p:txBody>
      </p:sp>
      <p:sp>
        <p:nvSpPr>
          <p:cNvPr id="3" name="Content Placeholder 2"/>
          <p:cNvSpPr>
            <a:spLocks noGrp="1"/>
          </p:cNvSpPr>
          <p:nvPr>
            <p:ph idx="1"/>
          </p:nvPr>
        </p:nvSpPr>
        <p:spPr>
          <a:xfrm>
            <a:off x="395536" y="983878"/>
            <a:ext cx="8229600" cy="4525963"/>
          </a:xfrm>
        </p:spPr>
        <p:txBody>
          <a:bodyPr/>
          <a:lstStyle/>
          <a:p>
            <a:pPr marL="0" indent="0" algn="just">
              <a:buNone/>
            </a:pPr>
            <a:r>
              <a:rPr lang="en-US" sz="2400" b="1" dirty="0"/>
              <a:t>Podľa definície je plocha obdĺžnika oblasť, ktorú pokrýva obdĺžnik v dvojrozmernej rovine. Obdĺžnik je dvojrozmerný mnohouholník so štyrmi stranami, štyrmi uhlami a štyrmi vrcholmi.</a:t>
            </a:r>
          </a:p>
          <a:p>
            <a:pPr marL="0" indent="0" algn="just">
              <a:buNone/>
            </a:pPr>
            <a:r>
              <a:rPr lang="en-US" sz="2400" b="1" dirty="0"/>
              <a:t>Obdĺžnik sa skladá z dvoch strán: dĺžky (L) a šírky (W). Dĺžka obdĺžnika je najdlhšia strana, zatiaľ čo šírka je najkratšia strana. Šírka obdĺžnika sa niekedy označuje ako šírka (b).</a:t>
            </a:r>
          </a:p>
        </p:txBody>
      </p:sp>
      <p:pic>
        <p:nvPicPr>
          <p:cNvPr id="5" name="Obrázok 4">
            <a:extLst>
              <a:ext uri="{FF2B5EF4-FFF2-40B4-BE49-F238E27FC236}">
                <a16:creationId xmlns:a16="http://schemas.microsoft.com/office/drawing/2014/main" id="{F5A4EDE4-BCD6-4F52-A100-F1C4CA1D9960}"/>
              </a:ext>
            </a:extLst>
          </p:cNvPr>
          <p:cNvPicPr>
            <a:picLocks noChangeAspect="1"/>
          </p:cNvPicPr>
          <p:nvPr/>
        </p:nvPicPr>
        <p:blipFill>
          <a:blip r:embed="rId2"/>
          <a:stretch>
            <a:fillRect/>
          </a:stretch>
        </p:blipFill>
        <p:spPr>
          <a:xfrm>
            <a:off x="2051720" y="4293096"/>
            <a:ext cx="4260101" cy="1800200"/>
          </a:xfrm>
          <a:prstGeom prst="rect">
            <a:avLst/>
          </a:prstGeom>
        </p:spPr>
      </p:pic>
    </p:spTree>
    <p:extLst>
      <p:ext uri="{BB962C8B-B14F-4D97-AF65-F5344CB8AC3E}">
        <p14:creationId xmlns:p14="http://schemas.microsoft.com/office/powerpoint/2010/main" val="30381515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164</TotalTime>
  <Words>1151</Words>
  <Application>Microsoft Office PowerPoint</Application>
  <PresentationFormat>Prezentácia na obrazovke (4:3)</PresentationFormat>
  <Paragraphs>80</Paragraphs>
  <Slides>19</Slides>
  <Notes>0</Notes>
  <HiddenSlides>0</HiddenSlides>
  <MMClips>0</MMClips>
  <ScaleCrop>false</ScaleCrop>
  <HeadingPairs>
    <vt:vector size="6" baseType="variant">
      <vt:variant>
        <vt:lpstr>Použité písma</vt:lpstr>
      </vt:variant>
      <vt:variant>
        <vt:i4>3</vt:i4>
      </vt:variant>
      <vt:variant>
        <vt:lpstr>Motív</vt:lpstr>
      </vt:variant>
      <vt:variant>
        <vt:i4>1</vt:i4>
      </vt:variant>
      <vt:variant>
        <vt:lpstr>Nadpisy snímok</vt:lpstr>
      </vt:variant>
      <vt:variant>
        <vt:i4>19</vt:i4>
      </vt:variant>
    </vt:vector>
  </HeadingPairs>
  <TitlesOfParts>
    <vt:vector size="23" baseType="lpstr">
      <vt:lpstr>Adobe Heiti Std R</vt:lpstr>
      <vt:lpstr>Arial</vt:lpstr>
      <vt:lpstr>Calibri</vt:lpstr>
      <vt:lpstr>Office Theme</vt:lpstr>
      <vt:lpstr>Logické myslenie Porovnanie merania Prevod 1</vt:lpstr>
      <vt:lpstr>Výpočet plochy</vt:lpstr>
      <vt:lpstr>Výpočet plochy</vt:lpstr>
      <vt:lpstr>Výpočet plochy pomocou metódy mriežky</vt:lpstr>
      <vt:lpstr>Výpočet plochy pomocou metódy mriežky</vt:lpstr>
      <vt:lpstr>Výpočet plochy štvorca</vt:lpstr>
      <vt:lpstr>Výpočet plochy štvorca</vt:lpstr>
      <vt:lpstr>Výpočet plochy štvorca</vt:lpstr>
      <vt:lpstr>Výpočet plochy obdĺžnika</vt:lpstr>
      <vt:lpstr>Výpočet plochy obdĺžnika</vt:lpstr>
      <vt:lpstr>Výpočet plochy obdĺžnika</vt:lpstr>
      <vt:lpstr>Výpočet plochy trojuholníka</vt:lpstr>
      <vt:lpstr>Výpočet plochy trojuholníka</vt:lpstr>
      <vt:lpstr>Vzorce</vt:lpstr>
      <vt:lpstr>Jednotky dĺžky</vt:lpstr>
      <vt:lpstr>Jednotky dĺžky</vt:lpstr>
      <vt:lpstr>Jednotky dĺžky</vt:lpstr>
      <vt:lpstr>Jednotky plochy</vt:lpstr>
      <vt:lpstr>Jednotky plochy</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docId:41D8A6A93893D3ADCD96C6BD269780FB</cp:keywords>
  <dc:description/>
  <cp:lastModifiedBy>KEAI</cp:lastModifiedBy>
  <cp:revision>28</cp:revision>
  <dcterms:created xsi:type="dcterms:W3CDTF">2016-10-07T11:12:08Z</dcterms:created>
  <dcterms:modified xsi:type="dcterms:W3CDTF">2023-01-27T12:47:07Z</dcterms:modified>
  <cp:category/>
</cp:coreProperties>
</file>