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9" roundtripDataSignature="AMtx7mh6vq6dgPRb+wfJbMLUVb1P3BEsd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4" d="100"/>
          <a:sy n="94" d="100"/>
        </p:scale>
        <p:origin x="1560" y="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tableStyles" Target="tableStyles.xml"/><Relationship Id="rId10" Type="http://schemas.openxmlformats.org/officeDocument/2006/relationships/slide" Target="slides/slide9.xml"/><Relationship Id="rId19"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t-IT"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Google Shape;38;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 name="Google Shape;39;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6" name="Google Shape;96;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13287a2c2a5_0_5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2" name="Google Shape;102;g13287a2c2a5_0_5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13287a2c2a5_0_7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 name="Google Shape;108;g13287a2c2a5_0_7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3287a2c2a5_0_6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 name="Google Shape;115;g13287a2c2a5_0_6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 name="Google Shape;45;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Google Shape;50;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 name="Google Shape;51;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13287a2c2a5_0_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 name="Google Shape;57;g13287a2c2a5_0_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13287a2c2a5_0_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3" name="Google Shape;63;g13287a2c2a5_0_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13287a2c2a5_0_2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9" name="Google Shape;69;g13287a2c2a5_0_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 name="Google Shape;75;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13287a2c2a5_0_3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 name="Google Shape;82;g13287a2c2a5_0_3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13287a2c2a5_0_4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9" name="Google Shape;89;g13287a2c2a5_0_4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1"/>
          <p:cNvSpPr/>
          <p:nvPr/>
        </p:nvSpPr>
        <p:spPr>
          <a:xfrm>
            <a:off x="0" y="5805265"/>
            <a:ext cx="8964488" cy="1080120"/>
          </a:xfrm>
          <a:prstGeom prst="rect">
            <a:avLst/>
          </a:prstGeom>
          <a:solidFill>
            <a:schemeClr val="lt1">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 name="Google Shape;17;p11"/>
          <p:cNvSpPr txBox="1">
            <a:spLocks noGrp="1"/>
          </p:cNvSpPr>
          <p:nvPr>
            <p:ph type="ctrTitle"/>
          </p:nvPr>
        </p:nvSpPr>
        <p:spPr>
          <a:xfrm>
            <a:off x="327992" y="1052736"/>
            <a:ext cx="7772400" cy="14700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 name="Google Shape;18;p11"/>
          <p:cNvSpPr txBox="1">
            <a:spLocks noGrp="1"/>
          </p:cNvSpPr>
          <p:nvPr>
            <p:ph type="subTitle" idx="1"/>
          </p:nvPr>
        </p:nvSpPr>
        <p:spPr>
          <a:xfrm>
            <a:off x="323528" y="2636912"/>
            <a:ext cx="6400800" cy="1752600"/>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rgbClr val="595959"/>
              </a:buClr>
              <a:buSzPts val="3200"/>
              <a:buFont typeface="Arial"/>
              <a:buNone/>
              <a:defRPr sz="3200" b="0" i="0" u="none" strike="noStrike" cap="none">
                <a:solidFill>
                  <a:srgbClr val="595959"/>
                </a:solidFill>
                <a:latin typeface="Calibri"/>
                <a:ea typeface="Calibri"/>
                <a:cs typeface="Calibri"/>
                <a:sym typeface="Calibri"/>
              </a:defRPr>
            </a:lvl1pPr>
            <a:lvl2pPr marR="0" lvl="1" algn="ctr" rtl="0">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R="0" lvl="2" algn="ctr" rtl="0">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R="0" lvl="3"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R="0" lvl="4"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R="0" lvl="5"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R="0" lvl="6"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R="0" lvl="7"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R="0" lvl="8"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pic>
        <p:nvPicPr>
          <p:cNvPr id="19" name="Google Shape;19;p11" descr="C:\Users\mkomod05.cs8500\Google Drive\SEIT lab\Projects\World of Physics\Kick-off\eu flag.JPG"/>
          <p:cNvPicPr preferRelativeResize="0"/>
          <p:nvPr/>
        </p:nvPicPr>
        <p:blipFill rotWithShape="1">
          <a:blip r:embed="rId2">
            <a:alphaModFix/>
          </a:blip>
          <a:srcRect/>
          <a:stretch/>
        </p:blipFill>
        <p:spPr>
          <a:xfrm>
            <a:off x="233141" y="6275280"/>
            <a:ext cx="766959" cy="511306"/>
          </a:xfrm>
          <a:prstGeom prst="rect">
            <a:avLst/>
          </a:prstGeom>
          <a:noFill/>
          <a:ln>
            <a:noFill/>
          </a:ln>
        </p:spPr>
      </p:pic>
      <p:sp>
        <p:nvSpPr>
          <p:cNvPr id="20" name="Google Shape;20;p11"/>
          <p:cNvSpPr txBox="1"/>
          <p:nvPr/>
        </p:nvSpPr>
        <p:spPr>
          <a:xfrm>
            <a:off x="1000100" y="6519470"/>
            <a:ext cx="1206099"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it-IT" sz="1600" b="0" i="0" u="none" strike="noStrike">
                <a:solidFill>
                  <a:srgbClr val="003996"/>
                </a:solidFill>
                <a:latin typeface="Arial"/>
                <a:ea typeface="Arial"/>
                <a:cs typeface="Arial"/>
                <a:sym typeface="Arial"/>
              </a:rPr>
              <a:t>Erasmus</a:t>
            </a:r>
            <a:r>
              <a:rPr lang="it-IT" sz="1400" b="0" i="0" u="none" strike="noStrike">
                <a:solidFill>
                  <a:srgbClr val="003996"/>
                </a:solidFill>
                <a:latin typeface="Arial"/>
                <a:ea typeface="Arial"/>
                <a:cs typeface="Arial"/>
                <a:sym typeface="Arial"/>
              </a:rPr>
              <a:t>+</a:t>
            </a:r>
            <a:endParaRPr sz="1400">
              <a:solidFill>
                <a:srgbClr val="003996"/>
              </a:solidFill>
              <a:latin typeface="Calibri"/>
              <a:ea typeface="Calibri"/>
              <a:cs typeface="Calibri"/>
              <a:sym typeface="Calibri"/>
            </a:endParaRPr>
          </a:p>
        </p:txBody>
      </p:sp>
      <p:pic>
        <p:nvPicPr>
          <p:cNvPr id="21" name="Google Shape;21;p11"/>
          <p:cNvPicPr preferRelativeResize="0"/>
          <p:nvPr/>
        </p:nvPicPr>
        <p:blipFill rotWithShape="1">
          <a:blip r:embed="rId3">
            <a:alphaModFix/>
          </a:blip>
          <a:srcRect/>
          <a:stretch/>
        </p:blipFill>
        <p:spPr>
          <a:xfrm>
            <a:off x="7608064" y="5661248"/>
            <a:ext cx="1356424" cy="1356424"/>
          </a:xfrm>
          <a:prstGeom prst="rect">
            <a:avLst/>
          </a:prstGeom>
          <a:noFill/>
          <a:ln>
            <a:noFill/>
          </a:ln>
        </p:spPr>
      </p:pic>
      <p:sp>
        <p:nvSpPr>
          <p:cNvPr id="22" name="Google Shape;22;p11"/>
          <p:cNvSpPr/>
          <p:nvPr/>
        </p:nvSpPr>
        <p:spPr>
          <a:xfrm>
            <a:off x="0" y="0"/>
            <a:ext cx="9144000" cy="6885385"/>
          </a:xfrm>
          <a:prstGeom prst="rect">
            <a:avLst/>
          </a:prstGeom>
          <a:solidFill>
            <a:schemeClr val="lt1">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12"/>
          <p:cNvSpPr/>
          <p:nvPr/>
        </p:nvSpPr>
        <p:spPr>
          <a:xfrm>
            <a:off x="0" y="0"/>
            <a:ext cx="9144000" cy="6885385"/>
          </a:xfrm>
          <a:prstGeom prst="rect">
            <a:avLst/>
          </a:prstGeom>
          <a:solidFill>
            <a:schemeClr val="lt1">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 name="Google Shape;25;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 name="Google Shape;26;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rgbClr val="3F3F3F"/>
              </a:buClr>
              <a:buSzPts val="3200"/>
              <a:buFont typeface="Arial"/>
              <a:buChar char="•"/>
              <a:defRPr sz="3200" b="0" i="0" u="none" strike="noStrike" cap="none">
                <a:solidFill>
                  <a:srgbClr val="3F3F3F"/>
                </a:solidFill>
                <a:latin typeface="Calibri"/>
                <a:ea typeface="Calibri"/>
                <a:cs typeface="Calibri"/>
                <a:sym typeface="Calibri"/>
              </a:defRPr>
            </a:lvl1pPr>
            <a:lvl2pPr marL="914400" marR="0" lvl="1" indent="-406400" algn="l" rtl="0">
              <a:spcBef>
                <a:spcPts val="560"/>
              </a:spcBef>
              <a:spcAft>
                <a:spcPts val="0"/>
              </a:spcAft>
              <a:buClr>
                <a:srgbClr val="3F3F3F"/>
              </a:buClr>
              <a:buSzPts val="2800"/>
              <a:buFont typeface="Arial"/>
              <a:buChar char="–"/>
              <a:defRPr sz="2800" b="0" i="0" u="none" strike="noStrike" cap="none">
                <a:solidFill>
                  <a:srgbClr val="3F3F3F"/>
                </a:solidFill>
                <a:latin typeface="Calibri"/>
                <a:ea typeface="Calibri"/>
                <a:cs typeface="Calibri"/>
                <a:sym typeface="Calibri"/>
              </a:defRPr>
            </a:lvl2pPr>
            <a:lvl3pPr marL="1371600" marR="0" lvl="2" indent="-381000" algn="l" rtl="0">
              <a:spcBef>
                <a:spcPts val="480"/>
              </a:spcBef>
              <a:spcAft>
                <a:spcPts val="0"/>
              </a:spcAft>
              <a:buClr>
                <a:srgbClr val="3F3F3F"/>
              </a:buClr>
              <a:buSzPts val="2400"/>
              <a:buFont typeface="Arial"/>
              <a:buChar char="•"/>
              <a:defRPr sz="2400" b="0" i="0" u="none" strike="noStrike" cap="none">
                <a:solidFill>
                  <a:srgbClr val="3F3F3F"/>
                </a:solidFill>
                <a:latin typeface="Calibri"/>
                <a:ea typeface="Calibri"/>
                <a:cs typeface="Calibri"/>
                <a:sym typeface="Calibri"/>
              </a:defRPr>
            </a:lvl3pPr>
            <a:lvl4pPr marL="1828800" marR="0" lvl="3" indent="-355600" algn="l" rtl="0">
              <a:spcBef>
                <a:spcPts val="400"/>
              </a:spcBef>
              <a:spcAft>
                <a:spcPts val="0"/>
              </a:spcAft>
              <a:buClr>
                <a:srgbClr val="3F3F3F"/>
              </a:buClr>
              <a:buSzPts val="2000"/>
              <a:buFont typeface="Arial"/>
              <a:buChar char="–"/>
              <a:defRPr sz="2000" b="0" i="0" u="none" strike="noStrike" cap="none">
                <a:solidFill>
                  <a:srgbClr val="3F3F3F"/>
                </a:solidFill>
                <a:latin typeface="Calibri"/>
                <a:ea typeface="Calibri"/>
                <a:cs typeface="Calibri"/>
                <a:sym typeface="Calibri"/>
              </a:defRPr>
            </a:lvl4pPr>
            <a:lvl5pPr marL="2286000" marR="0" lvl="4" indent="-355600" algn="l" rtl="0">
              <a:spcBef>
                <a:spcPts val="400"/>
              </a:spcBef>
              <a:spcAft>
                <a:spcPts val="0"/>
              </a:spcAft>
              <a:buClr>
                <a:srgbClr val="3F3F3F"/>
              </a:buClr>
              <a:buSzPts val="2000"/>
              <a:buFont typeface="Arial"/>
              <a:buChar char="»"/>
              <a:defRPr sz="2000" b="0" i="0" u="none" strike="noStrike" cap="none">
                <a:solidFill>
                  <a:srgbClr val="3F3F3F"/>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7" name="Google Shape;27;p12"/>
          <p:cNvSpPr txBox="1"/>
          <p:nvPr/>
        </p:nvSpPr>
        <p:spPr>
          <a:xfrm>
            <a:off x="3438532" y="6520259"/>
            <a:ext cx="2133600" cy="36512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it-IT" sz="1400" b="1">
                <a:solidFill>
                  <a:srgbClr val="494429"/>
                </a:solidFill>
                <a:latin typeface="Calibri"/>
                <a:ea typeface="Calibri"/>
                <a:cs typeface="Calibri"/>
                <a:sym typeface="Calibri"/>
              </a:rPr>
              <a:t>‹#›</a:t>
            </a:fld>
            <a:endParaRPr sz="1400" b="1">
              <a:solidFill>
                <a:srgbClr val="494429"/>
              </a:solidFill>
              <a:latin typeface="Calibri"/>
              <a:ea typeface="Calibri"/>
              <a:cs typeface="Calibri"/>
              <a:sym typeface="Calibri"/>
            </a:endParaRPr>
          </a:p>
        </p:txBody>
      </p:sp>
      <p:pic>
        <p:nvPicPr>
          <p:cNvPr id="28" name="Google Shape;28;p12" descr="C:\Users\mkomod05.cs8500\Google Drive\SEIT lab\Projects\World of Physics\Kick-off\eu flag.JPG"/>
          <p:cNvPicPr preferRelativeResize="0"/>
          <p:nvPr/>
        </p:nvPicPr>
        <p:blipFill rotWithShape="1">
          <a:blip r:embed="rId2">
            <a:alphaModFix/>
          </a:blip>
          <a:srcRect/>
          <a:stretch/>
        </p:blipFill>
        <p:spPr>
          <a:xfrm>
            <a:off x="233141" y="6275280"/>
            <a:ext cx="766959" cy="511306"/>
          </a:xfrm>
          <a:prstGeom prst="rect">
            <a:avLst/>
          </a:prstGeom>
          <a:noFill/>
          <a:ln>
            <a:noFill/>
          </a:ln>
        </p:spPr>
      </p:pic>
      <p:sp>
        <p:nvSpPr>
          <p:cNvPr id="29" name="Google Shape;29;p12"/>
          <p:cNvSpPr txBox="1"/>
          <p:nvPr/>
        </p:nvSpPr>
        <p:spPr>
          <a:xfrm>
            <a:off x="1000100" y="6519470"/>
            <a:ext cx="1206099"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it-IT" sz="1600" b="0" i="0" u="none" strike="noStrike">
                <a:solidFill>
                  <a:srgbClr val="003996"/>
                </a:solidFill>
                <a:latin typeface="Arial"/>
                <a:ea typeface="Arial"/>
                <a:cs typeface="Arial"/>
                <a:sym typeface="Arial"/>
              </a:rPr>
              <a:t>Erasmus</a:t>
            </a:r>
            <a:r>
              <a:rPr lang="it-IT" sz="1400" b="0" i="0" u="none" strike="noStrike">
                <a:solidFill>
                  <a:srgbClr val="003996"/>
                </a:solidFill>
                <a:latin typeface="Arial"/>
                <a:ea typeface="Arial"/>
                <a:cs typeface="Arial"/>
                <a:sym typeface="Arial"/>
              </a:rPr>
              <a:t>+</a:t>
            </a:r>
            <a:endParaRPr sz="1400">
              <a:solidFill>
                <a:srgbClr val="003996"/>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0"/>
        <p:cNvGrpSpPr/>
        <p:nvPr/>
      </p:nvGrpSpPr>
      <p:grpSpPr>
        <a:xfrm>
          <a:off x="0" y="0"/>
          <a:ext cx="0" cy="0"/>
          <a:chOff x="0" y="0"/>
          <a:chExt cx="0" cy="0"/>
        </a:xfrm>
      </p:grpSpPr>
      <p:sp>
        <p:nvSpPr>
          <p:cNvPr id="31" name="Google Shape;31;p13"/>
          <p:cNvSpPr/>
          <p:nvPr/>
        </p:nvSpPr>
        <p:spPr>
          <a:xfrm>
            <a:off x="0" y="0"/>
            <a:ext cx="9144000" cy="6885385"/>
          </a:xfrm>
          <a:prstGeom prst="rect">
            <a:avLst/>
          </a:prstGeom>
          <a:solidFill>
            <a:schemeClr val="lt1">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 name="Google Shape;32;p13"/>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dk1"/>
              </a:buClr>
              <a:buSzPts val="4000"/>
              <a:buFont typeface="Calibri"/>
              <a:buNone/>
              <a:defRPr sz="4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3" name="Google Shape;33;p13"/>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Autofit/>
          </a:bodyPr>
          <a:lstStyle>
            <a:lvl1pPr marL="457200" marR="0" lvl="0" indent="-228600" algn="l"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1pPr>
            <a:lvl2pPr marL="914400" marR="0" lvl="1" indent="-228600" algn="l" rtl="0">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spcBef>
                <a:spcPts val="32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34" name="Google Shape;34;p13"/>
          <p:cNvSpPr txBox="1"/>
          <p:nvPr/>
        </p:nvSpPr>
        <p:spPr>
          <a:xfrm>
            <a:off x="3438532" y="6520259"/>
            <a:ext cx="2133600" cy="36512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it-IT" sz="1400" b="1">
                <a:solidFill>
                  <a:srgbClr val="494429"/>
                </a:solidFill>
                <a:latin typeface="Calibri"/>
                <a:ea typeface="Calibri"/>
                <a:cs typeface="Calibri"/>
                <a:sym typeface="Calibri"/>
              </a:rPr>
              <a:t>‹#›</a:t>
            </a:fld>
            <a:endParaRPr sz="1400" b="1">
              <a:solidFill>
                <a:srgbClr val="494429"/>
              </a:solidFill>
              <a:latin typeface="Calibri"/>
              <a:ea typeface="Calibri"/>
              <a:cs typeface="Calibri"/>
              <a:sym typeface="Calibri"/>
            </a:endParaRPr>
          </a:p>
        </p:txBody>
      </p:sp>
      <p:pic>
        <p:nvPicPr>
          <p:cNvPr id="35" name="Google Shape;35;p13" descr="C:\Users\mkomod05.cs8500\Google Drive\SEIT lab\Projects\World of Physics\Kick-off\eu flag.JPG"/>
          <p:cNvPicPr preferRelativeResize="0"/>
          <p:nvPr/>
        </p:nvPicPr>
        <p:blipFill rotWithShape="1">
          <a:blip r:embed="rId2">
            <a:alphaModFix/>
          </a:blip>
          <a:srcRect/>
          <a:stretch/>
        </p:blipFill>
        <p:spPr>
          <a:xfrm>
            <a:off x="233141" y="6275280"/>
            <a:ext cx="766959" cy="511306"/>
          </a:xfrm>
          <a:prstGeom prst="rect">
            <a:avLst/>
          </a:prstGeom>
          <a:noFill/>
          <a:ln>
            <a:noFill/>
          </a:ln>
        </p:spPr>
      </p:pic>
      <p:sp>
        <p:nvSpPr>
          <p:cNvPr id="36" name="Google Shape;36;p13"/>
          <p:cNvSpPr txBox="1"/>
          <p:nvPr/>
        </p:nvSpPr>
        <p:spPr>
          <a:xfrm>
            <a:off x="1000100" y="6519470"/>
            <a:ext cx="1206099"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it-IT" sz="1600" b="0" i="0" u="none" strike="noStrike">
                <a:solidFill>
                  <a:srgbClr val="003996"/>
                </a:solidFill>
                <a:latin typeface="Arial"/>
                <a:ea typeface="Arial"/>
                <a:cs typeface="Arial"/>
                <a:sym typeface="Arial"/>
              </a:rPr>
              <a:t>Erasmus</a:t>
            </a:r>
            <a:r>
              <a:rPr lang="it-IT" sz="1400" b="0" i="0" u="none" strike="noStrike">
                <a:solidFill>
                  <a:srgbClr val="003996"/>
                </a:solidFill>
                <a:latin typeface="Arial"/>
                <a:ea typeface="Arial"/>
                <a:cs typeface="Arial"/>
                <a:sym typeface="Arial"/>
              </a:rPr>
              <a:t>+</a:t>
            </a:r>
            <a:endParaRPr sz="1400">
              <a:solidFill>
                <a:srgbClr val="003996"/>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alpha val="28627"/>
          </a:schemeClr>
        </a:solidFill>
        <a:effectLst/>
      </p:bgPr>
    </p:bg>
    <p:spTree>
      <p:nvGrpSpPr>
        <p:cNvPr id="1" name="Shape 9"/>
        <p:cNvGrpSpPr/>
        <p:nvPr/>
      </p:nvGrpSpPr>
      <p:grpSpPr>
        <a:xfrm>
          <a:off x="0" y="0"/>
          <a:ext cx="0" cy="0"/>
          <a:chOff x="0" y="0"/>
          <a:chExt cx="0" cy="0"/>
        </a:xfrm>
      </p:grpSpPr>
      <p:pic>
        <p:nvPicPr>
          <p:cNvPr id="10" name="Google Shape;10;p10" descr="C:\Users\mkomod05.cs8500\Google Drive\SEIT lab\Projects\World of Physics\Kick-off\eu flag.JPG"/>
          <p:cNvPicPr preferRelativeResize="0"/>
          <p:nvPr/>
        </p:nvPicPr>
        <p:blipFill rotWithShape="1">
          <a:blip r:embed="rId5">
            <a:alphaModFix/>
          </a:blip>
          <a:srcRect/>
          <a:stretch/>
        </p:blipFill>
        <p:spPr>
          <a:xfrm>
            <a:off x="233141" y="6275280"/>
            <a:ext cx="766959" cy="511306"/>
          </a:xfrm>
          <a:prstGeom prst="rect">
            <a:avLst/>
          </a:prstGeom>
          <a:noFill/>
          <a:ln>
            <a:noFill/>
          </a:ln>
        </p:spPr>
      </p:pic>
      <p:sp>
        <p:nvSpPr>
          <p:cNvPr id="11" name="Google Shape;11;p10"/>
          <p:cNvSpPr txBox="1"/>
          <p:nvPr/>
        </p:nvSpPr>
        <p:spPr>
          <a:xfrm>
            <a:off x="1000100" y="6519470"/>
            <a:ext cx="1206099"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it-IT" sz="1400" b="0" i="0" u="none" strike="noStrike" cap="none">
                <a:solidFill>
                  <a:srgbClr val="003996"/>
                </a:solidFill>
                <a:latin typeface="Arial"/>
                <a:ea typeface="Arial"/>
                <a:cs typeface="Arial"/>
                <a:sym typeface="Arial"/>
              </a:rPr>
              <a:t>Erasmus+</a:t>
            </a:r>
            <a:endParaRPr sz="1400">
              <a:solidFill>
                <a:srgbClr val="003996"/>
              </a:solidFill>
              <a:latin typeface="Calibri"/>
              <a:ea typeface="Calibri"/>
              <a:cs typeface="Calibri"/>
              <a:sym typeface="Calibri"/>
            </a:endParaRPr>
          </a:p>
        </p:txBody>
      </p:sp>
      <p:sp>
        <p:nvSpPr>
          <p:cNvPr id="12" name="Google Shape;12;p10"/>
          <p:cNvSpPr txBox="1"/>
          <p:nvPr/>
        </p:nvSpPr>
        <p:spPr>
          <a:xfrm>
            <a:off x="5621849" y="116632"/>
            <a:ext cx="3486147"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600"/>
              <a:buFont typeface="Calibri"/>
              <a:buNone/>
            </a:pPr>
            <a:r>
              <a:rPr lang="it-IT" sz="1600">
                <a:solidFill>
                  <a:schemeClr val="dk1"/>
                </a:solidFill>
                <a:latin typeface="Calibri"/>
                <a:ea typeface="Calibri"/>
                <a:cs typeface="Calibri"/>
                <a:sym typeface="Calibri"/>
              </a:rPr>
              <a:t>Mathesis - </a:t>
            </a:r>
            <a:r>
              <a:rPr lang="it-IT" sz="1600" b="0" i="0" u="none" strike="noStrike">
                <a:solidFill>
                  <a:schemeClr val="dk1"/>
                </a:solidFill>
                <a:latin typeface="Calibri"/>
                <a:ea typeface="Calibri"/>
                <a:cs typeface="Calibri"/>
                <a:sym typeface="Calibri"/>
              </a:rPr>
              <a:t>2020-1-RO01-KA201-080410</a:t>
            </a:r>
            <a:endParaRPr sz="1600">
              <a:solidFill>
                <a:schemeClr val="dk1"/>
              </a:solidFill>
              <a:latin typeface="Calibri"/>
              <a:ea typeface="Calibri"/>
              <a:cs typeface="Calibri"/>
              <a:sym typeface="Calibri"/>
            </a:endParaRPr>
          </a:p>
        </p:txBody>
      </p:sp>
      <p:pic>
        <p:nvPicPr>
          <p:cNvPr id="13" name="Google Shape;13;p10"/>
          <p:cNvPicPr preferRelativeResize="0"/>
          <p:nvPr/>
        </p:nvPicPr>
        <p:blipFill rotWithShape="1">
          <a:blip r:embed="rId6">
            <a:alphaModFix/>
          </a:blip>
          <a:srcRect/>
          <a:stretch/>
        </p:blipFill>
        <p:spPr>
          <a:xfrm>
            <a:off x="7608064" y="5661248"/>
            <a:ext cx="1356424" cy="1356424"/>
          </a:xfrm>
          <a:prstGeom prst="rect">
            <a:avLst/>
          </a:prstGeom>
          <a:noFill/>
          <a:ln>
            <a:noFill/>
          </a:ln>
        </p:spPr>
      </p:pic>
      <p:pic>
        <p:nvPicPr>
          <p:cNvPr id="14" name="Google Shape;14;p10"/>
          <p:cNvPicPr preferRelativeResize="0"/>
          <p:nvPr/>
        </p:nvPicPr>
        <p:blipFill rotWithShape="1">
          <a:blip r:embed="rId7">
            <a:alphaModFix/>
          </a:blip>
          <a:srcRect/>
          <a:stretch/>
        </p:blipFill>
        <p:spPr>
          <a:xfrm>
            <a:off x="9036495" y="-1"/>
            <a:ext cx="107505" cy="688538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Google Shape;41;p1"/>
          <p:cNvSpPr txBox="1">
            <a:spLocks noGrp="1"/>
          </p:cNvSpPr>
          <p:nvPr>
            <p:ph type="ctrTitle"/>
          </p:nvPr>
        </p:nvSpPr>
        <p:spPr>
          <a:xfrm>
            <a:off x="327992" y="1052736"/>
            <a:ext cx="8276456" cy="1470025"/>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it-IT" b="1">
                <a:solidFill>
                  <a:srgbClr val="166C59"/>
                </a:solidFill>
              </a:rPr>
              <a:t>Základné koncepty algoritmického myslenia</a:t>
            </a:r>
            <a:endParaRPr b="1">
              <a:solidFill>
                <a:srgbClr val="166C59"/>
              </a:solidFill>
            </a:endParaRPr>
          </a:p>
        </p:txBody>
      </p:sp>
      <p:sp>
        <p:nvSpPr>
          <p:cNvPr id="42" name="Google Shape;42;p1"/>
          <p:cNvSpPr txBox="1">
            <a:spLocks noGrp="1"/>
          </p:cNvSpPr>
          <p:nvPr>
            <p:ph type="subTitle" idx="1"/>
          </p:nvPr>
        </p:nvSpPr>
        <p:spPr>
          <a:xfrm>
            <a:off x="323528" y="2636912"/>
            <a:ext cx="8568952" cy="17526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595959"/>
              </a:buClr>
              <a:buSzPts val="3200"/>
              <a:buNone/>
            </a:pPr>
            <a:r>
              <a:rPr lang="it-IT"/>
              <a:t>Sekvencovanie, výber a opakovanie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it-IT" b="1">
                <a:solidFill>
                  <a:srgbClr val="166C59"/>
                </a:solidFill>
              </a:rPr>
              <a:t>Opakovanie</a:t>
            </a:r>
            <a:endParaRPr b="1">
              <a:solidFill>
                <a:srgbClr val="166C59"/>
              </a:solidFill>
            </a:endParaRPr>
          </a:p>
          <a:p>
            <a:pPr marL="0" lvl="0" indent="0" algn="ctr" rtl="0">
              <a:spcBef>
                <a:spcPts val="0"/>
              </a:spcBef>
              <a:spcAft>
                <a:spcPts val="0"/>
              </a:spcAft>
              <a:buClr>
                <a:srgbClr val="166C59"/>
              </a:buClr>
              <a:buSzPts val="4400"/>
              <a:buFont typeface="Calibri"/>
              <a:buNone/>
            </a:pPr>
            <a:endParaRPr b="1">
              <a:solidFill>
                <a:srgbClr val="166C59"/>
              </a:solidFill>
            </a:endParaRPr>
          </a:p>
        </p:txBody>
      </p:sp>
      <p:sp>
        <p:nvSpPr>
          <p:cNvPr id="99" name="Google Shape;99;p5"/>
          <p:cNvSpPr txBox="1">
            <a:spLocks noGrp="1"/>
          </p:cNvSpPr>
          <p:nvPr>
            <p:ph type="body" idx="1"/>
          </p:nvPr>
        </p:nvSpPr>
        <p:spPr>
          <a:xfrm>
            <a:off x="457200" y="1894574"/>
            <a:ext cx="8229600" cy="4231500"/>
          </a:xfrm>
          <a:prstGeom prst="rect">
            <a:avLst/>
          </a:prstGeom>
          <a:noFill/>
          <a:ln>
            <a:noFill/>
          </a:ln>
        </p:spPr>
        <p:txBody>
          <a:bodyPr spcFirstLastPara="1" wrap="square" lIns="91425" tIns="45700" rIns="91425" bIns="45700" anchor="t" anchorCtr="0">
            <a:noAutofit/>
          </a:bodyPr>
          <a:lstStyle/>
          <a:p>
            <a:pPr marL="0" lvl="0" indent="0" algn="l" rtl="0">
              <a:spcBef>
                <a:spcPts val="640"/>
              </a:spcBef>
              <a:spcAft>
                <a:spcPts val="0"/>
              </a:spcAft>
              <a:buClr>
                <a:srgbClr val="3F3F3F"/>
              </a:buClr>
              <a:buSzPts val="3200"/>
              <a:buNone/>
            </a:pPr>
            <a:r>
              <a:rPr lang="it-IT" b="1"/>
              <a:t>Opakovanie, často nazývané aj iterácia alebo cyklus, je konštrukcia, ktorá umožňuje vykonať inštrukciu viac ako raz bez toho, aby sa musela zakaždým opakovať v rámci sekvenčného bloku inštrukcií. Bežne existujú tri typy opakovania: riadené počítaním, while a opakovanie až do.</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g13287a2c2a5_0_5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it-IT" b="1">
                <a:solidFill>
                  <a:srgbClr val="166C59"/>
                </a:solidFill>
              </a:rPr>
              <a:t>Opakovanie</a:t>
            </a:r>
            <a:endParaRPr b="1">
              <a:solidFill>
                <a:srgbClr val="166C59"/>
              </a:solidFill>
            </a:endParaRPr>
          </a:p>
          <a:p>
            <a:pPr marL="0" lvl="0" indent="0" algn="ctr" rtl="0">
              <a:spcBef>
                <a:spcPts val="0"/>
              </a:spcBef>
              <a:spcAft>
                <a:spcPts val="0"/>
              </a:spcAft>
              <a:buClr>
                <a:srgbClr val="166C59"/>
              </a:buClr>
              <a:buSzPts val="4400"/>
              <a:buFont typeface="Calibri"/>
              <a:buNone/>
            </a:pPr>
            <a:r>
              <a:rPr lang="it-IT" b="1">
                <a:solidFill>
                  <a:srgbClr val="166C59"/>
                </a:solidFill>
              </a:rPr>
              <a:t>Kontrolované počítanie</a:t>
            </a:r>
            <a:endParaRPr b="1">
              <a:solidFill>
                <a:srgbClr val="166C59"/>
              </a:solidFill>
            </a:endParaRPr>
          </a:p>
        </p:txBody>
      </p:sp>
      <p:sp>
        <p:nvSpPr>
          <p:cNvPr id="105" name="Google Shape;105;g13287a2c2a5_0_53"/>
          <p:cNvSpPr txBox="1">
            <a:spLocks noGrp="1"/>
          </p:cNvSpPr>
          <p:nvPr>
            <p:ph type="body" idx="1"/>
          </p:nvPr>
        </p:nvSpPr>
        <p:spPr>
          <a:xfrm>
            <a:off x="457200" y="1894574"/>
            <a:ext cx="8229600" cy="4231500"/>
          </a:xfrm>
          <a:prstGeom prst="rect">
            <a:avLst/>
          </a:prstGeom>
          <a:noFill/>
          <a:ln>
            <a:noFill/>
          </a:ln>
        </p:spPr>
        <p:txBody>
          <a:bodyPr spcFirstLastPara="1" wrap="square" lIns="91425" tIns="45700" rIns="91425" bIns="45700" anchor="t" anchorCtr="0">
            <a:noAutofit/>
          </a:bodyPr>
          <a:lstStyle/>
          <a:p>
            <a:pPr marL="0" lvl="0" indent="0" algn="just" rtl="0">
              <a:spcBef>
                <a:spcPts val="640"/>
              </a:spcBef>
              <a:spcAft>
                <a:spcPts val="0"/>
              </a:spcAft>
              <a:buClr>
                <a:srgbClr val="3F3F3F"/>
              </a:buClr>
              <a:buSzPts val="3200"/>
              <a:buNone/>
            </a:pPr>
            <a:r>
              <a:rPr lang="it-IT" b="1"/>
              <a:t>Opakovanie riadené počtom je typ opakovania, ktorý umožňuje opakovať blok inštrukcií vopred definovaný počet krát. Napríklad, ak by sme chceli explicitne uviesť inštrukcie na odpočítavanie od 10 do 0, mohli by sme povedať "od aktuálneho počtu odpočítaj 1 10-krát za sebou"</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g13287a2c2a5_0_7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it-IT" b="1">
                <a:solidFill>
                  <a:srgbClr val="166C59"/>
                </a:solidFill>
              </a:rPr>
              <a:t>Opakovanie</a:t>
            </a:r>
            <a:endParaRPr b="1">
              <a:solidFill>
                <a:srgbClr val="166C59"/>
              </a:solidFill>
            </a:endParaRPr>
          </a:p>
          <a:p>
            <a:pPr marL="0" lvl="0" indent="0" algn="ctr" rtl="0">
              <a:spcBef>
                <a:spcPts val="0"/>
              </a:spcBef>
              <a:spcAft>
                <a:spcPts val="0"/>
              </a:spcAft>
              <a:buClr>
                <a:srgbClr val="166C59"/>
              </a:buClr>
              <a:buSzPts val="4400"/>
              <a:buFont typeface="Calibri"/>
              <a:buNone/>
            </a:pPr>
            <a:r>
              <a:rPr lang="it-IT" b="1">
                <a:solidFill>
                  <a:srgbClr val="166C59"/>
                </a:solidFill>
              </a:rPr>
              <a:t>Zatiaľ čo</a:t>
            </a:r>
            <a:endParaRPr b="1">
              <a:solidFill>
                <a:srgbClr val="166C59"/>
              </a:solidFill>
            </a:endParaRPr>
          </a:p>
        </p:txBody>
      </p:sp>
      <p:sp>
        <p:nvSpPr>
          <p:cNvPr id="111" name="Google Shape;111;g13287a2c2a5_0_70"/>
          <p:cNvSpPr txBox="1">
            <a:spLocks noGrp="1"/>
          </p:cNvSpPr>
          <p:nvPr>
            <p:ph type="body" idx="1"/>
          </p:nvPr>
        </p:nvSpPr>
        <p:spPr>
          <a:xfrm>
            <a:off x="457200" y="1894575"/>
            <a:ext cx="4022700" cy="4231500"/>
          </a:xfrm>
          <a:prstGeom prst="rect">
            <a:avLst/>
          </a:prstGeom>
          <a:noFill/>
          <a:ln>
            <a:noFill/>
          </a:ln>
        </p:spPr>
        <p:txBody>
          <a:bodyPr spcFirstLastPara="1" wrap="square" lIns="91425" tIns="45700" rIns="91425" bIns="45700" anchor="t" anchorCtr="0">
            <a:noAutofit/>
          </a:bodyPr>
          <a:lstStyle/>
          <a:p>
            <a:pPr marL="0" lvl="0" indent="0" algn="just" rtl="0">
              <a:spcBef>
                <a:spcPts val="640"/>
              </a:spcBef>
              <a:spcAft>
                <a:spcPts val="0"/>
              </a:spcAft>
              <a:buClr>
                <a:srgbClr val="3F3F3F"/>
              </a:buClr>
              <a:buSzPts val="3200"/>
              <a:buNone/>
            </a:pPr>
            <a:r>
              <a:rPr lang="it-IT" b="1"/>
              <a:t>Opakovanie umožňuje opakovať blok inštrukcií, kým nie je splnená podmienka, bez toho, aby bolo vopred známe, koľkokrát sa majú opakovať.</a:t>
            </a:r>
            <a:endParaRPr/>
          </a:p>
        </p:txBody>
      </p:sp>
      <p:pic>
        <p:nvPicPr>
          <p:cNvPr id="112" name="Google Shape;112;g13287a2c2a5_0_70"/>
          <p:cNvPicPr preferRelativeResize="0"/>
          <p:nvPr/>
        </p:nvPicPr>
        <p:blipFill>
          <a:blip r:embed="rId3">
            <a:alphaModFix/>
          </a:blip>
          <a:stretch>
            <a:fillRect/>
          </a:stretch>
        </p:blipFill>
        <p:spPr>
          <a:xfrm>
            <a:off x="4642150" y="2572038"/>
            <a:ext cx="4086225" cy="28765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g13287a2c2a5_0_6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it-IT" b="1">
                <a:solidFill>
                  <a:srgbClr val="166C59"/>
                </a:solidFill>
              </a:rPr>
              <a:t>Opakovanie</a:t>
            </a:r>
            <a:endParaRPr b="1">
              <a:solidFill>
                <a:srgbClr val="166C59"/>
              </a:solidFill>
            </a:endParaRPr>
          </a:p>
          <a:p>
            <a:pPr marL="0" lvl="0" indent="0" algn="ctr" rtl="0">
              <a:spcBef>
                <a:spcPts val="0"/>
              </a:spcBef>
              <a:spcAft>
                <a:spcPts val="0"/>
              </a:spcAft>
              <a:buClr>
                <a:schemeClr val="dk1"/>
              </a:buClr>
              <a:buSzPts val="1100"/>
              <a:buFont typeface="Arial"/>
              <a:buNone/>
            </a:pPr>
            <a:r>
              <a:rPr lang="it-IT" b="1">
                <a:solidFill>
                  <a:srgbClr val="166C59"/>
                </a:solidFill>
              </a:rPr>
              <a:t>Opakujte - až do</a:t>
            </a:r>
            <a:endParaRPr b="1">
              <a:solidFill>
                <a:srgbClr val="166C59"/>
              </a:solidFill>
            </a:endParaRPr>
          </a:p>
          <a:p>
            <a:pPr marL="0" lvl="0" indent="0" algn="ctr" rtl="0">
              <a:spcBef>
                <a:spcPts val="0"/>
              </a:spcBef>
              <a:spcAft>
                <a:spcPts val="0"/>
              </a:spcAft>
              <a:buClr>
                <a:schemeClr val="dk1"/>
              </a:buClr>
              <a:buSzPts val="1100"/>
              <a:buFont typeface="Arial"/>
              <a:buNone/>
            </a:pPr>
            <a:endParaRPr b="1">
              <a:solidFill>
                <a:srgbClr val="166C59"/>
              </a:solidFill>
            </a:endParaRPr>
          </a:p>
          <a:p>
            <a:pPr marL="0" lvl="0" indent="0" algn="ctr" rtl="0">
              <a:spcBef>
                <a:spcPts val="0"/>
              </a:spcBef>
              <a:spcAft>
                <a:spcPts val="0"/>
              </a:spcAft>
              <a:buClr>
                <a:srgbClr val="166C59"/>
              </a:buClr>
              <a:buSzPts val="4400"/>
              <a:buFont typeface="Calibri"/>
              <a:buNone/>
            </a:pPr>
            <a:endParaRPr b="1">
              <a:solidFill>
                <a:srgbClr val="166C59"/>
              </a:solidFill>
            </a:endParaRPr>
          </a:p>
        </p:txBody>
      </p:sp>
      <p:sp>
        <p:nvSpPr>
          <p:cNvPr id="118" name="Google Shape;118;g13287a2c2a5_0_61"/>
          <p:cNvSpPr txBox="1">
            <a:spLocks noGrp="1"/>
          </p:cNvSpPr>
          <p:nvPr>
            <p:ph type="body" idx="1"/>
          </p:nvPr>
        </p:nvSpPr>
        <p:spPr>
          <a:xfrm>
            <a:off x="457200" y="1746550"/>
            <a:ext cx="4022700" cy="4231500"/>
          </a:xfrm>
          <a:prstGeom prst="rect">
            <a:avLst/>
          </a:prstGeom>
          <a:noFill/>
          <a:ln>
            <a:noFill/>
          </a:ln>
        </p:spPr>
        <p:txBody>
          <a:bodyPr spcFirstLastPara="1" wrap="square" lIns="91425" tIns="45700" rIns="91425" bIns="45700" anchor="t" anchorCtr="0">
            <a:noAutofit/>
          </a:bodyPr>
          <a:lstStyle/>
          <a:p>
            <a:pPr marL="0" lvl="0" indent="0" algn="just" rtl="0">
              <a:spcBef>
                <a:spcPts val="640"/>
              </a:spcBef>
              <a:spcAft>
                <a:spcPts val="0"/>
              </a:spcAft>
              <a:buClr>
                <a:srgbClr val="3F3F3F"/>
              </a:buClr>
              <a:buSzPts val="3200"/>
              <a:buNone/>
            </a:pPr>
            <a:r>
              <a:rPr lang="it-IT" b="1"/>
              <a:t>Opakovanie až do opakovania je veľmi podobná konštrukcia ako while. Rozdiel je v tom, že kontrola podmienky sa vykoná po prvej iterácii inštrukcie</a:t>
            </a:r>
            <a:endParaRPr/>
          </a:p>
        </p:txBody>
      </p:sp>
      <p:pic>
        <p:nvPicPr>
          <p:cNvPr id="119" name="Google Shape;119;g13287a2c2a5_0_61"/>
          <p:cNvPicPr preferRelativeResize="0"/>
          <p:nvPr/>
        </p:nvPicPr>
        <p:blipFill>
          <a:blip r:embed="rId3">
            <a:alphaModFix/>
          </a:blip>
          <a:stretch>
            <a:fillRect/>
          </a:stretch>
        </p:blipFill>
        <p:spPr>
          <a:xfrm>
            <a:off x="4572000" y="2453738"/>
            <a:ext cx="4305300" cy="31337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it-IT" b="1">
                <a:solidFill>
                  <a:srgbClr val="166C59"/>
                </a:solidFill>
              </a:rPr>
              <a:t>Čo je to algoritmus?</a:t>
            </a:r>
            <a:endParaRPr b="1">
              <a:solidFill>
                <a:srgbClr val="166C59"/>
              </a:solidFill>
            </a:endParaRPr>
          </a:p>
        </p:txBody>
      </p:sp>
      <p:sp>
        <p:nvSpPr>
          <p:cNvPr id="48" name="Google Shape;48;p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Clr>
                <a:srgbClr val="3F3F3F"/>
              </a:buClr>
              <a:buSzPts val="3200"/>
              <a:buNone/>
            </a:pPr>
            <a:r>
              <a:rPr lang="it-IT" b="1"/>
              <a:t>Algoritmus, často nazývaný aj jednoduchšie ako postup, je súbor jasných a presne definovaných krokov, ktoré možno použiť na dokončenie úlohy</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Google Shape;53;p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it-IT" b="1">
                <a:solidFill>
                  <a:srgbClr val="166C59"/>
                </a:solidFill>
              </a:rPr>
              <a:t>Charakteristika algoritmu:</a:t>
            </a:r>
            <a:br>
              <a:rPr lang="it-IT" b="1">
                <a:solidFill>
                  <a:srgbClr val="166C59"/>
                </a:solidFill>
              </a:rPr>
            </a:br>
            <a:r>
              <a:rPr lang="it-IT" b="1">
                <a:solidFill>
                  <a:srgbClr val="166C59"/>
                </a:solidFill>
              </a:rPr>
              <a:t>Účinnosť</a:t>
            </a:r>
            <a:endParaRPr b="1">
              <a:solidFill>
                <a:srgbClr val="166C59"/>
              </a:solidFill>
            </a:endParaRPr>
          </a:p>
        </p:txBody>
      </p:sp>
      <p:sp>
        <p:nvSpPr>
          <p:cNvPr id="54" name="Google Shape;54;p3"/>
          <p:cNvSpPr txBox="1">
            <a:spLocks noGrp="1"/>
          </p:cNvSpPr>
          <p:nvPr>
            <p:ph type="body" idx="1"/>
          </p:nvPr>
        </p:nvSpPr>
        <p:spPr>
          <a:xfrm>
            <a:off x="457200" y="1805774"/>
            <a:ext cx="8229600" cy="432030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Clr>
                <a:schemeClr val="dk1"/>
              </a:buClr>
              <a:buSzPts val="1100"/>
              <a:buFont typeface="Arial"/>
              <a:buNone/>
            </a:pPr>
            <a:r>
              <a:rPr lang="it-IT" b="1"/>
              <a:t>Algoritmus musí byť efektívne vykonateľný vykonávateľom; to znamená, že vykonávateľ musí byť schopný porozumieť opisu algoritmu, a teda musí byť schopný rozpoznať jazyk, v ktorom sú vyjadrené kroky tvoriace postup.</a:t>
            </a:r>
            <a:endParaRPr b="1"/>
          </a:p>
          <a:p>
            <a:pPr marL="0" lvl="0" indent="0" algn="just" rtl="0">
              <a:spcBef>
                <a:spcPts val="0"/>
              </a:spcBef>
              <a:spcAft>
                <a:spcPts val="0"/>
              </a:spcAft>
              <a:buClr>
                <a:schemeClr val="dk1"/>
              </a:buClr>
              <a:buSzPts val="1100"/>
              <a:buFont typeface="Arial"/>
              <a:buNone/>
            </a:pPr>
            <a:endParaRPr b="1"/>
          </a:p>
          <a:p>
            <a:pPr marL="0" lvl="0" indent="0" algn="just" rtl="0">
              <a:spcBef>
                <a:spcPts val="0"/>
              </a:spcBef>
              <a:spcAft>
                <a:spcPts val="0"/>
              </a:spcAft>
              <a:buClr>
                <a:srgbClr val="3F3F3F"/>
              </a:buClr>
              <a:buSzPts val="3200"/>
              <a:buNone/>
            </a:pPr>
            <a:endParaRPr b="1"/>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g13287a2c2a5_0_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it-IT" b="1">
                <a:solidFill>
                  <a:srgbClr val="166C59"/>
                </a:solidFill>
              </a:rPr>
              <a:t>Charakteristika algoritmu:</a:t>
            </a:r>
            <a:br>
              <a:rPr lang="it-IT" b="1">
                <a:solidFill>
                  <a:srgbClr val="166C59"/>
                </a:solidFill>
              </a:rPr>
            </a:br>
            <a:r>
              <a:rPr lang="it-IT" b="1">
                <a:solidFill>
                  <a:srgbClr val="166C59"/>
                </a:solidFill>
              </a:rPr>
              <a:t>Konečnosť vyjadrenia</a:t>
            </a:r>
            <a:endParaRPr b="1">
              <a:solidFill>
                <a:srgbClr val="166C59"/>
              </a:solidFill>
            </a:endParaRPr>
          </a:p>
        </p:txBody>
      </p:sp>
      <p:sp>
        <p:nvSpPr>
          <p:cNvPr id="60" name="Google Shape;60;g13287a2c2a5_0_8"/>
          <p:cNvSpPr txBox="1">
            <a:spLocks noGrp="1"/>
          </p:cNvSpPr>
          <p:nvPr>
            <p:ph type="body" idx="1"/>
          </p:nvPr>
        </p:nvSpPr>
        <p:spPr>
          <a:xfrm>
            <a:off x="457200" y="1805774"/>
            <a:ext cx="8229600" cy="432030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Clr>
                <a:srgbClr val="3F3F3F"/>
              </a:buClr>
              <a:buSzPts val="3200"/>
              <a:buNone/>
            </a:pPr>
            <a:r>
              <a:rPr lang="it-IT" b="1"/>
              <a:t>Postup opísaný algoritmom musí byť vyjadrený konečným počtom inštrukcií.</a:t>
            </a:r>
            <a:endParaRPr b="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g13287a2c2a5_0_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it-IT" b="1">
                <a:solidFill>
                  <a:srgbClr val="166C59"/>
                </a:solidFill>
              </a:rPr>
              <a:t>Charakteristika algoritmu:</a:t>
            </a:r>
            <a:br>
              <a:rPr lang="it-IT" b="1">
                <a:solidFill>
                  <a:srgbClr val="166C59"/>
                </a:solidFill>
              </a:rPr>
            </a:br>
            <a:r>
              <a:rPr lang="it-IT" b="1">
                <a:solidFill>
                  <a:srgbClr val="166C59"/>
                </a:solidFill>
              </a:rPr>
              <a:t>Konečnosť výpočtu</a:t>
            </a:r>
            <a:endParaRPr b="1">
              <a:solidFill>
                <a:srgbClr val="166C59"/>
              </a:solidFill>
            </a:endParaRPr>
          </a:p>
        </p:txBody>
      </p:sp>
      <p:sp>
        <p:nvSpPr>
          <p:cNvPr id="66" name="Google Shape;66;g13287a2c2a5_0_13"/>
          <p:cNvSpPr txBox="1">
            <a:spLocks noGrp="1"/>
          </p:cNvSpPr>
          <p:nvPr>
            <p:ph type="body" idx="1"/>
          </p:nvPr>
        </p:nvSpPr>
        <p:spPr>
          <a:xfrm>
            <a:off x="457200" y="1805774"/>
            <a:ext cx="8229600" cy="432030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Clr>
                <a:srgbClr val="3F3F3F"/>
              </a:buClr>
              <a:buSzPts val="3200"/>
              <a:buNone/>
            </a:pPr>
            <a:r>
              <a:rPr lang="it-IT" b="1"/>
              <a:t>Podobne ako konečnosť výrazu, aj algoritmus musí byť vždy charakterizovaný konečným počtom krokov vykonávania. Inými slovami, algoritmus musí vždy špecifikovať podmienku, pre ktorú sa vykonávanie končí.</a:t>
            </a:r>
            <a:endParaRPr b="1"/>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g13287a2c2a5_0_2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it-IT" b="1">
                <a:solidFill>
                  <a:srgbClr val="166C59"/>
                </a:solidFill>
              </a:rPr>
              <a:t>Charakteristika algoritmu:</a:t>
            </a:r>
            <a:br>
              <a:rPr lang="it-IT" b="1">
                <a:solidFill>
                  <a:srgbClr val="166C59"/>
                </a:solidFill>
              </a:rPr>
            </a:br>
            <a:r>
              <a:rPr lang="it-IT" b="1">
                <a:solidFill>
                  <a:srgbClr val="166C59"/>
                </a:solidFill>
              </a:rPr>
              <a:t>Determinizmus</a:t>
            </a:r>
            <a:endParaRPr b="1">
              <a:solidFill>
                <a:srgbClr val="166C59"/>
              </a:solidFill>
            </a:endParaRPr>
          </a:p>
        </p:txBody>
      </p:sp>
      <p:sp>
        <p:nvSpPr>
          <p:cNvPr id="72" name="Google Shape;72;g13287a2c2a5_0_22"/>
          <p:cNvSpPr txBox="1">
            <a:spLocks noGrp="1"/>
          </p:cNvSpPr>
          <p:nvPr>
            <p:ph type="body" idx="1"/>
          </p:nvPr>
        </p:nvSpPr>
        <p:spPr>
          <a:xfrm>
            <a:off x="457200" y="1805774"/>
            <a:ext cx="8229600" cy="432030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Clr>
                <a:srgbClr val="3F3F3F"/>
              </a:buClr>
              <a:buSzPts val="3200"/>
              <a:buNone/>
            </a:pPr>
            <a:r>
              <a:rPr lang="it-IT" b="1"/>
              <a:t>Algoritmus musí byť deterministický, čo znamená, že pri použití rovnakého algoritmu na rovnaký súbor vstupných údajov sa vždy získajú rovnaké výstupné výsledky.</a:t>
            </a:r>
            <a:endParaRPr b="1"/>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it-IT" b="1">
                <a:solidFill>
                  <a:srgbClr val="166C59"/>
                </a:solidFill>
              </a:rPr>
              <a:t>Sekvenovanie</a:t>
            </a:r>
            <a:endParaRPr b="1">
              <a:solidFill>
                <a:srgbClr val="166C59"/>
              </a:solidFill>
            </a:endParaRPr>
          </a:p>
        </p:txBody>
      </p:sp>
      <p:sp>
        <p:nvSpPr>
          <p:cNvPr id="78" name="Google Shape;78;p4"/>
          <p:cNvSpPr txBox="1">
            <a:spLocks noGrp="1"/>
          </p:cNvSpPr>
          <p:nvPr>
            <p:ph type="body" idx="1"/>
          </p:nvPr>
        </p:nvSpPr>
        <p:spPr>
          <a:xfrm>
            <a:off x="457200" y="1600200"/>
            <a:ext cx="4021500" cy="4526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3F3F3F"/>
              </a:buClr>
              <a:buSzPts val="3200"/>
              <a:buNone/>
            </a:pPr>
            <a:r>
              <a:rPr lang="it-IT" b="1"/>
              <a:t>Sekvencovanie znamená definovanie poradia inštrukcií, ktoré sú súčasťou algoritmu.</a:t>
            </a:r>
            <a:endParaRPr b="1"/>
          </a:p>
        </p:txBody>
      </p:sp>
      <p:pic>
        <p:nvPicPr>
          <p:cNvPr id="79" name="Google Shape;79;p4"/>
          <p:cNvPicPr preferRelativeResize="0"/>
          <p:nvPr/>
        </p:nvPicPr>
        <p:blipFill>
          <a:blip r:embed="rId3">
            <a:alphaModFix/>
          </a:blip>
          <a:stretch>
            <a:fillRect/>
          </a:stretch>
        </p:blipFill>
        <p:spPr>
          <a:xfrm>
            <a:off x="4665200" y="1178650"/>
            <a:ext cx="4021600" cy="521765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g13287a2c2a5_0_3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it-IT" b="1">
                <a:solidFill>
                  <a:srgbClr val="166C59"/>
                </a:solidFill>
              </a:rPr>
              <a:t>Výber</a:t>
            </a:r>
            <a:endParaRPr b="1">
              <a:solidFill>
                <a:srgbClr val="166C59"/>
              </a:solidFill>
            </a:endParaRPr>
          </a:p>
        </p:txBody>
      </p:sp>
      <p:sp>
        <p:nvSpPr>
          <p:cNvPr id="85" name="Google Shape;85;g13287a2c2a5_0_35"/>
          <p:cNvSpPr txBox="1">
            <a:spLocks noGrp="1"/>
          </p:cNvSpPr>
          <p:nvPr>
            <p:ph type="body" idx="1"/>
          </p:nvPr>
        </p:nvSpPr>
        <p:spPr>
          <a:xfrm>
            <a:off x="457200" y="1600200"/>
            <a:ext cx="4021500" cy="4526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3F3F3F"/>
              </a:buClr>
              <a:buSzPts val="3200"/>
              <a:buNone/>
            </a:pPr>
            <a:r>
              <a:rPr lang="it-IT" b="1"/>
              <a:t>Výber je konštrukcia, ktorá nám umožňuje definovať rôzne cesty "vykonávania" a vybrať jednu z nich v závislosti od overenia konkrétnej podmienky.</a:t>
            </a:r>
            <a:endParaRPr b="1"/>
          </a:p>
        </p:txBody>
      </p:sp>
      <p:pic>
        <p:nvPicPr>
          <p:cNvPr id="86" name="Google Shape;86;g13287a2c2a5_0_35"/>
          <p:cNvPicPr preferRelativeResize="0"/>
          <p:nvPr/>
        </p:nvPicPr>
        <p:blipFill>
          <a:blip r:embed="rId3">
            <a:alphaModFix/>
          </a:blip>
          <a:stretch>
            <a:fillRect/>
          </a:stretch>
        </p:blipFill>
        <p:spPr>
          <a:xfrm>
            <a:off x="4326300" y="1457113"/>
            <a:ext cx="4360500" cy="438863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g13287a2c2a5_0_4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it-IT" b="1">
                <a:solidFill>
                  <a:srgbClr val="166C59"/>
                </a:solidFill>
              </a:rPr>
              <a:t>Sekvenovanie</a:t>
            </a:r>
            <a:endParaRPr b="1">
              <a:solidFill>
                <a:srgbClr val="166C59"/>
              </a:solidFill>
            </a:endParaRPr>
          </a:p>
        </p:txBody>
      </p:sp>
      <p:sp>
        <p:nvSpPr>
          <p:cNvPr id="92" name="Google Shape;92;g13287a2c2a5_0_41"/>
          <p:cNvSpPr txBox="1">
            <a:spLocks noGrp="1"/>
          </p:cNvSpPr>
          <p:nvPr>
            <p:ph type="body" idx="1"/>
          </p:nvPr>
        </p:nvSpPr>
        <p:spPr>
          <a:xfrm>
            <a:off x="457200" y="1600200"/>
            <a:ext cx="4021500" cy="452610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Clr>
                <a:srgbClr val="3F3F3F"/>
              </a:buClr>
              <a:buSzPts val="3200"/>
              <a:buNone/>
            </a:pPr>
            <a:r>
              <a:rPr lang="it-IT" b="1"/>
              <a:t>Sekvencovanie znamená definovanie poradia inštrukcií, ktoré sú súčasťou algoritmu.</a:t>
            </a:r>
            <a:endParaRPr b="1"/>
          </a:p>
        </p:txBody>
      </p:sp>
      <p:pic>
        <p:nvPicPr>
          <p:cNvPr id="93" name="Google Shape;93;g13287a2c2a5_0_41"/>
          <p:cNvPicPr preferRelativeResize="0"/>
          <p:nvPr/>
        </p:nvPicPr>
        <p:blipFill>
          <a:blip r:embed="rId3">
            <a:alphaModFix/>
          </a:blip>
          <a:stretch>
            <a:fillRect/>
          </a:stretch>
        </p:blipFill>
        <p:spPr>
          <a:xfrm>
            <a:off x="4665200" y="1178650"/>
            <a:ext cx="4021600" cy="5217651"/>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367</Words>
  <Application>Microsoft Office PowerPoint</Application>
  <PresentationFormat>Prezentácia na obrazovke (4:3)</PresentationFormat>
  <Paragraphs>29</Paragraphs>
  <Slides>13</Slides>
  <Notes>13</Notes>
  <HiddenSlides>0</HiddenSlides>
  <MMClips>0</MMClips>
  <ScaleCrop>false</ScaleCrop>
  <HeadingPairs>
    <vt:vector size="6" baseType="variant">
      <vt:variant>
        <vt:lpstr>Použité písma</vt:lpstr>
      </vt:variant>
      <vt:variant>
        <vt:i4>2</vt:i4>
      </vt:variant>
      <vt:variant>
        <vt:lpstr>Motív</vt:lpstr>
      </vt:variant>
      <vt:variant>
        <vt:i4>1</vt:i4>
      </vt:variant>
      <vt:variant>
        <vt:lpstr>Nadpisy snímok</vt:lpstr>
      </vt:variant>
      <vt:variant>
        <vt:i4>13</vt:i4>
      </vt:variant>
    </vt:vector>
  </HeadingPairs>
  <TitlesOfParts>
    <vt:vector size="16" baseType="lpstr">
      <vt:lpstr>Arial</vt:lpstr>
      <vt:lpstr>Calibri</vt:lpstr>
      <vt:lpstr>Office Theme</vt:lpstr>
      <vt:lpstr>Základné koncepty algoritmického myslenia</vt:lpstr>
      <vt:lpstr>Čo je to algoritmus?</vt:lpstr>
      <vt:lpstr>Charakteristika algoritmu: Účinnosť</vt:lpstr>
      <vt:lpstr>Charakteristika algoritmu: Konečnosť vyjadrenia</vt:lpstr>
      <vt:lpstr>Charakteristika algoritmu: Konečnosť výpočtu</vt:lpstr>
      <vt:lpstr>Charakteristika algoritmu: Determinizmus</vt:lpstr>
      <vt:lpstr>Sekvenovanie</vt:lpstr>
      <vt:lpstr>Výber</vt:lpstr>
      <vt:lpstr>Sekvenovanie</vt:lpstr>
      <vt:lpstr>Opakovanie </vt:lpstr>
      <vt:lpstr>Opakovanie Kontrolované počítanie</vt:lpstr>
      <vt:lpstr>Opakovanie Zatiaľ čo</vt:lpstr>
      <vt:lpstr>Opakovanie Opakujte - až do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Základné koncepty algoritmického myslenia</dc:title>
  <cp:keywords>, docId:3076F6FD2066923D2EB43720326F219C</cp:keywords>
  <cp:lastModifiedBy>KEAI</cp:lastModifiedBy>
  <cp:revision>1</cp:revision>
  <dcterms:created xsi:type="dcterms:W3CDTF">2016-10-07T11:12:08Z</dcterms:created>
  <dcterms:modified xsi:type="dcterms:W3CDTF">2023-01-27T12:46:54Z</dcterms:modified>
</cp:coreProperties>
</file>