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3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  <p:sldMasterId id="2147483677" r:id="rId2"/>
    <p:sldMasterId id="2147483682" r:id="rId3"/>
    <p:sldMasterId id="2147483720" r:id="rId4"/>
  </p:sldMasterIdLst>
  <p:notesMasterIdLst>
    <p:notesMasterId r:id="rId39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</p:sldIdLst>
  <p:sldSz cx="9144000" cy="6858000" type="screen4x3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4" d="100"/>
          <a:sy n="94" d="100"/>
        </p:scale>
        <p:origin x="156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44271A-D296-418E-82C3-5CE6F6F86EA5}" type="datetimeFigureOut">
              <a:rPr lang="ro-RO" smtClean="0"/>
              <a:t>27.01.2023</a:t>
            </a:fld>
            <a:endParaRPr lang="ro-R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o-R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Kliknutím upravíte štýly hlavného textu</a:t>
            </a:r>
          </a:p>
          <a:p>
            <a:pPr lvl="1"/>
            <a:r>
              <a:rPr lang="en-US"/>
              <a:t>Druhá úroveň</a:t>
            </a:r>
          </a:p>
          <a:p>
            <a:pPr lvl="2"/>
            <a:r>
              <a:rPr lang="en-US"/>
              <a:t>Tretia úroveň</a:t>
            </a:r>
          </a:p>
          <a:p>
            <a:pPr lvl="3"/>
            <a:r>
              <a:rPr lang="en-US"/>
              <a:t>Štvrtá úroveň</a:t>
            </a:r>
          </a:p>
          <a:p>
            <a:pPr lvl="4"/>
            <a:r>
              <a:rPr lang="en-US"/>
              <a:t>Piata úroveň</a:t>
            </a:r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C7A244-676C-4D9C-8EFA-18B47D01D032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8164891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C7A244-676C-4D9C-8EFA-18B47D01D032}" type="slidenum">
              <a:rPr lang="ro-RO" smtClean="0"/>
              <a:t>10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4757705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1" y="5805265"/>
            <a:ext cx="8964488" cy="108012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35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992" y="1052738"/>
            <a:ext cx="7772400" cy="14700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2636912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l-GR" dirty="0"/>
          </a:p>
        </p:txBody>
      </p:sp>
      <p:pic>
        <p:nvPicPr>
          <p:cNvPr id="8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19"/>
          <p:cNvSpPr txBox="1"/>
          <p:nvPr userDrawn="1"/>
        </p:nvSpPr>
        <p:spPr>
          <a:xfrm>
            <a:off x="1000101" y="6519471"/>
            <a:ext cx="899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05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05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DF91AAC3-92D8-CC47-A11C-AB37DE0F40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5" y="5661248"/>
            <a:ext cx="1356424" cy="1356424"/>
          </a:xfrm>
          <a:prstGeom prst="rect">
            <a:avLst/>
          </a:prstGeom>
        </p:spPr>
      </p:pic>
      <p:sp>
        <p:nvSpPr>
          <p:cNvPr id="14" name="Rectangle 9">
            <a:extLst>
              <a:ext uri="{FF2B5EF4-FFF2-40B4-BE49-F238E27FC236}">
                <a16:creationId xmlns:a16="http://schemas.microsoft.com/office/drawing/2014/main" id="{57BBC6BC-0C3C-4842-9D96-8F55EF4C1DF9}"/>
              </a:ext>
            </a:extLst>
          </p:cNvPr>
          <p:cNvSpPr/>
          <p:nvPr userDrawn="1"/>
        </p:nvSpPr>
        <p:spPr>
          <a:xfrm>
            <a:off x="0" y="2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350" dirty="0"/>
          </a:p>
        </p:txBody>
      </p:sp>
    </p:spTree>
    <p:extLst>
      <p:ext uri="{BB962C8B-B14F-4D97-AF65-F5344CB8AC3E}">
        <p14:creationId xmlns:p14="http://schemas.microsoft.com/office/powerpoint/2010/main" val="17806405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1" y="5805265"/>
            <a:ext cx="8964488" cy="108012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992" y="1052738"/>
            <a:ext cx="7772400" cy="14700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2636912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l-GR" dirty="0"/>
          </a:p>
        </p:txBody>
      </p:sp>
      <p:pic>
        <p:nvPicPr>
          <p:cNvPr id="8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19"/>
          <p:cNvSpPr txBox="1"/>
          <p:nvPr userDrawn="1"/>
        </p:nvSpPr>
        <p:spPr>
          <a:xfrm>
            <a:off x="1000101" y="6519471"/>
            <a:ext cx="899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3996"/>
                </a:solidFill>
                <a:effectLst/>
                <a:uLnTx/>
                <a:uFillTx/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srgbClr val="003996"/>
                </a:solidFill>
                <a:effectLst/>
                <a:uLnTx/>
                <a:uFillTx/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kumimoji="0" lang="el-GR" sz="1050" b="0" i="0" u="none" strike="noStrike" kern="1200" cap="none" spc="0" normalizeH="0" baseline="0" noProof="0" dirty="0">
              <a:ln>
                <a:noFill/>
              </a:ln>
              <a:solidFill>
                <a:srgbClr val="003996"/>
              </a:solidFill>
              <a:effectLst/>
              <a:uLnTx/>
              <a:uFillTx/>
              <a:latin typeface="Calibri"/>
              <a:ea typeface="Adobe Heiti Std R" pitchFamily="34" charset="-128"/>
              <a:cs typeface="+mn-cs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DF91AAC3-92D8-CC47-A11C-AB37DE0F40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5" y="5661248"/>
            <a:ext cx="1356424" cy="1356424"/>
          </a:xfrm>
          <a:prstGeom prst="rect">
            <a:avLst/>
          </a:prstGeom>
        </p:spPr>
      </p:pic>
      <p:sp>
        <p:nvSpPr>
          <p:cNvPr id="14" name="Rectangle 9">
            <a:extLst>
              <a:ext uri="{FF2B5EF4-FFF2-40B4-BE49-F238E27FC236}">
                <a16:creationId xmlns:a16="http://schemas.microsoft.com/office/drawing/2014/main" id="{57BBC6BC-0C3C-4842-9D96-8F55EF4C1DF9}"/>
              </a:ext>
            </a:extLst>
          </p:cNvPr>
          <p:cNvSpPr/>
          <p:nvPr userDrawn="1"/>
        </p:nvSpPr>
        <p:spPr>
          <a:xfrm>
            <a:off x="0" y="2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75357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2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3438532" y="6520261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DAB268-0B51-4CAC-88D5-22A3F9569ABE}" type="slidenum">
              <a:rPr kumimoji="0" lang="el-GR" sz="1050" b="1" i="0" u="none" strike="noStrike" kern="1200" cap="none" spc="0" normalizeH="0" baseline="0" noProof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l-GR" sz="1050" b="1" i="0" u="none" strike="noStrike" kern="120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1" y="6519471"/>
            <a:ext cx="899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3996"/>
                </a:solidFill>
                <a:effectLst/>
                <a:uLnTx/>
                <a:uFillTx/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srgbClr val="003996"/>
                </a:solidFill>
                <a:effectLst/>
                <a:uLnTx/>
                <a:uFillTx/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kumimoji="0" lang="el-GR" sz="1050" b="0" i="0" u="none" strike="noStrike" kern="1200" cap="none" spc="0" normalizeH="0" baseline="0" noProof="0" dirty="0">
              <a:ln>
                <a:noFill/>
              </a:ln>
              <a:solidFill>
                <a:srgbClr val="003996"/>
              </a:solidFill>
              <a:effectLst/>
              <a:uLnTx/>
              <a:uFillTx/>
              <a:latin typeface="Calibri"/>
              <a:ea typeface="Adobe Heiti Std R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195184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3438532" y="6520261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DAB268-0B51-4CAC-88D5-22A3F9569ABE}" type="slidenum">
              <a:rPr kumimoji="0" lang="el-GR" sz="1050" b="1" i="0" u="none" strike="noStrike" kern="1200" cap="none" spc="0" normalizeH="0" baseline="0" noProof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l-GR" sz="1050" b="1" i="0" u="none" strike="noStrike" kern="120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1" y="6519471"/>
            <a:ext cx="899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3996"/>
                </a:solidFill>
                <a:effectLst/>
                <a:uLnTx/>
                <a:uFillTx/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srgbClr val="003996"/>
                </a:solidFill>
                <a:effectLst/>
                <a:uLnTx/>
                <a:uFillTx/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kumimoji="0" lang="el-GR" sz="1050" b="0" i="0" u="none" strike="noStrike" kern="1200" cap="none" spc="0" normalizeH="0" baseline="0" noProof="0" dirty="0">
              <a:ln>
                <a:noFill/>
              </a:ln>
              <a:solidFill>
                <a:srgbClr val="003996"/>
              </a:solidFill>
              <a:effectLst/>
              <a:uLnTx/>
              <a:uFillTx/>
              <a:latin typeface="Calibri"/>
              <a:ea typeface="Adobe Heiti Std R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819173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33836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07505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3860E-77B0-4792-B51F-19650A1780A2}" type="datetimeFigureOut">
              <a:rPr lang="en-US" smtClean="0"/>
              <a:t>1/27/2023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46DD8-4A9F-49B5-9668-0ED23F63B6D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1EFBE2F-8BCD-C48F-B6BC-B53CA5BBE379}"/>
              </a:ext>
            </a:extLst>
          </p:cNvPr>
          <p:cNvSpPr/>
          <p:nvPr userDrawn="1"/>
        </p:nvSpPr>
        <p:spPr>
          <a:xfrm>
            <a:off x="1" y="5805265"/>
            <a:ext cx="8964488" cy="108012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Picture 2" descr="C:\Users\mkomod05.cs8500\Google Drive\SEIT lab\Projects\World of Physics\Kick-off\eu flag.JPG">
            <a:extLst>
              <a:ext uri="{FF2B5EF4-FFF2-40B4-BE49-F238E27FC236}">
                <a16:creationId xmlns:a16="http://schemas.microsoft.com/office/drawing/2014/main" id="{2A363BCA-8713-39BB-3410-04967B21B9E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19">
            <a:extLst>
              <a:ext uri="{FF2B5EF4-FFF2-40B4-BE49-F238E27FC236}">
                <a16:creationId xmlns:a16="http://schemas.microsoft.com/office/drawing/2014/main" id="{F2CFC257-4EF8-5631-BE97-3C2654E329BB}"/>
              </a:ext>
            </a:extLst>
          </p:cNvPr>
          <p:cNvSpPr txBox="1"/>
          <p:nvPr userDrawn="1"/>
        </p:nvSpPr>
        <p:spPr>
          <a:xfrm>
            <a:off x="1000101" y="6519471"/>
            <a:ext cx="899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3996"/>
                </a:solidFill>
                <a:effectLst/>
                <a:uLnTx/>
                <a:uFillTx/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srgbClr val="003996"/>
                </a:solidFill>
                <a:effectLst/>
                <a:uLnTx/>
                <a:uFillTx/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kumimoji="0" lang="el-GR" sz="1050" b="0" i="0" u="none" strike="noStrike" kern="1200" cap="none" spc="0" normalizeH="0" baseline="0" noProof="0" dirty="0">
              <a:ln>
                <a:noFill/>
              </a:ln>
              <a:solidFill>
                <a:srgbClr val="003996"/>
              </a:solidFill>
              <a:effectLst/>
              <a:uLnTx/>
              <a:uFillTx/>
              <a:latin typeface="Calibri"/>
              <a:ea typeface="Adobe Heiti Std R" pitchFamily="34" charset="-128"/>
              <a:cs typeface="+mn-cs"/>
            </a:endParaRPr>
          </a:p>
        </p:txBody>
      </p:sp>
      <p:pic>
        <p:nvPicPr>
          <p:cNvPr id="10" name="Immagine 10">
            <a:extLst>
              <a:ext uri="{FF2B5EF4-FFF2-40B4-BE49-F238E27FC236}">
                <a16:creationId xmlns:a16="http://schemas.microsoft.com/office/drawing/2014/main" id="{E416793D-5A33-FFCE-D4E0-AE2E351FF26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5" y="5661248"/>
            <a:ext cx="1356424" cy="1356424"/>
          </a:xfrm>
          <a:prstGeom prst="rect">
            <a:avLst/>
          </a:prstGeom>
        </p:spPr>
      </p:pic>
      <p:sp>
        <p:nvSpPr>
          <p:cNvPr id="11" name="Rectangle 9">
            <a:extLst>
              <a:ext uri="{FF2B5EF4-FFF2-40B4-BE49-F238E27FC236}">
                <a16:creationId xmlns:a16="http://schemas.microsoft.com/office/drawing/2014/main" id="{F7D913B5-E40D-3ACD-8C09-96342DC1CCE8}"/>
              </a:ext>
            </a:extLst>
          </p:cNvPr>
          <p:cNvSpPr/>
          <p:nvPr userDrawn="1"/>
        </p:nvSpPr>
        <p:spPr>
          <a:xfrm>
            <a:off x="0" y="2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521412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3860E-77B0-4792-B51F-19650A1780A2}" type="datetimeFigureOut">
              <a:rPr lang="en-US" smtClean="0"/>
              <a:t>1/27/2023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46DD8-4A9F-49B5-9668-0ED23F63B6D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1FEA1B0-939B-AC34-068C-56DED5D9EE46}"/>
              </a:ext>
            </a:extLst>
          </p:cNvPr>
          <p:cNvSpPr/>
          <p:nvPr userDrawn="1"/>
        </p:nvSpPr>
        <p:spPr>
          <a:xfrm>
            <a:off x="0" y="2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6D068CBE-4F0C-F893-D6B5-4E64BDF1E0AE}"/>
              </a:ext>
            </a:extLst>
          </p:cNvPr>
          <p:cNvSpPr txBox="1">
            <a:spLocks/>
          </p:cNvSpPr>
          <p:nvPr userDrawn="1"/>
        </p:nvSpPr>
        <p:spPr>
          <a:xfrm>
            <a:off x="3438532" y="6520261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DAB268-0B51-4CAC-88D5-22A3F9569ABE}" type="slidenum">
              <a:rPr kumimoji="0" lang="el-GR" sz="1050" b="1" i="0" u="none" strike="noStrike" kern="1200" cap="none" spc="0" normalizeH="0" baseline="0" noProof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l-GR" sz="1050" b="1" i="0" u="none" strike="noStrike" kern="120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9" name="Picture 2" descr="C:\Users\mkomod05.cs8500\Google Drive\SEIT lab\Projects\World of Physics\Kick-off\eu flag.JPG">
            <a:extLst>
              <a:ext uri="{FF2B5EF4-FFF2-40B4-BE49-F238E27FC236}">
                <a16:creationId xmlns:a16="http://schemas.microsoft.com/office/drawing/2014/main" id="{5AF14D5D-1152-B25D-2985-12345F8025F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19">
            <a:extLst>
              <a:ext uri="{FF2B5EF4-FFF2-40B4-BE49-F238E27FC236}">
                <a16:creationId xmlns:a16="http://schemas.microsoft.com/office/drawing/2014/main" id="{993DB62C-E5F5-DAA1-D9CA-65B2B635914E}"/>
              </a:ext>
            </a:extLst>
          </p:cNvPr>
          <p:cNvSpPr txBox="1"/>
          <p:nvPr userDrawn="1"/>
        </p:nvSpPr>
        <p:spPr>
          <a:xfrm>
            <a:off x="1000101" y="6519471"/>
            <a:ext cx="899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3996"/>
                </a:solidFill>
                <a:effectLst/>
                <a:uLnTx/>
                <a:uFillTx/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srgbClr val="003996"/>
                </a:solidFill>
                <a:effectLst/>
                <a:uLnTx/>
                <a:uFillTx/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kumimoji="0" lang="el-GR" sz="1050" b="0" i="0" u="none" strike="noStrike" kern="1200" cap="none" spc="0" normalizeH="0" baseline="0" noProof="0" dirty="0">
              <a:ln>
                <a:noFill/>
              </a:ln>
              <a:solidFill>
                <a:srgbClr val="003996"/>
              </a:solidFill>
              <a:effectLst/>
              <a:uLnTx/>
              <a:uFillTx/>
              <a:latin typeface="Calibri"/>
              <a:ea typeface="Adobe Heiti Std R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003524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3860E-77B0-4792-B51F-19650A1780A2}" type="datetimeFigureOut">
              <a:rPr lang="en-US" smtClean="0"/>
              <a:t>1/27/2023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46DD8-4A9F-49B5-9668-0ED23F63B6D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B8E68B9-D579-10E4-E5BC-B9B6E4FD45B6}"/>
              </a:ext>
            </a:extLst>
          </p:cNvPr>
          <p:cNvSpPr txBox="1">
            <a:spLocks/>
          </p:cNvSpPr>
          <p:nvPr userDrawn="1"/>
        </p:nvSpPr>
        <p:spPr>
          <a:xfrm>
            <a:off x="3438532" y="6520261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DAB268-0B51-4CAC-88D5-22A3F9569ABE}" type="slidenum">
              <a:rPr kumimoji="0" lang="el-GR" sz="1050" b="1" i="0" u="none" strike="noStrike" kern="1200" cap="none" spc="0" normalizeH="0" baseline="0" noProof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l-GR" sz="1050" b="1" i="0" u="none" strike="noStrike" kern="120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Picture 2" descr="C:\Users\mkomod05.cs8500\Google Drive\SEIT lab\Projects\World of Physics\Kick-off\eu flag.JPG">
            <a:extLst>
              <a:ext uri="{FF2B5EF4-FFF2-40B4-BE49-F238E27FC236}">
                <a16:creationId xmlns:a16="http://schemas.microsoft.com/office/drawing/2014/main" id="{369FC503-55D6-7606-C1F6-7061850F59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19">
            <a:extLst>
              <a:ext uri="{FF2B5EF4-FFF2-40B4-BE49-F238E27FC236}">
                <a16:creationId xmlns:a16="http://schemas.microsoft.com/office/drawing/2014/main" id="{4C5F7290-47FA-C8EB-521D-5A5FF15A5AB0}"/>
              </a:ext>
            </a:extLst>
          </p:cNvPr>
          <p:cNvSpPr txBox="1"/>
          <p:nvPr userDrawn="1"/>
        </p:nvSpPr>
        <p:spPr>
          <a:xfrm>
            <a:off x="1000101" y="6519471"/>
            <a:ext cx="899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3996"/>
                </a:solidFill>
                <a:effectLst/>
                <a:uLnTx/>
                <a:uFillTx/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srgbClr val="003996"/>
                </a:solidFill>
                <a:effectLst/>
                <a:uLnTx/>
                <a:uFillTx/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kumimoji="0" lang="el-GR" sz="1050" b="0" i="0" u="none" strike="noStrike" kern="1200" cap="none" spc="0" normalizeH="0" baseline="0" noProof="0" dirty="0">
              <a:ln>
                <a:noFill/>
              </a:ln>
              <a:solidFill>
                <a:srgbClr val="003996"/>
              </a:solidFill>
              <a:effectLst/>
              <a:uLnTx/>
              <a:uFillTx/>
              <a:latin typeface="Calibri"/>
              <a:ea typeface="Adobe Heiti Std R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170443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3860E-77B0-4792-B51F-19650A1780A2}" type="datetimeFigureOut">
              <a:rPr lang="en-US" smtClean="0"/>
              <a:t>1/27/2023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46DD8-4A9F-49B5-9668-0ED23F63B6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145963"/>
      </p:ext>
    </p:extLst>
  </p:cSld>
  <p:clrMapOvr>
    <a:masterClrMapping/>
  </p:clrMapOvr>
  <p:hf sldNum="0" hdr="0" ftr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3860E-77B0-4792-B51F-19650A1780A2}" type="datetimeFigureOut">
              <a:rPr lang="en-US" smtClean="0"/>
              <a:t>1/27/2023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46DD8-4A9F-49B5-9668-0ED23F63B6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243822"/>
      </p:ext>
    </p:extLst>
  </p:cSld>
  <p:clrMapOvr>
    <a:masterClrMapping/>
  </p:clrMapOvr>
  <p:hf sldNum="0" hdr="0" ft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2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3438532" y="6520261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050" b="1" smtClean="0"/>
              <a:pPr/>
              <a:t>‹#›</a:t>
            </a:fld>
            <a:endParaRPr lang="el-GR" sz="105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1" y="6519471"/>
            <a:ext cx="899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05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05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5418751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3860E-77B0-4792-B51F-19650A1780A2}" type="datetimeFigureOut">
              <a:rPr lang="en-US" smtClean="0"/>
              <a:t>1/27/2023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46DD8-4A9F-49B5-9668-0ED23F63B6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046914"/>
      </p:ext>
    </p:extLst>
  </p:cSld>
  <p:clrMapOvr>
    <a:masterClrMapping/>
  </p:clrMapOvr>
  <p:hf sldNum="0" hdr="0" ftr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3860E-77B0-4792-B51F-19650A1780A2}" type="datetimeFigureOut">
              <a:rPr lang="en-US" smtClean="0"/>
              <a:t>1/27/2023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46DD8-4A9F-49B5-9668-0ED23F63B6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789914"/>
      </p:ext>
    </p:extLst>
  </p:cSld>
  <p:clrMapOvr>
    <a:masterClrMapping/>
  </p:clrMapOvr>
  <p:hf sldNum="0" hdr="0" ftr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3860E-77B0-4792-B51F-19650A1780A2}" type="datetimeFigureOut">
              <a:rPr lang="en-US" smtClean="0"/>
              <a:t>1/27/2023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46DD8-4A9F-49B5-9668-0ED23F63B6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37518"/>
      </p:ext>
    </p:extLst>
  </p:cSld>
  <p:clrMapOvr>
    <a:masterClrMapping/>
  </p:clrMapOvr>
  <p:hf sldNum="0" hdr="0" ftr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3860E-77B0-4792-B51F-19650A1780A2}" type="datetimeFigureOut">
              <a:rPr lang="en-US" smtClean="0"/>
              <a:t>1/27/2023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46DD8-4A9F-49B5-9668-0ED23F63B6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478519"/>
      </p:ext>
    </p:extLst>
  </p:cSld>
  <p:clrMapOvr>
    <a:masterClrMapping/>
  </p:clrMapOvr>
  <p:hf sldNum="0" hdr="0" ftr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3860E-77B0-4792-B51F-19650A1780A2}" type="datetimeFigureOut">
              <a:rPr lang="en-US" smtClean="0"/>
              <a:t>1/27/2023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46DD8-4A9F-49B5-9668-0ED23F63B6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208052"/>
      </p:ext>
    </p:extLst>
  </p:cSld>
  <p:clrMapOvr>
    <a:masterClrMapping/>
  </p:clrMapOvr>
  <p:hf sldNum="0" hdr="0" ftr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3860E-77B0-4792-B51F-19650A1780A2}" type="datetimeFigureOut">
              <a:rPr lang="en-US" smtClean="0"/>
              <a:t>1/27/2023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46DD8-4A9F-49B5-9668-0ED23F63B6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015271"/>
      </p:ext>
    </p:extLst>
  </p:cSld>
  <p:clrMapOvr>
    <a:masterClrMapping/>
  </p:clrMapOvr>
  <p:hf sldNum="0" hdr="0" ft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3438532" y="6520261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050" b="1" smtClean="0"/>
              <a:pPr/>
              <a:t>‹#›</a:t>
            </a:fld>
            <a:endParaRPr lang="el-GR" sz="105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1" y="6519471"/>
            <a:ext cx="899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05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05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48091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79439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921C01-9E67-F100-1330-A881EDDF23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07144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1" y="5805265"/>
            <a:ext cx="8964488" cy="108012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35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992" y="1052738"/>
            <a:ext cx="7772400" cy="14700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2636912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l-GR" dirty="0"/>
          </a:p>
        </p:txBody>
      </p:sp>
      <p:pic>
        <p:nvPicPr>
          <p:cNvPr id="8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19"/>
          <p:cNvSpPr txBox="1"/>
          <p:nvPr userDrawn="1"/>
        </p:nvSpPr>
        <p:spPr>
          <a:xfrm>
            <a:off x="1000101" y="6519471"/>
            <a:ext cx="899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05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05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DF91AAC3-92D8-CC47-A11C-AB37DE0F40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5" y="5661248"/>
            <a:ext cx="1356424" cy="1356424"/>
          </a:xfrm>
          <a:prstGeom prst="rect">
            <a:avLst/>
          </a:prstGeom>
        </p:spPr>
      </p:pic>
      <p:sp>
        <p:nvSpPr>
          <p:cNvPr id="14" name="Rectangle 9">
            <a:extLst>
              <a:ext uri="{FF2B5EF4-FFF2-40B4-BE49-F238E27FC236}">
                <a16:creationId xmlns:a16="http://schemas.microsoft.com/office/drawing/2014/main" id="{57BBC6BC-0C3C-4842-9D96-8F55EF4C1DF9}"/>
              </a:ext>
            </a:extLst>
          </p:cNvPr>
          <p:cNvSpPr/>
          <p:nvPr userDrawn="1"/>
        </p:nvSpPr>
        <p:spPr>
          <a:xfrm>
            <a:off x="0" y="2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350" dirty="0"/>
          </a:p>
        </p:txBody>
      </p:sp>
    </p:spTree>
    <p:extLst>
      <p:ext uri="{BB962C8B-B14F-4D97-AF65-F5344CB8AC3E}">
        <p14:creationId xmlns:p14="http://schemas.microsoft.com/office/powerpoint/2010/main" val="34176620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2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3438532" y="6520261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050" b="1" smtClean="0"/>
              <a:pPr/>
              <a:t>‹#›</a:t>
            </a:fld>
            <a:endParaRPr lang="el-GR" sz="105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1" y="6519471"/>
            <a:ext cx="899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05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05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72138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3438532" y="6520261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050" b="1" smtClean="0"/>
              <a:pPr/>
              <a:t>‹#›</a:t>
            </a:fld>
            <a:endParaRPr lang="el-GR" sz="105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1" y="6519471"/>
            <a:ext cx="899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05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05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24993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2743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Relationship Id="rId9" Type="http://schemas.openxmlformats.org/officeDocument/2006/relationships/image" Target="../media/image3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>
            <a:alpha val="2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19"/>
          <p:cNvSpPr txBox="1"/>
          <p:nvPr userDrawn="1"/>
        </p:nvSpPr>
        <p:spPr>
          <a:xfrm>
            <a:off x="1000101" y="6519471"/>
            <a:ext cx="899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Erasmus+</a:t>
            </a:r>
            <a:endParaRPr lang="el-GR" sz="105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5621849" y="116633"/>
            <a:ext cx="26680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chemeClr val="tx1"/>
                </a:solidFill>
              </a:rPr>
              <a:t>Mathesis - 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2020-1-RO01-KA201-080410</a:t>
            </a:r>
            <a:endParaRPr lang="en-US" sz="1200" dirty="0">
              <a:solidFill>
                <a:schemeClr val="tx1"/>
              </a:solidFill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11E8045F-D0EB-B840-B99A-AACDB1255D31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5" y="5661248"/>
            <a:ext cx="1356424" cy="1356424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03D61F6-AC6D-484D-BC35-A044D823193E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6496" y="1"/>
            <a:ext cx="107505" cy="688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3025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</p:sldLayoutIdLst>
  <p:hf sldNum="0" hdr="0" ftr="0"/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>
            <a:alpha val="2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19"/>
          <p:cNvSpPr txBox="1"/>
          <p:nvPr userDrawn="1"/>
        </p:nvSpPr>
        <p:spPr>
          <a:xfrm>
            <a:off x="1000101" y="6519471"/>
            <a:ext cx="899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Erasmus+</a:t>
            </a:r>
            <a:endParaRPr lang="el-GR" sz="105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5621849" y="116633"/>
            <a:ext cx="26680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chemeClr val="tx1"/>
                </a:solidFill>
              </a:rPr>
              <a:t>Mathesis - 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2020-1-RO01-KA201-080410</a:t>
            </a:r>
            <a:endParaRPr lang="en-US" sz="1200" dirty="0">
              <a:solidFill>
                <a:schemeClr val="tx1"/>
              </a:solidFill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11E8045F-D0EB-B840-B99A-AACDB1255D31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5" y="5661248"/>
            <a:ext cx="1356424" cy="1356424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03D61F6-AC6D-484D-BC35-A044D823193E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6496" y="1"/>
            <a:ext cx="107505" cy="688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1343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</p:sldLayoutIdLst>
  <p:hf sldNum="0" hdr="0" ftr="0"/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>
            <a:alpha val="2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19"/>
          <p:cNvSpPr txBox="1"/>
          <p:nvPr userDrawn="1"/>
        </p:nvSpPr>
        <p:spPr>
          <a:xfrm>
            <a:off x="1000101" y="6519471"/>
            <a:ext cx="899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srgbClr val="003996"/>
                </a:solidFill>
                <a:effectLst/>
                <a:uLnTx/>
                <a:uFillTx/>
                <a:latin typeface="Adobe Heiti Std R" pitchFamily="34" charset="-128"/>
                <a:ea typeface="Adobe Heiti Std R" pitchFamily="34" charset="-128"/>
                <a:cs typeface="+mn-cs"/>
              </a:rPr>
              <a:t>Erasmus+</a:t>
            </a:r>
            <a:endParaRPr kumimoji="0" lang="el-GR" sz="1050" b="0" i="0" u="none" strike="noStrike" kern="1200" cap="none" spc="0" normalizeH="0" baseline="0" noProof="0" dirty="0">
              <a:ln>
                <a:noFill/>
              </a:ln>
              <a:solidFill>
                <a:srgbClr val="003996"/>
              </a:solidFill>
              <a:effectLst/>
              <a:uLnTx/>
              <a:uFillTx/>
              <a:latin typeface="Calibri"/>
              <a:ea typeface="Adobe Heiti Std R" pitchFamily="34" charset="-128"/>
              <a:cs typeface="+mn-cs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5621849" y="116633"/>
            <a:ext cx="26680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Mathesis - </a:t>
            </a: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2020-1-RO01-KA201-080410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11E8045F-D0EB-B840-B99A-AACDB1255D31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5" y="5661248"/>
            <a:ext cx="1356424" cy="1356424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03D61F6-AC6D-484D-BC35-A044D823193E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6496" y="1"/>
            <a:ext cx="107505" cy="688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385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93" r:id="rId5"/>
  </p:sldLayoutIdLst>
  <p:hf sldNum="0" hdr="0" ftr="0"/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Kliknutím upravíte štýl hlavného názvu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Kliknutím upravíte štýly hlavného textu</a:t>
            </a:r>
          </a:p>
          <a:p>
            <a:pPr lvl="1"/>
            <a:r>
              <a:rPr lang="en-US"/>
              <a:t>Druhá úroveň</a:t>
            </a:r>
          </a:p>
          <a:p>
            <a:pPr lvl="2"/>
            <a:r>
              <a:rPr lang="en-US"/>
              <a:t>Tretia úroveň</a:t>
            </a:r>
          </a:p>
          <a:p>
            <a:pPr lvl="3"/>
            <a:r>
              <a:rPr lang="en-US"/>
              <a:t>Štvrtá úroveň</a:t>
            </a:r>
          </a:p>
          <a:p>
            <a:pPr lvl="4"/>
            <a:r>
              <a:rPr lang="en-US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7" name="Picture 2" descr="C:\Users\mkomod05.cs8500\Google Drive\SEIT lab\Projects\World of Physics\Kick-off\eu flag.JPG">
            <a:extLst>
              <a:ext uri="{FF2B5EF4-FFF2-40B4-BE49-F238E27FC236}">
                <a16:creationId xmlns:a16="http://schemas.microsoft.com/office/drawing/2014/main" id="{C9468667-A721-D0CF-959C-E12AB08E615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19">
            <a:extLst>
              <a:ext uri="{FF2B5EF4-FFF2-40B4-BE49-F238E27FC236}">
                <a16:creationId xmlns:a16="http://schemas.microsoft.com/office/drawing/2014/main" id="{EDC74645-DE47-40BE-83F4-2E05453125C8}"/>
              </a:ext>
            </a:extLst>
          </p:cNvPr>
          <p:cNvSpPr txBox="1"/>
          <p:nvPr userDrawn="1"/>
        </p:nvSpPr>
        <p:spPr>
          <a:xfrm>
            <a:off x="1000101" y="6519471"/>
            <a:ext cx="899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srgbClr val="003996"/>
                </a:solidFill>
                <a:effectLst/>
                <a:uLnTx/>
                <a:uFillTx/>
                <a:latin typeface="Adobe Heiti Std R" pitchFamily="34" charset="-128"/>
                <a:ea typeface="Adobe Heiti Std R" pitchFamily="34" charset="-128"/>
                <a:cs typeface="+mn-cs"/>
              </a:rPr>
              <a:t>Erasmus+</a:t>
            </a:r>
            <a:endParaRPr kumimoji="0" lang="el-GR" sz="1050" b="0" i="0" u="none" strike="noStrike" kern="1200" cap="none" spc="0" normalizeH="0" baseline="0" noProof="0" dirty="0">
              <a:ln>
                <a:noFill/>
              </a:ln>
              <a:solidFill>
                <a:srgbClr val="003996"/>
              </a:solidFill>
              <a:effectLst/>
              <a:uLnTx/>
              <a:uFillTx/>
              <a:latin typeface="Calibri"/>
              <a:ea typeface="Adobe Heiti Std R" pitchFamily="34" charset="-128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9CD55DC-9CCA-817D-BC37-F7BC2C56C756}"/>
              </a:ext>
            </a:extLst>
          </p:cNvPr>
          <p:cNvSpPr txBox="1"/>
          <p:nvPr userDrawn="1"/>
        </p:nvSpPr>
        <p:spPr>
          <a:xfrm>
            <a:off x="5621849" y="116633"/>
            <a:ext cx="26680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Mathesis - </a:t>
            </a: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2020-1-RO01-KA201-080410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" name="Immagine 7">
            <a:extLst>
              <a:ext uri="{FF2B5EF4-FFF2-40B4-BE49-F238E27FC236}">
                <a16:creationId xmlns:a16="http://schemas.microsoft.com/office/drawing/2014/main" id="{97609C04-4EDC-6F44-C5AF-9744A2A7799F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5" y="5661248"/>
            <a:ext cx="1356424" cy="1356424"/>
          </a:xfrm>
          <a:prstGeom prst="rect">
            <a:avLst/>
          </a:prstGeom>
        </p:spPr>
      </p:pic>
      <p:pic>
        <p:nvPicPr>
          <p:cNvPr id="11" name="Immagine 6">
            <a:extLst>
              <a:ext uri="{FF2B5EF4-FFF2-40B4-BE49-F238E27FC236}">
                <a16:creationId xmlns:a16="http://schemas.microsoft.com/office/drawing/2014/main" id="{9624CD48-1232-A599-B791-48264EA55DC4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6496" y="1"/>
            <a:ext cx="107505" cy="688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7058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35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38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/>
              <a:t>Celé čísla</a:t>
            </a:r>
            <a:endParaRPr lang="ro-RO" b="1" dirty="0"/>
          </a:p>
        </p:txBody>
      </p:sp>
    </p:spTree>
    <p:extLst>
      <p:ext uri="{BB962C8B-B14F-4D97-AF65-F5344CB8AC3E}">
        <p14:creationId xmlns:p14="http://schemas.microsoft.com/office/powerpoint/2010/main" val="33571279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Množina celých čísel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035631"/>
            <a:ext cx="7007383" cy="291058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5) V nasledujúcej tabuľke sú uvedené teploty o 8. hodine na meteorologickej stanici v každý deň v týždni vo februári.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Podľa tabuľky sa aritmetický priemer kladných teplôt rovná ... ℃</a:t>
            </a:r>
            <a:endParaRPr lang="ro-RO" dirty="0"/>
          </a:p>
          <a:p>
            <a:endParaRPr lang="ro-RO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0404601"/>
              </p:ext>
            </p:extLst>
          </p:nvPr>
        </p:nvGraphicFramePr>
        <p:xfrm>
          <a:off x="1839269" y="3277242"/>
          <a:ext cx="5027813" cy="634693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8442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99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815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8151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8151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8151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8203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8549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0832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o-RO" sz="900">
                          <a:effectLst/>
                        </a:rPr>
                        <a:t>Ziua</a:t>
                      </a:r>
                      <a:endParaRPr lang="ro-RO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o-RO" sz="900">
                          <a:effectLst/>
                        </a:rPr>
                        <a:t>luni</a:t>
                      </a:r>
                      <a:endParaRPr lang="ro-RO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o-RO" sz="900">
                          <a:effectLst/>
                        </a:rPr>
                        <a:t>Mați</a:t>
                      </a:r>
                      <a:endParaRPr lang="ro-RO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o-RO" sz="900">
                          <a:effectLst/>
                        </a:rPr>
                        <a:t>Miercuri</a:t>
                      </a:r>
                      <a:endParaRPr lang="ro-RO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o-RO" sz="900">
                          <a:effectLst/>
                        </a:rPr>
                        <a:t>joi</a:t>
                      </a:r>
                      <a:endParaRPr lang="ro-RO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o-RO" sz="900">
                          <a:effectLst/>
                        </a:rPr>
                        <a:t>vineri</a:t>
                      </a:r>
                      <a:endParaRPr lang="ro-RO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o-RO" sz="900">
                          <a:effectLst/>
                        </a:rPr>
                        <a:t>sâmătă</a:t>
                      </a:r>
                      <a:endParaRPr lang="ro-RO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o-RO" sz="900">
                          <a:effectLst/>
                        </a:rPr>
                        <a:t>duminică</a:t>
                      </a:r>
                      <a:endParaRPr lang="ro-RO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636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o-RO" sz="900">
                          <a:effectLst/>
                        </a:rPr>
                        <a:t>Teplota (</a:t>
                      </a:r>
                      <a:r>
                        <a:rPr lang="ro-RO" sz="900">
                          <a:effectLst/>
                          <a:highlight>
                            <a:srgbClr val="FFFFFF"/>
                          </a:highlight>
                        </a:rPr>
                        <a:t>℃</a:t>
                      </a:r>
                      <a:r>
                        <a:rPr lang="ro-RO" sz="900">
                          <a:effectLst/>
                        </a:rPr>
                        <a:t>)</a:t>
                      </a:r>
                      <a:endParaRPr lang="ro-RO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o-RO" sz="900">
                          <a:effectLst/>
                        </a:rPr>
                        <a:t>-1</a:t>
                      </a:r>
                      <a:endParaRPr lang="ro-RO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o-RO" sz="900">
                          <a:effectLst/>
                        </a:rPr>
                        <a:t>-8</a:t>
                      </a:r>
                      <a:endParaRPr lang="ro-RO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o-RO" sz="900">
                          <a:effectLst/>
                        </a:rPr>
                        <a:t>-10</a:t>
                      </a:r>
                      <a:endParaRPr lang="ro-RO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o-RO" sz="900" dirty="0">
                          <a:effectLst/>
                        </a:rPr>
                        <a:t>-3</a:t>
                      </a:r>
                      <a:endParaRPr lang="ro-RO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o-RO" sz="900">
                          <a:effectLst/>
                        </a:rPr>
                        <a:t>1</a:t>
                      </a:r>
                      <a:endParaRPr lang="ro-RO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o-RO" sz="900">
                          <a:effectLst/>
                        </a:rPr>
                        <a:t>3</a:t>
                      </a:r>
                      <a:endParaRPr lang="ro-RO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o-RO" sz="900" dirty="0">
                          <a:effectLst/>
                        </a:rPr>
                        <a:t>5</a:t>
                      </a:r>
                      <a:endParaRPr lang="ro-RO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00812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Množina celých čísel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3451" y="1690689"/>
            <a:ext cx="7323810" cy="3747266"/>
          </a:xfrm>
        </p:spPr>
        <p:txBody>
          <a:bodyPr>
            <a:normAutofit fontScale="70000" lnSpcReduction="20000"/>
          </a:bodyPr>
          <a:lstStyle/>
          <a:p>
            <a:r>
              <a:rPr lang="en-US" sz="2900" dirty="0"/>
              <a:t>Určite ste v zime v predpovedi počasia videli, že niektoré teploty majú znamienko mínus. Tieto teploty sú nižšie ako nula stupňov a z tohto dôvodu ich budeme nazývať záporné teploty (napr.: -7 ℃). Naopak v lete budeme mať kladné teploty, pretože v lete je teplota vyššia ako 0 stupňov (25 stupňov Celzia).</a:t>
            </a:r>
            <a:endParaRPr lang="ro-RO" sz="2900" dirty="0"/>
          </a:p>
          <a:p>
            <a:endParaRPr lang="ro-RO" b="1" dirty="0"/>
          </a:p>
          <a:p>
            <a:endParaRPr lang="ro-RO" b="1" dirty="0"/>
          </a:p>
          <a:p>
            <a:endParaRPr lang="ro-RO" b="1" dirty="0"/>
          </a:p>
          <a:p>
            <a:endParaRPr lang="ro-RO" b="1" dirty="0"/>
          </a:p>
          <a:p>
            <a:endParaRPr lang="ro-RO" b="1" dirty="0"/>
          </a:p>
          <a:p>
            <a:pPr marL="0" indent="0">
              <a:buNone/>
            </a:pPr>
            <a:r>
              <a:rPr lang="it-IT" dirty="0"/>
              <a:t>Pozitívna nadmorská výška: +600 m Záporná nadmorská výška: -60 m</a:t>
            </a:r>
            <a:endParaRPr lang="ro-RO" dirty="0"/>
          </a:p>
        </p:txBody>
      </p:sp>
      <p:pic>
        <p:nvPicPr>
          <p:cNvPr id="7" name="image43.png" descr="https://www.matera.ro/wp-content/uploads/2019/12/blog2-1.png?w=564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924326" y="3165042"/>
            <a:ext cx="2127885" cy="15821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image10.png" descr="https://www.matera.ro/wp-content/uploads/2019/12/blog1-1.png?w=564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5203260" y="3165042"/>
            <a:ext cx="2128361" cy="15849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424936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Množina celých čísel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Najhlbším miestom na zemskom povrchu je Mariánska priekopa v Tichom oceáne s hĺbkou približne -11 000 metrov. Najvyšším miestom je Mount Everest v Himalájach s výškou +8848 m.</a:t>
            </a:r>
          </a:p>
          <a:p>
            <a:r>
              <a:rPr lang="en-US" dirty="0"/>
              <a:t>Kladné celé čísla zodpovedajú prirodzeným číslam a zápis znamienka "+" pred nimi nie je povinný.</a:t>
            </a:r>
          </a:p>
          <a:p>
            <a:r>
              <a:rPr lang="en-US" dirty="0"/>
              <a:t>Zadávanie celých čísel bolo potrebné na vykonanie operácie odčítania. V nižších ročníkoch ste sa v prirodzených číslach učili, že nemôžeme odčítať 3-10. Ale v množine celých čísel je výsledkom každá operácia odčítania.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6978150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Množina celých čísel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5232" y="1995968"/>
            <a:ext cx="7006137" cy="3617599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/>
              <a:t>6) Porovnávanie a usporiadanie celých čísel</a:t>
            </a:r>
          </a:p>
          <a:p>
            <a:pPr marL="0" indent="0">
              <a:buNone/>
            </a:pPr>
            <a:r>
              <a:rPr lang="en-US" dirty="0"/>
              <a:t>Na priamke určíme bod O, ktorý sa nazýva počiatok, jednotku miery a kladný smer označený šípkou. Bod O zodpovedá číslu nula. Získame tak číselnú os, na ktorej budeme znázorňovať niektoré celé čísla. Nemôžeme znázorniť všetky, pretože množina celých čísel je nekonečná.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Ak pred číslom stojí znamienko "+", ide o kladné číslo. Kladné čísla sa nachádzajú na osi napravo od čísla 0.</a:t>
            </a:r>
          </a:p>
          <a:p>
            <a:pPr marL="0" indent="0">
              <a:buNone/>
            </a:pPr>
            <a:r>
              <a:rPr lang="en-US" dirty="0"/>
              <a:t>Ak pred číslom stojí znamienko "-", ide o záporné číslo. Záporné čísla sa nachádzajú na osi naľavo od čísla 0.</a:t>
            </a:r>
          </a:p>
          <a:p>
            <a:pPr marL="0" indent="0">
              <a:buNone/>
            </a:pPr>
            <a:r>
              <a:rPr lang="en-US" dirty="0"/>
              <a:t>Poznámka: súhlasíme s tým, že znak '+' pred kladnými celými číslami by sa už nemal písať.</a:t>
            </a:r>
            <a:endParaRPr lang="ro-RO" dirty="0"/>
          </a:p>
        </p:txBody>
      </p:sp>
      <p:pic>
        <p:nvPicPr>
          <p:cNvPr id="4" name="image34.png" descr="Numere intregi axa numerelor intregi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930586" y="3108163"/>
            <a:ext cx="4298633" cy="458153"/>
          </a:xfrm>
          <a:prstGeom prst="rect">
            <a:avLst/>
          </a:prstGeom>
          <a:ln/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0586" y="3633168"/>
            <a:ext cx="3586163" cy="464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2242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Množina celých čísel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1062" y="1834753"/>
            <a:ext cx="7155700" cy="3863837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sz="2700" dirty="0"/>
              <a:t>7) Absolútna hodnota celého čísla</a:t>
            </a:r>
          </a:p>
          <a:p>
            <a:pPr marL="0" indent="0">
              <a:buNone/>
            </a:pPr>
            <a:r>
              <a:rPr lang="en-US" sz="2700" dirty="0"/>
              <a:t>Absolútna hodnota alebo modul celého čísla je vzdialenosť od počiatku k jeho polohe na číselnej priamke.</a:t>
            </a:r>
          </a:p>
          <a:p>
            <a:pPr marL="0" indent="0">
              <a:buNone/>
            </a:pPr>
            <a:r>
              <a:rPr lang="en-US" sz="2700" dirty="0"/>
              <a:t>Príklady:</a:t>
            </a:r>
          </a:p>
          <a:p>
            <a:pPr marL="0" indent="0">
              <a:buNone/>
            </a:pPr>
            <a:endParaRPr lang="en-US" sz="2700" dirty="0"/>
          </a:p>
          <a:p>
            <a:pPr marL="0" indent="0">
              <a:buNone/>
            </a:pPr>
            <a:endParaRPr lang="en-US" sz="2700" dirty="0"/>
          </a:p>
          <a:p>
            <a:pPr marL="0" indent="0">
              <a:buNone/>
            </a:pPr>
            <a:r>
              <a:rPr lang="en-US" sz="2700" dirty="0"/>
              <a:t>Opakom celého čísla x je číslo -x, takže x+ (-x) = (-x)+x = 0.</a:t>
            </a:r>
          </a:p>
          <a:p>
            <a:pPr marL="0" indent="0">
              <a:buNone/>
            </a:pPr>
            <a:r>
              <a:rPr lang="en-US" sz="2700" dirty="0"/>
              <a:t>Príklady:</a:t>
            </a:r>
          </a:p>
          <a:p>
            <a:pPr marL="0" indent="0">
              <a:buNone/>
            </a:pPr>
            <a:r>
              <a:rPr lang="en-US" sz="2700" dirty="0"/>
              <a:t>opakom čísla 3 je číslo -3</a:t>
            </a:r>
          </a:p>
          <a:p>
            <a:pPr marL="0" indent="0">
              <a:buNone/>
            </a:pPr>
            <a:r>
              <a:rPr lang="en-US" sz="2700" dirty="0"/>
              <a:t>opakom čísla -5 je číslo 5</a:t>
            </a:r>
          </a:p>
          <a:p>
            <a:pPr marL="0" indent="0">
              <a:buNone/>
            </a:pPr>
            <a:r>
              <a:rPr lang="en-US" sz="2700" dirty="0"/>
              <a:t>opakom čísla 0 je 0</a:t>
            </a:r>
          </a:p>
          <a:p>
            <a:pPr marL="0" indent="0">
              <a:buNone/>
            </a:pPr>
            <a:r>
              <a:rPr lang="en-US" sz="2700" dirty="0"/>
              <a:t>Dve celé čísla sú opačné, ak majú opačné znamienka a rovnakú absolútnu hodnotu.</a:t>
            </a:r>
          </a:p>
          <a:p>
            <a:pPr marL="0" indent="0">
              <a:buNone/>
            </a:pPr>
            <a:r>
              <a:rPr lang="en-US" sz="2700" dirty="0"/>
              <a:t>Absolútna hodnota kladného celého čísla je toto číslo.</a:t>
            </a:r>
          </a:p>
          <a:p>
            <a:pPr marL="0" indent="0">
              <a:buNone/>
            </a:pPr>
            <a:r>
              <a:rPr lang="en-US" sz="2700" dirty="0"/>
              <a:t>Absolútna hodnota záporného celého čísla je jeho opakom.</a:t>
            </a:r>
          </a:p>
          <a:p>
            <a:pPr marL="0" indent="0">
              <a:buNone/>
            </a:pPr>
            <a:r>
              <a:rPr lang="en-US" sz="2700" dirty="0"/>
              <a:t>Preto pre ľubovoľné celé číslo a platí:</a:t>
            </a:r>
            <a:endParaRPr lang="ro-RO" dirty="0"/>
          </a:p>
        </p:txBody>
      </p:sp>
      <p:pic>
        <p:nvPicPr>
          <p:cNvPr id="4" name="image35.png" descr="open vertical bar negative 2 close vertical bar equals 2&#10;open vertical bar plus 4 close vertical bar equals 4&#10;open vertical bar negative 15 close vertical bar equals 15&#10;open vertical bar 0 close vertical bar equals 0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1455486" y="2503884"/>
            <a:ext cx="542925" cy="642938"/>
          </a:xfrm>
          <a:prstGeom prst="rect">
            <a:avLst/>
          </a:prstGeom>
          <a:ln/>
        </p:spPr>
      </p:pic>
      <p:pic>
        <p:nvPicPr>
          <p:cNvPr id="5" name="image36.png" descr="open vertical bar a close vertical bar equals space left enclose negative a comma space d a c ă space a less than 0&#10;space space 0 comma space d a c ă space a equals 0&#10;space space a comma space d a c ă space a greater than 0. end enclose&#10;&#10;&#10;&#10;"/>
          <p:cNvPicPr/>
          <p:nvPr/>
        </p:nvPicPr>
        <p:blipFill>
          <a:blip r:embed="rId3"/>
          <a:srcRect b="33333"/>
          <a:stretch>
            <a:fillRect/>
          </a:stretch>
        </p:blipFill>
        <p:spPr>
          <a:xfrm>
            <a:off x="3331767" y="5467474"/>
            <a:ext cx="1057275" cy="571500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15170283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Množina celých čísel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3288" y="1766730"/>
            <a:ext cx="6851472" cy="332454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/>
              <a:t>8) Usporiadanie celých čísel</a:t>
            </a:r>
          </a:p>
          <a:p>
            <a:pPr marL="0" indent="0">
              <a:buNone/>
            </a:pPr>
            <a:r>
              <a:rPr lang="en-US" dirty="0"/>
              <a:t>Dve celé čísla a a b sú vo vzťahu a &lt; b, ak pri ich zobrazení na osi sa b nachádza napravo od a.</a:t>
            </a:r>
          </a:p>
          <a:p>
            <a:pPr marL="0" indent="0">
              <a:buNone/>
            </a:pPr>
            <a:r>
              <a:rPr lang="en-US" dirty="0"/>
              <a:t>Pri porovnávaní dvoch celých čísel budeme brať do úvahy tieto aspekty:</a:t>
            </a:r>
          </a:p>
          <a:p>
            <a:pPr marL="0" indent="0">
              <a:buNone/>
            </a:pPr>
            <a:r>
              <a:rPr lang="en-US" dirty="0"/>
              <a:t>číslo 0 je menšie ako ľubovoľné celé kladné číslo; </a:t>
            </a:r>
            <a:r>
              <a:rPr lang="en-US" dirty="0" err="1"/>
              <a:t>napr.</a:t>
            </a:r>
            <a:r>
              <a:rPr lang="en-US" dirty="0"/>
              <a:t>: 0 &lt; +5</a:t>
            </a:r>
          </a:p>
          <a:p>
            <a:pPr marL="0" indent="0">
              <a:buNone/>
            </a:pPr>
            <a:r>
              <a:rPr lang="en-US" dirty="0"/>
              <a:t>medzi dvoma kladnými celými číslami je väčšie to s vyšším modulom; </a:t>
            </a:r>
            <a:r>
              <a:rPr lang="en-US" dirty="0" err="1"/>
              <a:t>napr.</a:t>
            </a:r>
            <a:r>
              <a:rPr lang="en-US" dirty="0"/>
              <a:t>: 32 &gt;10</a:t>
            </a:r>
          </a:p>
          <a:p>
            <a:pPr marL="0" indent="0">
              <a:buNone/>
            </a:pPr>
            <a:r>
              <a:rPr lang="en-US" dirty="0"/>
              <a:t>číslo 0 je väčšie ako akékoľvek záporné celé číslo; </a:t>
            </a:r>
            <a:r>
              <a:rPr lang="en-US" dirty="0" err="1"/>
              <a:t>napr.</a:t>
            </a:r>
            <a:r>
              <a:rPr lang="en-US" dirty="0"/>
              <a:t>: 0 &gt; -6</a:t>
            </a:r>
          </a:p>
          <a:p>
            <a:pPr marL="0" indent="0">
              <a:buNone/>
            </a:pPr>
            <a:r>
              <a:rPr lang="en-US" dirty="0"/>
              <a:t>medzi dvoma zápornými celými číslami je väčšie to s menším modulom; </a:t>
            </a:r>
            <a:r>
              <a:rPr lang="en-US" dirty="0" err="1"/>
              <a:t>napr.</a:t>
            </a:r>
            <a:r>
              <a:rPr lang="en-US" dirty="0"/>
              <a:t>: -8 &gt; -12</a:t>
            </a:r>
          </a:p>
          <a:p>
            <a:pPr marL="0" indent="0">
              <a:buNone/>
            </a:pPr>
            <a:r>
              <a:rPr lang="en-US" dirty="0"/>
              <a:t>ľubovoľné kladné celé číslo je väčšie ako ľubovoľné záporné celé číslo; </a:t>
            </a:r>
            <a:r>
              <a:rPr lang="en-US" dirty="0" err="1"/>
              <a:t>napr.</a:t>
            </a:r>
            <a:r>
              <a:rPr lang="en-US" dirty="0"/>
              <a:t>: 7 &gt; -14.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0597936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Množina celých čísel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3460939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9) Operácie s celými číslami</a:t>
            </a:r>
          </a:p>
          <a:p>
            <a:pPr marL="0" indent="0">
              <a:buNone/>
            </a:pPr>
            <a:r>
              <a:rPr lang="en-US" dirty="0"/>
              <a:t>a) Sčítanie a odčítanie</a:t>
            </a:r>
          </a:p>
          <a:p>
            <a:pPr marL="0" indent="0">
              <a:buNone/>
            </a:pPr>
            <a:r>
              <a:rPr lang="en-US" dirty="0"/>
              <a:t>Sčítanie celých čísel s rovnakým znamienkom</a:t>
            </a:r>
          </a:p>
          <a:p>
            <a:pPr marL="0" indent="0">
              <a:buNone/>
            </a:pPr>
            <a:r>
              <a:rPr lang="en-US" dirty="0"/>
              <a:t>Ak chcete sčítať dve celé čísla s rovnakým znamienkom, spočítajte ich moduly a výsledok bude mať spoločné znamienko.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Príklady:</a:t>
            </a:r>
            <a:endParaRPr lang="ro-RO" dirty="0"/>
          </a:p>
        </p:txBody>
      </p:sp>
      <p:pic>
        <p:nvPicPr>
          <p:cNvPr id="4" name="image40.png" descr="left parenthesis plus 2 right parenthesis plus left parenthesis plus 8 right parenthesis equals plus 10&#10;left parenthesis negative 3 right parenthesis plus left parenthesis negative 5 right parenthesis equals negative 8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2458899" y="4695990"/>
            <a:ext cx="1719485" cy="590574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30988389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Množina celých čísel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598686"/>
            <a:ext cx="7886700" cy="4578277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2. Sčítanie celých čísel s rôznymi znamienkami</a:t>
            </a:r>
          </a:p>
          <a:p>
            <a:r>
              <a:rPr lang="en-US" dirty="0"/>
              <a:t>Ak chcete sčítať dve celé čísla s rôznymi znamienkami, ich moduly sa odčítajú a výsledok bude mať znamienko čísla s väčším modulom.</a:t>
            </a:r>
          </a:p>
          <a:p>
            <a:r>
              <a:rPr lang="en-US" dirty="0"/>
              <a:t>Príklady:</a:t>
            </a:r>
          </a:p>
          <a:p>
            <a:r>
              <a:rPr lang="en-US" dirty="0"/>
              <a:t>Poznámka: Súčet dvoch opačných celých čísel sa rovná 0.</a:t>
            </a:r>
          </a:p>
          <a:p>
            <a:r>
              <a:rPr lang="en-US" dirty="0"/>
              <a:t>Príklad: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Vlastnosti sčítania celých čísel</a:t>
            </a:r>
          </a:p>
          <a:p>
            <a:r>
              <a:rPr lang="en-US" dirty="0"/>
              <a:t>asociatívnosť: a+(</a:t>
            </a:r>
            <a:r>
              <a:rPr lang="en-US" dirty="0" err="1"/>
              <a:t>b+c</a:t>
            </a:r>
            <a:r>
              <a:rPr lang="en-US" dirty="0"/>
              <a:t>) = (</a:t>
            </a:r>
            <a:r>
              <a:rPr lang="en-US" dirty="0" err="1"/>
              <a:t>a+b</a:t>
            </a:r>
            <a:r>
              <a:rPr lang="en-US" dirty="0"/>
              <a:t>)+c, bez ohľadu na celé čísla a, b, c</a:t>
            </a:r>
          </a:p>
          <a:p>
            <a:r>
              <a:rPr lang="en-US" dirty="0"/>
              <a:t>komutatívnosť: </a:t>
            </a:r>
            <a:r>
              <a:rPr lang="en-US" dirty="0" err="1"/>
              <a:t>a+b </a:t>
            </a:r>
            <a:r>
              <a:rPr lang="en-US" dirty="0"/>
              <a:t>= </a:t>
            </a:r>
            <a:r>
              <a:rPr lang="en-US" dirty="0" err="1"/>
              <a:t>b+a, </a:t>
            </a:r>
            <a:r>
              <a:rPr lang="en-US" dirty="0"/>
              <a:t>nech sú a a b akékoľvek celé čísla</a:t>
            </a:r>
          </a:p>
          <a:p>
            <a:r>
              <a:rPr lang="en-US" dirty="0"/>
              <a:t>číslo 0 je neutrálny prvok: a+0 = 0+a =a, nech je celé číslo a akékoľvek.</a:t>
            </a:r>
            <a:endParaRPr lang="ro-RO" dirty="0"/>
          </a:p>
        </p:txBody>
      </p:sp>
      <p:pic>
        <p:nvPicPr>
          <p:cNvPr id="5" name="image45.png" descr="5 plus left parenthesis negative 3 right parenthesis equals 2&#10;minus 9 plus 3 equals negative 6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2181215" y="2818272"/>
            <a:ext cx="919695" cy="311965"/>
          </a:xfrm>
          <a:prstGeom prst="rect">
            <a:avLst/>
          </a:prstGeom>
          <a:ln/>
        </p:spPr>
      </p:pic>
      <p:pic>
        <p:nvPicPr>
          <p:cNvPr id="6" name="image39.png" descr="left parenthesis negative 11 right parenthesis plus 11 equals 0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2142749" y="3593916"/>
            <a:ext cx="975475" cy="250662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36663154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Množina celých čísel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376977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3. Odčítanie celých čísel</a:t>
            </a:r>
          </a:p>
          <a:p>
            <a:pPr marL="0" indent="0">
              <a:buNone/>
            </a:pPr>
            <a:r>
              <a:rPr lang="en-US" dirty="0"/>
              <a:t>Odčítanie celého čísla je ekvivalentné sčítaniu opačného čísla.</a:t>
            </a:r>
          </a:p>
          <a:p>
            <a:pPr marL="0" indent="0">
              <a:buNone/>
            </a:pPr>
            <a:r>
              <a:rPr lang="en-US" dirty="0"/>
              <a:t>Príklady: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b) Násobenie a delenie</a:t>
            </a:r>
          </a:p>
          <a:p>
            <a:pPr marL="0" indent="0">
              <a:buNone/>
            </a:pPr>
            <a:r>
              <a:rPr lang="en-US" dirty="0"/>
              <a:t>Súčin dvoch celých čísel s rovnakým znamienkom je kladné celé číslo, ktorého modul získame vynásobením modulu týchto dvoch čísel.</a:t>
            </a:r>
          </a:p>
          <a:p>
            <a:pPr marL="0" indent="0">
              <a:buNone/>
            </a:pPr>
            <a:r>
              <a:rPr lang="en-US" dirty="0"/>
              <a:t>Príklady:</a:t>
            </a:r>
            <a:endParaRPr lang="ro-RO" dirty="0"/>
          </a:p>
        </p:txBody>
      </p:sp>
      <p:pic>
        <p:nvPicPr>
          <p:cNvPr id="4" name="image41.png" descr="left parenthesis negative 8 right parenthesis minus left parenthesis plus 3 right parenthesis equals left parenthesis negative 8 right parenthesis plus left parenthesis negative 3 right parenthesis equals negative 11&#10;9 minus left parenthesis negative 5 right parenthesis equals 9 plus left parenthesis plus 5 right parenthesis equals 14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2365666" y="2902421"/>
            <a:ext cx="2206334" cy="447595"/>
          </a:xfrm>
          <a:prstGeom prst="rect">
            <a:avLst/>
          </a:prstGeom>
          <a:ln/>
        </p:spPr>
      </p:pic>
      <p:pic>
        <p:nvPicPr>
          <p:cNvPr id="5" name="image42.png" descr="left parenthesis plus 3 right parenthesis times left parenthesis plus 7 right parenthesis equals plus 21&#10;left parenthesis negative 5 right parenthesis times left parenthesis negative 6 right parenthesis equals plus 30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2305109" y="5147806"/>
            <a:ext cx="1291936" cy="447595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12319517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Množina celých čísel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727" y="2199297"/>
            <a:ext cx="7660371" cy="3014599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en-US" dirty="0"/>
              <a:t>Súčin dvoch celých čísel s rôznymi znamienkami je záporné celé číslo, ktorého modul získame vynásobením modulu týchto dvoch čísel.</a:t>
            </a:r>
          </a:p>
          <a:p>
            <a:pPr lvl="0"/>
            <a:r>
              <a:rPr lang="en-US" dirty="0"/>
              <a:t>Príklady:</a:t>
            </a:r>
          </a:p>
          <a:p>
            <a:pPr lvl="0"/>
            <a:r>
              <a:rPr lang="en-US" dirty="0"/>
              <a:t>Vlastnosti násobenia celých čísel</a:t>
            </a:r>
          </a:p>
          <a:p>
            <a:pPr lvl="0"/>
            <a:r>
              <a:rPr lang="en-US" dirty="0"/>
              <a:t>Nech a, b, c sú celé čísla. Platia nasledujúce vlastnosti:</a:t>
            </a:r>
          </a:p>
          <a:p>
            <a:pPr lvl="0"/>
            <a:r>
              <a:rPr lang="en-US" dirty="0"/>
              <a:t>komutatívnosť: </a:t>
            </a:r>
            <a:r>
              <a:rPr lang="en-US" dirty="0" err="1"/>
              <a:t>a-b </a:t>
            </a:r>
            <a:r>
              <a:rPr lang="en-US" dirty="0"/>
              <a:t>= </a:t>
            </a:r>
            <a:r>
              <a:rPr lang="en-US" dirty="0" err="1"/>
              <a:t>b-a</a:t>
            </a:r>
            <a:endParaRPr lang="en-US" dirty="0"/>
          </a:p>
          <a:p>
            <a:pPr lvl="0"/>
            <a:r>
              <a:rPr lang="en-US" dirty="0"/>
              <a:t>asociatívnosť: (</a:t>
            </a:r>
            <a:r>
              <a:rPr lang="en-US" dirty="0" err="1"/>
              <a:t>a-b</a:t>
            </a:r>
            <a:r>
              <a:rPr lang="en-US" dirty="0"/>
              <a:t>)-c = a-(</a:t>
            </a:r>
            <a:r>
              <a:rPr lang="en-US" dirty="0" err="1"/>
              <a:t>b-c</a:t>
            </a:r>
            <a:r>
              <a:rPr lang="en-US" dirty="0"/>
              <a:t>)</a:t>
            </a:r>
          </a:p>
          <a:p>
            <a:pPr lvl="0"/>
            <a:r>
              <a:rPr lang="en-US" dirty="0"/>
              <a:t>číslo 1 je neutrálny prvok: a-1 = 1-a = a</a:t>
            </a:r>
          </a:p>
          <a:p>
            <a:pPr lvl="0"/>
            <a:r>
              <a:rPr lang="en-US" dirty="0"/>
              <a:t>distribúcia násobenia nad sčítaním a odčítaním: a-(</a:t>
            </a:r>
            <a:r>
              <a:rPr lang="en-US" dirty="0" err="1"/>
              <a:t>b+c</a:t>
            </a:r>
            <a:r>
              <a:rPr lang="en-US" dirty="0"/>
              <a:t>)</a:t>
            </a:r>
            <a:r>
              <a:rPr lang="en-US" dirty="0" err="1"/>
              <a:t>=a-b+a-c </a:t>
            </a:r>
            <a:r>
              <a:rPr lang="en-US" dirty="0"/>
              <a:t>a a-(b-c)</a:t>
            </a:r>
            <a:r>
              <a:rPr lang="en-US" dirty="0" err="1"/>
              <a:t>=a-b-a-c</a:t>
            </a:r>
            <a:endParaRPr lang="ro-RO" dirty="0"/>
          </a:p>
        </p:txBody>
      </p:sp>
      <p:pic>
        <p:nvPicPr>
          <p:cNvPr id="4" name="image14.png" descr="left parenthesis negative 2 right parenthesis times left parenthesis plus 9 right parenthesis equals negative 18&#10;3 times left parenthesis negative 5 right parenthesis equals negative 15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1980925" y="2673790"/>
            <a:ext cx="985838" cy="328613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7997665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i="1" dirty="0"/>
              <a:t>Množina celých čísel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690689"/>
            <a:ext cx="7886700" cy="4351338"/>
          </a:xfrm>
        </p:spPr>
        <p:txBody>
          <a:bodyPr>
            <a:normAutofit/>
          </a:bodyPr>
          <a:lstStyle/>
          <a:p>
            <a:r>
              <a:rPr lang="en-US" sz="2400" dirty="0"/>
              <a:t>Z praktických dôvodov (meranie teploty, tvorba máp horských oblastí aj dna oceánov, zobrazovanie pozoruhodných historických momentov) ľudia pridali do množiny prirodzených čísel N= {0, 1, 2, 3, ... , n, ...} množinu záporných celých čísel Z-={...,-n ...,-3,-2,-1}, čím získali: množinu celých čísel</a:t>
            </a:r>
          </a:p>
          <a:p>
            <a:pPr marL="0" indent="0">
              <a:buNone/>
            </a:pPr>
            <a:r>
              <a:rPr lang="ro-RO" sz="2400" i="1" dirty="0"/>
              <a:t>	Z={...</a:t>
            </a:r>
            <a:r>
              <a:rPr lang="ro-RO" sz="2400" dirty="0"/>
              <a:t>,-n ...,-3,-2,-1, 0, 1, 2, 3, ... , n, ...}.</a:t>
            </a:r>
            <a:endParaRPr lang="en-US" sz="2400" dirty="0"/>
          </a:p>
          <a:p>
            <a:pPr marL="0" indent="0">
              <a:buNone/>
            </a:pPr>
            <a:endParaRPr lang="ro-RO" sz="2400" dirty="0"/>
          </a:p>
          <a:p>
            <a:r>
              <a:rPr lang="ro-RO" sz="2400" dirty="0"/>
              <a:t>Množina nenulových celých čísel sa označuje Z*=Z-{0}</a:t>
            </a:r>
          </a:p>
          <a:p>
            <a:r>
              <a:rPr lang="ro-RO" sz="2400" dirty="0"/>
              <a:t>Záporné celé čísla Z - označujeme Z -={ x </a:t>
            </a:r>
            <a:r>
              <a:rPr lang="el-GR" sz="2400" dirty="0"/>
              <a:t>ϵ </a:t>
            </a:r>
            <a:r>
              <a:rPr lang="ro-RO" sz="2400" dirty="0"/>
              <a:t>Z | x&lt;0}</a:t>
            </a:r>
          </a:p>
          <a:p>
            <a:r>
              <a:rPr lang="ro-RO" sz="2400" dirty="0"/>
              <a:t>Z + označujeme kladné celé čísla Z +={ x </a:t>
            </a:r>
            <a:r>
              <a:rPr lang="el-GR" sz="2400" dirty="0"/>
              <a:t>ϵ </a:t>
            </a:r>
            <a:r>
              <a:rPr lang="ro-RO" sz="2400" dirty="0"/>
              <a:t>Z | x&gt;0}</a:t>
            </a:r>
          </a:p>
        </p:txBody>
      </p:sp>
    </p:spTree>
    <p:extLst>
      <p:ext uri="{BB962C8B-B14F-4D97-AF65-F5344CB8AC3E}">
        <p14:creationId xmlns:p14="http://schemas.microsoft.com/office/powerpoint/2010/main" val="17272951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Množina celých čísel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8347" y="1880162"/>
            <a:ext cx="7303971" cy="3018841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/>
              <a:t>Delenie celých čísel</a:t>
            </a:r>
          </a:p>
          <a:p>
            <a:pPr marL="0" indent="0">
              <a:buNone/>
            </a:pPr>
            <a:r>
              <a:rPr lang="en-US" dirty="0"/>
              <a:t>Súčin dvoch celých čísel s rovnakým znamienkom je kladné celé číslo, ktorého modul získame delením modulu týchto dvoch čísel.</a:t>
            </a:r>
          </a:p>
          <a:p>
            <a:pPr marL="0" indent="0">
              <a:buNone/>
            </a:pPr>
            <a:r>
              <a:rPr lang="en-US" dirty="0"/>
              <a:t>Príklady:</a:t>
            </a:r>
          </a:p>
          <a:p>
            <a:pPr marL="0" indent="0">
              <a:buNone/>
            </a:pPr>
            <a:r>
              <a:rPr lang="en-US" dirty="0"/>
              <a:t>Kvocient dvoch celých čísel s rôznymi znamienkami je záporné celé číslo, ktorého modul získame vydelením modulu týchto dvoch čísel.</a:t>
            </a:r>
          </a:p>
          <a:p>
            <a:pPr marL="0" indent="0">
              <a:buNone/>
            </a:pPr>
            <a:r>
              <a:rPr lang="en-US" dirty="0"/>
              <a:t>Príklady:</a:t>
            </a:r>
          </a:p>
          <a:p>
            <a:pPr marL="0" indent="0">
              <a:buNone/>
            </a:pPr>
            <a:r>
              <a:rPr lang="en-US" dirty="0"/>
              <a:t>Záver: Pravidlo znamienok platí pre násobenie aj delenie celých čísel a je nasledovné:</a:t>
            </a:r>
            <a:endParaRPr lang="ro-RO" dirty="0"/>
          </a:p>
        </p:txBody>
      </p:sp>
      <p:pic>
        <p:nvPicPr>
          <p:cNvPr id="4" name="image7.png" descr="left parenthesis plus 35 right parenthesis colon left parenthesis plus 7 right parenthesis equals plus 5&#10;left parenthesis negative 63 right parenthesis colon left parenthesis negative 9 right parenthesis equals plus 7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1803787" y="2663488"/>
            <a:ext cx="957263" cy="328613"/>
          </a:xfrm>
          <a:prstGeom prst="rect">
            <a:avLst/>
          </a:prstGeom>
          <a:ln/>
        </p:spPr>
      </p:pic>
      <p:pic>
        <p:nvPicPr>
          <p:cNvPr id="5" name="image4.png" descr="left parenthesis plus 72 right parenthesis colon left parenthesis negative 9 right parenthesis equals negative 8&#10;left parenthesis negative 32 right parenthesis colon 8 equals negative 4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1803787" y="3489331"/>
            <a:ext cx="957263" cy="328613"/>
          </a:xfrm>
          <a:prstGeom prst="rect">
            <a:avLst/>
          </a:prstGeom>
          <a:ln/>
        </p:spPr>
      </p:pic>
      <p:pic>
        <p:nvPicPr>
          <p:cNvPr id="6" name="image5.png" descr="plus times plus equals plus&#10;minus times negative equals plus&#10;plus times negative equals negative&#10;minus times plus equals negative&#10;"/>
          <p:cNvPicPr/>
          <p:nvPr/>
        </p:nvPicPr>
        <p:blipFill>
          <a:blip r:embed="rId4"/>
          <a:srcRect/>
          <a:stretch>
            <a:fillRect/>
          </a:stretch>
        </p:blipFill>
        <p:spPr>
          <a:xfrm>
            <a:off x="4104052" y="4318403"/>
            <a:ext cx="557213" cy="700088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19018492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Množina celých čísel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2044" y="1778494"/>
            <a:ext cx="6447501" cy="2910580"/>
          </a:xfrm>
        </p:spPr>
        <p:txBody>
          <a:bodyPr>
            <a:noAutofit/>
          </a:bodyPr>
          <a:lstStyle/>
          <a:p>
            <a:r>
              <a:rPr lang="en-US" sz="1400" dirty="0"/>
              <a:t>c) Exponentizácia celých čísel</a:t>
            </a:r>
          </a:p>
          <a:p>
            <a:r>
              <a:rPr lang="en-US" sz="1400" dirty="0"/>
              <a:t>Nech a je celé číslo a n je prirodzené číslo nula.</a:t>
            </a:r>
          </a:p>
          <a:p>
            <a:r>
              <a:rPr lang="en-US" sz="1400" dirty="0"/>
              <a:t>a- sa nazýva základňa</a:t>
            </a:r>
          </a:p>
          <a:p>
            <a:r>
              <a:rPr lang="en-US" sz="1400" dirty="0"/>
              <a:t>n- sa nazýva exponent</a:t>
            </a:r>
          </a:p>
          <a:p>
            <a:r>
              <a:rPr lang="en-US" sz="1400" dirty="0"/>
              <a:t>   Príklad:</a:t>
            </a:r>
          </a:p>
          <a:p>
            <a:endParaRPr lang="en-US" sz="1400" dirty="0"/>
          </a:p>
          <a:p>
            <a:r>
              <a:rPr lang="en-US" sz="1400" dirty="0"/>
              <a:t>Poznámky:</a:t>
            </a:r>
          </a:p>
          <a:p>
            <a:r>
              <a:rPr lang="en-US" sz="1400" dirty="0"/>
              <a:t>1. Keď zvýšime kladné číslo na mocninu, výsledkom bude vždy kladné číslo.</a:t>
            </a:r>
          </a:p>
          <a:p>
            <a:r>
              <a:rPr lang="en-US" sz="1400" dirty="0"/>
              <a:t>2. Keď zvýšime záporné číslo na mocninu, máme dve možné situácie:</a:t>
            </a:r>
          </a:p>
          <a:p>
            <a:r>
              <a:rPr lang="en-US" sz="1400" dirty="0"/>
              <a:t>ak je exponent párne číslo, výsledok je kladný</a:t>
            </a:r>
          </a:p>
          <a:p>
            <a:r>
              <a:rPr lang="en-US" sz="1400" dirty="0"/>
              <a:t>ak je exponent nepárne číslo, výsledok je záporný</a:t>
            </a:r>
            <a:endParaRPr lang="ro-RO" sz="1400" dirty="0"/>
          </a:p>
        </p:txBody>
      </p:sp>
      <p:pic>
        <p:nvPicPr>
          <p:cNvPr id="7" name="image11.png" descr="a to the power of n equals stack a times a times a times... times a with underbrace below&#10;space space space space space space space space space space space space space space space space space space n space o r i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4738463" y="1778494"/>
            <a:ext cx="1100350" cy="381424"/>
          </a:xfrm>
          <a:prstGeom prst="rect">
            <a:avLst/>
          </a:prstGeom>
          <a:ln/>
        </p:spPr>
      </p:pic>
      <p:pic>
        <p:nvPicPr>
          <p:cNvPr id="8" name="image28.png" descr="left parenthesis plus 2 right parenthesis to the power of 5 equals 2 to the power of 5 equals 2 times 2 times 2 times 2 times 2 equals 32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1631926" y="3112340"/>
            <a:ext cx="1600200" cy="242888"/>
          </a:xfrm>
          <a:prstGeom prst="rect">
            <a:avLst/>
          </a:prstGeom>
          <a:ln/>
        </p:spPr>
      </p:pic>
      <p:pic>
        <p:nvPicPr>
          <p:cNvPr id="12" name="image25.png" descr="left parenthesis negative a right parenthesis to the power of n equals open curly brackets table attributes columnalign left end attributes row cell space space space a to the power of n comma space n minus p a r end cell row cell negative a to the power of n comma space n minus i m p a r end cell end table close a element of straight integer numbers to the power of asterisk times comma space n element of straight natural numbers"/>
          <p:cNvPicPr/>
          <p:nvPr/>
        </p:nvPicPr>
        <p:blipFill>
          <a:blip r:embed="rId4"/>
          <a:srcRect/>
          <a:stretch>
            <a:fillRect/>
          </a:stretch>
        </p:blipFill>
        <p:spPr>
          <a:xfrm>
            <a:off x="2512392" y="5547011"/>
            <a:ext cx="2401962" cy="475909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41412483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Množina celých čísel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2692" y="1988805"/>
            <a:ext cx="6447501" cy="1679546"/>
          </a:xfrm>
        </p:spPr>
        <p:txBody>
          <a:bodyPr>
            <a:normAutofit/>
          </a:bodyPr>
          <a:lstStyle/>
          <a:p>
            <a:r>
              <a:rPr lang="en-US" dirty="0"/>
              <a:t>Príklady</a:t>
            </a:r>
            <a:r>
              <a:rPr lang="ro-RO" dirty="0"/>
              <a:t>:</a:t>
            </a:r>
          </a:p>
          <a:p>
            <a:pPr marL="0" indent="0">
              <a:buNone/>
            </a:pPr>
            <a:endParaRPr lang="ro-RO" dirty="0"/>
          </a:p>
          <a:p>
            <a:r>
              <a:rPr lang="ro-RO" dirty="0"/>
              <a:t>Reguli de calcul:</a:t>
            </a:r>
          </a:p>
          <a:p>
            <a:endParaRPr lang="ro-RO" dirty="0"/>
          </a:p>
          <a:p>
            <a:endParaRPr lang="ro-RO" dirty="0"/>
          </a:p>
          <a:p>
            <a:endParaRPr lang="ro-RO" dirty="0"/>
          </a:p>
          <a:p>
            <a:endParaRPr lang="ro-RO" dirty="0"/>
          </a:p>
          <a:p>
            <a:endParaRPr lang="ro-RO" dirty="0"/>
          </a:p>
          <a:p>
            <a:endParaRPr lang="ro-RO" dirty="0"/>
          </a:p>
          <a:p>
            <a:endParaRPr lang="ro-RO" dirty="0"/>
          </a:p>
          <a:p>
            <a:endParaRPr lang="ro-RO" dirty="0"/>
          </a:p>
          <a:p>
            <a:endParaRPr lang="ro-RO" dirty="0"/>
          </a:p>
          <a:p>
            <a:pPr marL="0" indent="0">
              <a:buNone/>
            </a:pPr>
            <a:endParaRPr lang="ro-RO" dirty="0"/>
          </a:p>
        </p:txBody>
      </p:sp>
      <p:pic>
        <p:nvPicPr>
          <p:cNvPr id="4" name="image15.png" descr="left parenthesis negative 2 right parenthesis to the power of 5 equals negative 32&#10;left parenthesis negative 2 right parenthesis to the power of 6 equals 64&#10;left parenthesis negative 1 right parenthesis to the power of 2015 equals negative 1&#10;left parenthesis negative 1 right parenthesis to the power of 2016 equals 1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2731201" y="1988805"/>
            <a:ext cx="807244" cy="757238"/>
          </a:xfrm>
          <a:prstGeom prst="rect">
            <a:avLst/>
          </a:prstGeom>
          <a:ln/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820" y="2976257"/>
            <a:ext cx="2878931" cy="2185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07668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Množina celých čísel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036336"/>
            <a:ext cx="7201278" cy="3389508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/>
              <a:t>Poradie vykonávania celočíselných operácií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Poradie operácií s celými číslami je rovnaké ako s prirodzenými číslami:</a:t>
            </a:r>
          </a:p>
          <a:p>
            <a:pPr marL="0" indent="0">
              <a:buNone/>
            </a:pPr>
            <a:r>
              <a:rPr lang="en-US" dirty="0"/>
              <a:t>najprv vypočítame exponenciály (operácie 3. rádu)</a:t>
            </a:r>
          </a:p>
          <a:p>
            <a:pPr marL="0" indent="0">
              <a:buNone/>
            </a:pPr>
            <a:r>
              <a:rPr lang="en-US" dirty="0"/>
              <a:t>potom vykonávame násobenie a delenie (operácie 2. rádu)</a:t>
            </a:r>
          </a:p>
          <a:p>
            <a:pPr marL="0" indent="0">
              <a:buNone/>
            </a:pPr>
            <a:r>
              <a:rPr lang="en-US" dirty="0"/>
              <a:t>na konci vykonávame sčítanie a odčítanie (operácie prvého rádu).</a:t>
            </a:r>
          </a:p>
          <a:p>
            <a:pPr marL="0" indent="0">
              <a:buNone/>
            </a:pPr>
            <a:r>
              <a:rPr lang="en-US" dirty="0"/>
              <a:t>Ak máme v úlohe aj zátvorky, najprv vykonáme operácie v okrúhlych zátvorkách, potom operácie v hranatých zátvorkách a nakoniec zátvorky.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37188002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Množina celých čísel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66814" y="2119470"/>
            <a:ext cx="5514834" cy="313997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/>
              <a:t>Použiteľnosť</a:t>
            </a:r>
          </a:p>
          <a:p>
            <a:pPr marL="0" indent="0">
              <a:buNone/>
            </a:pPr>
            <a:r>
              <a:rPr lang="en-US" sz="2000" dirty="0"/>
              <a:t>Nákupné centrum má 8 úrovní: prízemie, 5 poschodí, medziposchodie a podzemné parkovisko. Osoba na 4. poschodí zostúpi o 6 úrovní nižšie. Na akú úroveň sa dostal?</a:t>
            </a:r>
          </a:p>
          <a:p>
            <a:pPr marL="0" indent="0">
              <a:buNone/>
            </a:pPr>
            <a:r>
              <a:rPr lang="en-US" sz="2000" dirty="0"/>
              <a:t>Riešenie:</a:t>
            </a:r>
          </a:p>
          <a:p>
            <a:pPr marL="0" indent="0">
              <a:buNone/>
            </a:pPr>
            <a:r>
              <a:rPr lang="en-US" sz="2000" dirty="0"/>
              <a:t>8 úrovní znázorňujeme na vertikálnej "osi". Osoba, ktorá sa nachádza na 4. poschodí a zostúpi o 6 úrovní nižšie, sa dostane do podzemného parkoviska.</a:t>
            </a:r>
            <a:endParaRPr lang="ro-RO" sz="2000" dirty="0"/>
          </a:p>
        </p:txBody>
      </p:sp>
      <p:sp>
        <p:nvSpPr>
          <p:cNvPr id="4" name="Rectangle 3"/>
          <p:cNvSpPr/>
          <p:nvPr/>
        </p:nvSpPr>
        <p:spPr>
          <a:xfrm>
            <a:off x="508001" y="3804153"/>
            <a:ext cx="1239679" cy="24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>
              <a:lnSpc>
                <a:spcPct val="107000"/>
              </a:lnSpc>
            </a:pPr>
            <a:r>
              <a:rPr lang="ro-RO" sz="825"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866" y="2026455"/>
            <a:ext cx="1971675" cy="3036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521034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Množina celých čísel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140" y="1690689"/>
            <a:ext cx="7667848" cy="29105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dirty="0"/>
              <a:t>11) Úlohy, ktoré sa riešia pomocou rovníc/nerovníc v kontexte celých čísel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/>
              <a:t>A1. Sfygmomanometer spolu s batériou stojí 155 lei a sfygmomanometer je o 135 lei drahší ako batéria. Určte cenu batérie a cenu tenziometra nasledujúcimi postupmi:</a:t>
            </a:r>
          </a:p>
          <a:p>
            <a:pPr marL="0" indent="0">
              <a:buNone/>
            </a:pPr>
            <a:r>
              <a:rPr lang="en-US" sz="1600" dirty="0"/>
              <a:t>Použitie segmentového zobrazenia, dané;</a:t>
            </a:r>
          </a:p>
          <a:p>
            <a:pPr marL="0" indent="0">
              <a:buNone/>
            </a:pPr>
            <a:r>
              <a:rPr lang="en-US" sz="1600" dirty="0"/>
              <a:t>Nech čierna úsečka je cena tenzometra a modrá úsečka je cena batérie.</a:t>
            </a:r>
          </a:p>
          <a:p>
            <a:pPr marL="0" indent="0">
              <a:buNone/>
            </a:pPr>
            <a:r>
              <a:rPr lang="en-US" sz="1600" dirty="0"/>
              <a:t>Buď segment červenej farby, cena 2, t. j. 155 lei. Zelený segment predstavuje 135 lei.</a:t>
            </a:r>
            <a:endParaRPr lang="ro-RO" sz="1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7335" y="4679097"/>
            <a:ext cx="3429000" cy="771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72846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Množina celých čísel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1" y="2005966"/>
            <a:ext cx="7763988" cy="3382307"/>
          </a:xfrm>
        </p:spPr>
        <p:txBody>
          <a:bodyPr>
            <a:normAutofit fontScale="55000" lnSpcReduction="20000"/>
          </a:bodyPr>
          <a:lstStyle/>
          <a:p>
            <a:pPr lvl="1"/>
            <a:r>
              <a:rPr lang="en-US" sz="2700" dirty="0"/>
              <a:t>Označte x cenu batérie v lei, vyjadrite cenu tenzometra ako funkciu ceny batérie, vytvorte rovnicu, ktorá vyjadruje problém v matematickom jazyku, vyriešte rovnicu a formulujte odpoveď. Nakoniec skontrolujte získané ceny.</a:t>
            </a:r>
          </a:p>
          <a:p>
            <a:pPr lvl="1"/>
            <a:endParaRPr lang="en-US" sz="2700" dirty="0"/>
          </a:p>
          <a:p>
            <a:pPr lvl="1"/>
            <a:r>
              <a:rPr lang="en-US" sz="2700" dirty="0"/>
              <a:t>A2. Tri po sebe idúce prirodzené čísla majú súčet menší ako 19. Určte tieto tri čísla vykonaním nasledujúcich krokov:</a:t>
            </a:r>
          </a:p>
          <a:p>
            <a:pPr lvl="1"/>
            <a:r>
              <a:rPr lang="en-US" sz="2700" dirty="0"/>
              <a:t>a) Označte najmenšie číslo x a vyjadrite pomocou neho ďalšie dve čísla;</a:t>
            </a:r>
          </a:p>
          <a:p>
            <a:pPr lvl="1"/>
            <a:r>
              <a:rPr lang="en-US" sz="2700" dirty="0"/>
              <a:t>b) Vytvorte nerovnosť, ktorá vyjadruje problém v matematickom jazyku, a vyriešte ju</a:t>
            </a:r>
          </a:p>
          <a:p>
            <a:pPr lvl="1"/>
            <a:r>
              <a:rPr lang="en-US" sz="2700" dirty="0"/>
              <a:t>nerovnosť;</a:t>
            </a:r>
          </a:p>
          <a:p>
            <a:pPr lvl="1"/>
            <a:r>
              <a:rPr lang="en-US" sz="2700" dirty="0"/>
              <a:t>c) Sformulujte odpoveď;</a:t>
            </a:r>
          </a:p>
          <a:p>
            <a:pPr lvl="1"/>
            <a:r>
              <a:rPr lang="en-US" sz="2700" dirty="0"/>
              <a:t>d) Skontrolujte získané výsledky;</a:t>
            </a:r>
          </a:p>
          <a:p>
            <a:pPr lvl="1"/>
            <a:r>
              <a:rPr lang="en-US" sz="2700" dirty="0"/>
              <a:t>e) Určte, ktorá ďalšia neznáma mohla byť označená x a vyriešte úlohu v tomto prípade;</a:t>
            </a:r>
          </a:p>
          <a:p>
            <a:pPr lvl="1"/>
            <a:r>
              <a:rPr lang="en-US" sz="2700" dirty="0"/>
              <a:t>f) Riešenie problému pomocou iných študovaných metód (obrazových, testov atď.).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95562566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Množina celých čísel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776038"/>
            <a:ext cx="6447501" cy="29105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dirty="0"/>
              <a:t>Fázy riešenia problémov pomocou rovníc (nerovníc) sú nasledovné: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/>
              <a:t>1. Identifikácia známych a neznámych údajov zo zadania problému.</a:t>
            </a:r>
          </a:p>
          <a:p>
            <a:pPr marL="0" indent="0">
              <a:buNone/>
            </a:pPr>
            <a:r>
              <a:rPr lang="en-US" sz="1600" dirty="0"/>
              <a:t>2. Stanovenie neznámej (zvyčajne označenej x) a vyjadrenie ostatných neznámych (ak existujú) pomocou nej.</a:t>
            </a:r>
          </a:p>
          <a:p>
            <a:pPr marL="0" indent="0">
              <a:buNone/>
            </a:pPr>
            <a:r>
              <a:rPr lang="en-US" sz="1600" dirty="0"/>
              <a:t>3. Tvorba rovnice/nerovnosti, ktorá prepisuje problém do matematického jazyka.</a:t>
            </a:r>
          </a:p>
          <a:p>
            <a:pPr marL="0" indent="0">
              <a:buNone/>
            </a:pPr>
            <a:r>
              <a:rPr lang="en-US" sz="1600" dirty="0"/>
              <a:t>4. Riešenie rovnice/nerovnosti.</a:t>
            </a:r>
          </a:p>
          <a:p>
            <a:pPr marL="0" indent="0">
              <a:buNone/>
            </a:pPr>
            <a:r>
              <a:rPr lang="en-US" sz="1600" dirty="0"/>
              <a:t>5. Interpretácia riešenia/riešení a formulácia odpovede na problém.</a:t>
            </a:r>
          </a:p>
          <a:p>
            <a:pPr marL="0" indent="0">
              <a:buNone/>
            </a:pPr>
            <a:r>
              <a:rPr lang="en-US" sz="1600" dirty="0"/>
              <a:t>6. Kontrola riešení získaných v pôvodnej (nespracovanej) forme problému.</a:t>
            </a:r>
            <a:endParaRPr lang="ro-RO" sz="1600" dirty="0"/>
          </a:p>
        </p:txBody>
      </p:sp>
    </p:spTree>
    <p:extLst>
      <p:ext uri="{BB962C8B-B14F-4D97-AF65-F5344CB8AC3E}">
        <p14:creationId xmlns:p14="http://schemas.microsoft.com/office/powerpoint/2010/main" val="64402909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Množina celých čísel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Príklad:</a:t>
            </a:r>
          </a:p>
          <a:p>
            <a:r>
              <a:rPr lang="en-US" sz="2400" dirty="0"/>
              <a:t>V obchode som si kúpila cukríky, oblátky a džús a zaplatila som spolu 123 lei. Oblátky boli o 9 lei lacnejšie ako dvojnásobné množstvo cukríkov a džús bol o 6 lei drahší ako trojnásobné množstvo cukríkov. Koľko stál každý z nich?</a:t>
            </a:r>
            <a:endParaRPr lang="ro-RO" sz="2400" dirty="0"/>
          </a:p>
        </p:txBody>
      </p:sp>
      <p:pic>
        <p:nvPicPr>
          <p:cNvPr id="4" name="image13.png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873046" y="4532490"/>
            <a:ext cx="1079659" cy="1079659"/>
          </a:xfrm>
          <a:prstGeom prst="rect">
            <a:avLst/>
          </a:prstGeom>
          <a:ln/>
        </p:spPr>
      </p:pic>
      <p:pic>
        <p:nvPicPr>
          <p:cNvPr id="5" name="image12.jpg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3492341" y="4715251"/>
            <a:ext cx="1079659" cy="1079659"/>
          </a:xfrm>
          <a:prstGeom prst="rect">
            <a:avLst/>
          </a:prstGeom>
          <a:ln/>
        </p:spPr>
      </p:pic>
      <p:pic>
        <p:nvPicPr>
          <p:cNvPr id="6" name="image18.png"/>
          <p:cNvPicPr/>
          <p:nvPr/>
        </p:nvPicPr>
        <p:blipFill>
          <a:blip r:embed="rId4"/>
          <a:srcRect/>
          <a:stretch>
            <a:fillRect/>
          </a:stretch>
        </p:blipFill>
        <p:spPr>
          <a:xfrm>
            <a:off x="6063309" y="4472811"/>
            <a:ext cx="1079659" cy="1079659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246423480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Množina celých čísel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340" y="1690689"/>
            <a:ext cx="7454480" cy="409243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400" dirty="0"/>
              <a:t>Krok 1. Identifikácia známych a neznámych údajov zo zadania problému.</a:t>
            </a:r>
          </a:p>
          <a:p>
            <a:pPr marL="0" indent="0">
              <a:buNone/>
            </a:pPr>
            <a:r>
              <a:rPr lang="en-US" sz="1400" dirty="0"/>
              <a:t>  Vieme: celkové náklady a ceny oblátok a džúsov v porovnaní s cenami cukroviniek.</a:t>
            </a:r>
          </a:p>
          <a:p>
            <a:pPr marL="0" indent="0">
              <a:buNone/>
            </a:pPr>
            <a:r>
              <a:rPr lang="en-US" sz="1400" dirty="0"/>
              <a:t>Krok 2. Stanovenie neznámej (zvyčajne označenej x) a vyjadrenie ostatných neznámych (ak</a:t>
            </a:r>
          </a:p>
          <a:p>
            <a:pPr marL="0" indent="0">
              <a:buNone/>
            </a:pPr>
            <a:r>
              <a:rPr lang="en-US" sz="1400" dirty="0"/>
              <a:t>existuje) s jeho pomocou. Cenu cukríkov označíme x. Potom cena oblátok, ktorá je o 9 nižšia ako dvojnásobok ceny cukríkov, je 2x - 9 a cena džúsu, ktorá je o 6 vyššia ako trojnásobok ceny cukríkov, je 3x + 6.</a:t>
            </a:r>
          </a:p>
          <a:p>
            <a:pPr marL="0" indent="0">
              <a:buNone/>
            </a:pPr>
            <a:r>
              <a:rPr lang="en-US" sz="1400" dirty="0"/>
              <a:t>Krok 3. Tvorba rovnice/nerovnosti, ktorá prepisuje problém do matematického jazyka. Keďže celková suma je 123, odvodíme, že x + (2x - 9) + (3x + 6) = 123.</a:t>
            </a:r>
          </a:p>
          <a:p>
            <a:pPr marL="0" indent="0">
              <a:buNone/>
            </a:pPr>
            <a:r>
              <a:rPr lang="en-US" sz="1400" dirty="0"/>
              <a:t>Krok 4. Riešenie rovnice/nerovnosti.</a:t>
            </a:r>
          </a:p>
          <a:p>
            <a:pPr marL="0" indent="0">
              <a:buNone/>
            </a:pPr>
            <a:r>
              <a:rPr lang="en-US" sz="1400" dirty="0"/>
              <a:t>x + 2x - 9 + 3x + 6 = 123 ⇔ 6x - 3 = 123 ⇔ 6x = 126 a x = 21.</a:t>
            </a:r>
          </a:p>
          <a:p>
            <a:pPr marL="0" indent="0">
              <a:buNone/>
            </a:pPr>
            <a:r>
              <a:rPr lang="en-US" sz="1400" dirty="0"/>
              <a:t>Krok 5. Interpretujte riešenie (riešenia) a sformulujte odpoveď na problém. Cukríky stoja 21 lei, oblátky 2 21 - 9 = 42 - 9 = 33 lei a džús 3 21 + 6 =</a:t>
            </a:r>
          </a:p>
          <a:p>
            <a:pPr marL="0" indent="0">
              <a:buNone/>
            </a:pPr>
            <a:r>
              <a:rPr lang="en-US" sz="1400" dirty="0"/>
              <a:t>63 + 6 = 69 lei.</a:t>
            </a:r>
          </a:p>
          <a:p>
            <a:pPr marL="0" indent="0">
              <a:buNone/>
            </a:pPr>
            <a:r>
              <a:rPr lang="en-US" sz="1400" dirty="0"/>
              <a:t>Krok 6. Kontrola riešení získaných v pôvodnej (nespracovanej) forme problému. Vypočítame celkovú sumu: 21 + 33 + 69 = 33 + 90 = 123. Určené náklady sú teda správne.</a:t>
            </a:r>
            <a:endParaRPr lang="ro-RO" sz="1400" dirty="0"/>
          </a:p>
        </p:txBody>
      </p:sp>
    </p:spTree>
    <p:extLst>
      <p:ext uri="{BB962C8B-B14F-4D97-AF65-F5344CB8AC3E}">
        <p14:creationId xmlns:p14="http://schemas.microsoft.com/office/powerpoint/2010/main" val="5629237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Množina celých čísel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Kladné celé čísla zodpovedajú prirodzeným číslam a zápis znamienka "+" pred nimi nie je povinný.</a:t>
            </a:r>
          </a:p>
          <a:p>
            <a:r>
              <a:rPr lang="en-US" dirty="0"/>
              <a:t>Zavedenie celých čísel bolo potrebné na vykonanie operácie odčítania. V nižších ročníkoch ste sa v prirodzených číslach naučili, že nemôžeme odčítať 3-10. V množine celých čísel má však každá operácia odčítania výsledok.</a:t>
            </a:r>
            <a:endParaRPr lang="ro-RO" dirty="0"/>
          </a:p>
        </p:txBody>
      </p:sp>
      <p:pic>
        <p:nvPicPr>
          <p:cNvPr id="4" name="image26.png" descr="Înțelegi matematica - mquest.ro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2567719" y="4957224"/>
            <a:ext cx="4298633" cy="818198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35857050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Množina celých čísel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690689"/>
            <a:ext cx="7886700" cy="4237772"/>
          </a:xfrm>
        </p:spPr>
        <p:txBody>
          <a:bodyPr>
            <a:normAutofit fontScale="77500" lnSpcReduction="20000"/>
          </a:bodyPr>
          <a:lstStyle/>
          <a:p>
            <a:pPr marL="42863" indent="0">
              <a:buNone/>
            </a:pPr>
            <a:r>
              <a:rPr lang="en-US" dirty="0"/>
              <a:t>2) Divadelný klub vyberá vstupné na predstavenie vo výške 4 € za každého študenta. Klub si od rodičov požičal 400 € na kostýmy, telocvičňu a spotrebný materiál. Po predstavení pôžičku rodičom vrátil a zostalo mu 100 €. Koľko divákov bolo na predstavení?</a:t>
            </a:r>
          </a:p>
          <a:p>
            <a:pPr marL="42863" indent="0">
              <a:buNone/>
            </a:pPr>
            <a:r>
              <a:rPr lang="en-US" dirty="0"/>
              <a:t>Stanovme známe údaje, neznámu, neznámu, ktorú označíme x, rovnicu. Riešime rovnicu a interpretujeme riešenie.</a:t>
            </a:r>
          </a:p>
          <a:p>
            <a:pPr marL="42863" indent="0">
              <a:buNone/>
            </a:pPr>
            <a:r>
              <a:rPr lang="en-US" dirty="0"/>
              <a:t>Nájdite dve celé čísla s vedomím, že jedno je trojnásobkom druhého a ich súčet sa rovná -36.</a:t>
            </a:r>
          </a:p>
          <a:p>
            <a:pPr marL="42863" indent="0">
              <a:buNone/>
            </a:pPr>
            <a:r>
              <a:rPr lang="en-US" dirty="0"/>
              <a:t>Riešenie: Ak jedno z čísel označíme x a druhé 3x, dostaneme rovnicu x + 3 x = - 36. Ak teda ku každému členu pripočítame 2, dostaneme 4 x = - 36. Jedno číslo je teda x = - 36 : 4 = - 9 a druhé je - 9  3 = - 27. Skutočne, - 9 + 3 (- 9) = - 36.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45509248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6511" y="1263650"/>
            <a:ext cx="6560139" cy="990600"/>
          </a:xfrm>
        </p:spPr>
        <p:txBody>
          <a:bodyPr>
            <a:normAutofit fontScale="90000"/>
          </a:bodyPr>
          <a:lstStyle/>
          <a:p>
            <a:pPr lvl="2"/>
            <a:r>
              <a:rPr lang="en-US" dirty="0"/>
              <a:t>Projekt Scratch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Vymodelujte nasledujúci scenár: Na zelenom pozadí s názvom "Postupné čísla" hovorí postava: "Povedz mi to, prosím!" Tri po sebe idúce celé čísla, ktorých súčet je 48 (pričom 48 je náhodne vybrané do 1000). A čaká na odpoveď (zoznam oddelený čiarkami), po ktorej nasleduje príslušný komentár "Bravo !" alebo "</a:t>
            </a:r>
            <a:r>
              <a:rPr lang="en-US" dirty="0" err="1"/>
              <a:t>Whoah</a:t>
            </a:r>
            <a:r>
              <a:rPr lang="en-US" dirty="0"/>
              <a:t>! Muselo to byť ..." (po ktorom nasleduje správna hodnota, v našom prípade by to bolo 15,16,17).</a:t>
            </a:r>
            <a:endParaRPr lang="ro-RO" dirty="0"/>
          </a:p>
        </p:txBody>
      </p:sp>
      <p:pic>
        <p:nvPicPr>
          <p:cNvPr id="4" name="image20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41225" y="3148212"/>
            <a:ext cx="2999627" cy="2911078"/>
          </a:xfrm>
          <a:prstGeom prst="rect">
            <a:avLst/>
          </a:prstGeom>
          <a:ln/>
        </p:spPr>
      </p:pic>
      <p:pic>
        <p:nvPicPr>
          <p:cNvPr id="5" name="image2.png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4168956" y="3488136"/>
            <a:ext cx="1619726" cy="1619726"/>
          </a:xfrm>
          <a:prstGeom prst="rect">
            <a:avLst/>
          </a:prstGeom>
          <a:ln/>
        </p:spPr>
      </p:pic>
      <p:pic>
        <p:nvPicPr>
          <p:cNvPr id="6" name="image46.png"/>
          <p:cNvPicPr/>
          <p:nvPr/>
        </p:nvPicPr>
        <p:blipFill>
          <a:blip r:embed="rId4"/>
          <a:srcRect/>
          <a:stretch>
            <a:fillRect/>
          </a:stretch>
        </p:blipFill>
        <p:spPr>
          <a:xfrm>
            <a:off x="6528735" y="3488136"/>
            <a:ext cx="1619726" cy="1619726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346231254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i="1" dirty="0"/>
              <a:t>Proiect scratch</a:t>
            </a:r>
            <a:endParaRPr lang="ro-RO" dirty="0"/>
          </a:p>
        </p:txBody>
      </p:sp>
      <p:pic>
        <p:nvPicPr>
          <p:cNvPr id="4" name="image8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12079" y="1809750"/>
            <a:ext cx="4031321" cy="4189809"/>
          </a:xfrm>
          <a:prstGeom prst="rect">
            <a:avLst/>
          </a:prstGeom>
          <a:ln/>
        </p:spPr>
      </p:pic>
      <p:sp>
        <p:nvSpPr>
          <p:cNvPr id="5" name="TextBox 4"/>
          <p:cNvSpPr txBox="1"/>
          <p:nvPr/>
        </p:nvSpPr>
        <p:spPr>
          <a:xfrm>
            <a:off x="4672983" y="1682792"/>
            <a:ext cx="353334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Náhodná kalkulačka vyberie číslo medzi 48 a 100000</a:t>
            </a:r>
            <a:endParaRPr lang="ro-RO" sz="1050" dirty="0"/>
          </a:p>
        </p:txBody>
      </p:sp>
    </p:spTree>
    <p:extLst>
      <p:ext uri="{BB962C8B-B14F-4D97-AF65-F5344CB8AC3E}">
        <p14:creationId xmlns:p14="http://schemas.microsoft.com/office/powerpoint/2010/main" val="324411119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Hodnotiaci test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283" y="2097447"/>
            <a:ext cx="6595420" cy="29105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/>
              <a:t>1. a) Napíšte opak čísla +124</a:t>
            </a:r>
          </a:p>
          <a:p>
            <a:pPr marL="0" indent="0">
              <a:buNone/>
            </a:pPr>
            <a:r>
              <a:rPr lang="en-US" sz="1800" dirty="0"/>
              <a:t>     b) Napíšte modul čísla | -76 |</a:t>
            </a:r>
          </a:p>
          <a:p>
            <a:pPr marL="0" indent="0">
              <a:buNone/>
            </a:pPr>
            <a:r>
              <a:rPr lang="en-US" sz="1800" dirty="0"/>
              <a:t>2. Napíšte celé čísla väčšie alebo rovné -3 a menšie alebo rovné 1.</a:t>
            </a:r>
          </a:p>
          <a:p>
            <a:pPr marL="0" indent="0">
              <a:buNone/>
            </a:pPr>
            <a:r>
              <a:rPr lang="en-US" sz="1800" dirty="0"/>
              <a:t>3. Usporiadajte nasledujúce celé čísla vzostupne: -2; 0; -7; +4; 12; -11; +7; -8.</a:t>
            </a:r>
          </a:p>
          <a:p>
            <a:pPr marL="0" indent="0">
              <a:buNone/>
            </a:pPr>
            <a:r>
              <a:rPr lang="en-US" sz="1800" dirty="0"/>
              <a:t>4. Vložte jedno zo znamienok &gt;, &lt;, = tak, aby nasledujúce vety boli pravdivé:</a:t>
            </a:r>
          </a:p>
          <a:p>
            <a:pPr marL="0" indent="0">
              <a:buNone/>
            </a:pPr>
            <a:r>
              <a:rPr lang="en-US" sz="1800" dirty="0"/>
              <a:t>- 5 -4 b) - 1 1 c) 0 -3 d) 1 | -8 |</a:t>
            </a:r>
          </a:p>
          <a:p>
            <a:pPr marL="0" indent="0">
              <a:buNone/>
            </a:pPr>
            <a:r>
              <a:rPr lang="en-US" sz="1800" dirty="0"/>
              <a:t>5. Vypočítajte:</a:t>
            </a:r>
            <a:endParaRPr lang="ro-RO" sz="1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0061" y="4918294"/>
            <a:ext cx="4307681" cy="992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321958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Hodnotiaci test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o-RO" sz="1800" b="1" dirty="0"/>
              <a:t>6. </a:t>
            </a:r>
            <a:r>
              <a:rPr lang="en-US" sz="1800" dirty="0" err="1"/>
              <a:t>Vypočítajte</a:t>
            </a:r>
            <a:r>
              <a:rPr lang="en-US" sz="1800" dirty="0"/>
              <a:t>:</a:t>
            </a:r>
            <a:endParaRPr lang="ro-RO" sz="1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0177" y="2527672"/>
            <a:ext cx="6322077" cy="1057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51563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Množina celých čísel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148" y="1881676"/>
            <a:ext cx="8247725" cy="2784889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en-US" dirty="0"/>
              <a:t>Každému celému číslu zodpovedá bod na číselnej priamke. Číslo spojené s bodom je jeho abscisou (súradnicou).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Na číselnej osi na obrázku majú body O (počiatok), I, A, B, C a D absencie 0, +1, +3, -1, +4, -4 a píšeme O(0), I(+1 ), A(+3), B(-1), C(+4), D(-4).</a:t>
            </a:r>
            <a:endParaRPr lang="ro-RO" dirty="0"/>
          </a:p>
        </p:txBody>
      </p:sp>
      <p:pic>
        <p:nvPicPr>
          <p:cNvPr id="4" name="image29.png" descr="Integers | Properties of Integers|Negative Integers |Positive Integers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490126" y="4666565"/>
            <a:ext cx="3882037" cy="1455676"/>
          </a:xfrm>
          <a:prstGeom prst="rect">
            <a:avLst/>
          </a:prstGeom>
          <a:ln/>
        </p:spPr>
      </p:pic>
      <p:pic>
        <p:nvPicPr>
          <p:cNvPr id="5" name="image30.png"/>
          <p:cNvPicPr/>
          <p:nvPr/>
        </p:nvPicPr>
        <p:blipFill>
          <a:blip r:embed="rId3"/>
          <a:srcRect b="20901"/>
          <a:stretch>
            <a:fillRect/>
          </a:stretch>
        </p:blipFill>
        <p:spPr>
          <a:xfrm>
            <a:off x="4656408" y="5076093"/>
            <a:ext cx="4298633" cy="634365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20577708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Množina celých čísel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690689"/>
            <a:ext cx="7886700" cy="4486274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en-US" dirty="0"/>
              <a:t>Dve celé čísla, ktoré sa líšia len znamienkom, sa nazývajú protiklady. Na číselnej osi ich predstavujú dva symetrické body vzhľadom na počiatok O.</a:t>
            </a:r>
          </a:p>
          <a:p>
            <a:pPr marL="0" lvl="0" indent="0">
              <a:buNone/>
            </a:pPr>
            <a:r>
              <a:rPr lang="en-US" dirty="0"/>
              <a:t>Príklad: +Body C a D, ktorými sú znázornené na osi, sú symetrické okolo počiatku O (alebo O je stred úsečky CD).</a:t>
            </a:r>
          </a:p>
          <a:p>
            <a:pPr lvl="0"/>
            <a:r>
              <a:rPr lang="en-US" dirty="0"/>
              <a:t>Poznámka: Opakom 0 je 0.</a:t>
            </a:r>
          </a:p>
          <a:p>
            <a:pPr lvl="0"/>
            <a:r>
              <a:rPr lang="en-US" dirty="0"/>
              <a:t>Vzdialenosť od počiatku k bodu, cez ktorý je na číselnej priamke zobrazené celé číslo a, sa nazýva modul čísla a a označuje sa |a|.</a:t>
            </a:r>
          </a:p>
          <a:p>
            <a:pPr marL="0" lvl="0" indent="0">
              <a:buNone/>
            </a:pPr>
            <a:r>
              <a:rPr lang="en-US" dirty="0"/>
              <a:t>Príklad: Modul čísla +4 sa rovná vzdialenosti z O do A a píšeme |+4| = 4, a modul jeho opaku, - 4, sa rovná vzdialenosti z O do B a |-4| = 4.</a:t>
            </a:r>
          </a:p>
          <a:p>
            <a:pPr lvl="0"/>
            <a:r>
              <a:rPr lang="en-US" dirty="0"/>
              <a:t>Podobne dostaneme |0| = 0, |-1| = |+1|, |+3| = 3.</a:t>
            </a:r>
          </a:p>
          <a:p>
            <a:pPr lvl="0"/>
            <a:r>
              <a:rPr lang="en-US" dirty="0"/>
              <a:t>Poznámka: Moduly dvoch protiľahlých čísel sú rovnaké, pretože body, ktoré ich predstavujú na číselnej priamke, sú rovnako vzdialené od počiatku.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4152417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Množina celých čísel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619" y="1975224"/>
            <a:ext cx="6447501" cy="2910580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en-US" dirty="0"/>
              <a:t>Z dvoch rôznych celých čísel je väčšie to, ktoré je na osi znázornenej vpravo. Z dvoch kladných (záporných) celých čísel je väčšie to, ktoré má väčší (menší) modul. Každé kladné číslo je väčšie ako každé záporné číslo.</a:t>
            </a:r>
          </a:p>
          <a:p>
            <a:pPr lvl="0"/>
            <a:r>
              <a:rPr lang="en-US" dirty="0"/>
              <a:t>Príklady:</a:t>
            </a:r>
          </a:p>
          <a:p>
            <a:pPr lvl="0"/>
            <a:r>
              <a:rPr lang="en-US" dirty="0"/>
              <a:t>1) Porovnania</a:t>
            </a:r>
          </a:p>
          <a:p>
            <a:pPr lvl="0"/>
            <a:r>
              <a:rPr lang="en-US" dirty="0"/>
              <a:t>a) -3 &gt; -5, pretože |-3| = 3 &lt; 5 = |-5|.</a:t>
            </a:r>
          </a:p>
          <a:p>
            <a:pPr lvl="0"/>
            <a:r>
              <a:rPr lang="en-US" dirty="0"/>
              <a:t>b) -5 &lt; +3, pretože bod C je napravo od bodu E' na osi alebo pretože -5 je záporné a +5 je kladné.</a:t>
            </a:r>
            <a:endParaRPr lang="ro-RO" dirty="0"/>
          </a:p>
        </p:txBody>
      </p:sp>
      <p:pic>
        <p:nvPicPr>
          <p:cNvPr id="4" name="image37.png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2706528" y="5170339"/>
            <a:ext cx="3730943" cy="863918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15403067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Množina celých čísel</a:t>
            </a:r>
            <a:endParaRPr lang="ro-RO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779" y="1690689"/>
            <a:ext cx="6784565" cy="3671602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sz="2600" dirty="0"/>
              <a:t>2) Každodenné problémy.</a:t>
            </a:r>
          </a:p>
          <a:p>
            <a:r>
              <a:rPr lang="en-US" sz="2600" dirty="0"/>
              <a:t>a) Z dvoch občanov, ktorí majú dlhy voči banke, jeden 1000 a druhý 2000 bankových jednotiek, ktorý by mal byť viac v poriadku? Modelujme informácie v jazyku celých čísel.</a:t>
            </a:r>
          </a:p>
          <a:p>
            <a:r>
              <a:rPr lang="en-US" sz="2600" dirty="0"/>
              <a:t>b) Dvaja občania majú v banke vklad 1000 a druhý úver 1000. Ktorý z nich by mal byť viac v poriadku? Modelujme tieto informácie v jazyku celých čísel.</a:t>
            </a:r>
          </a:p>
          <a:p>
            <a:r>
              <a:rPr lang="en-US" sz="2600" dirty="0"/>
              <a:t>3) Skopírujte a znázornite na osi body A', B', C', D', ktorých abscesy sú opačné k abscesom bodov A, B, C, D na danom obrázku.</a:t>
            </a:r>
            <a:endParaRPr lang="ro-RO" sz="2600" dirty="0"/>
          </a:p>
          <a:p>
            <a:endParaRPr lang="ro-RO" dirty="0"/>
          </a:p>
          <a:p>
            <a:endParaRPr lang="ro-RO" dirty="0"/>
          </a:p>
          <a:p>
            <a:r>
              <a:rPr lang="en-US" dirty="0"/>
              <a:t>Riešenie</a:t>
            </a:r>
            <a:endParaRPr lang="ro-RO" dirty="0"/>
          </a:p>
          <a:p>
            <a:endParaRPr lang="ro-RO" dirty="0"/>
          </a:p>
        </p:txBody>
      </p:sp>
      <p:pic>
        <p:nvPicPr>
          <p:cNvPr id="4" name="image27.png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1270412" y="4201309"/>
            <a:ext cx="3243263" cy="492919"/>
          </a:xfrm>
          <a:prstGeom prst="rect">
            <a:avLst/>
          </a:prstGeom>
          <a:ln/>
        </p:spPr>
      </p:pic>
      <p:pic>
        <p:nvPicPr>
          <p:cNvPr id="5" name="image38.png"/>
          <p:cNvPicPr/>
          <p:nvPr/>
        </p:nvPicPr>
        <p:blipFill>
          <a:blip r:embed="rId3"/>
          <a:srcRect l="16000"/>
          <a:stretch>
            <a:fillRect/>
          </a:stretch>
        </p:blipFill>
        <p:spPr>
          <a:xfrm>
            <a:off x="1270412" y="5362291"/>
            <a:ext cx="3150394" cy="450056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11595646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Množina celých čísel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0746" y="2407164"/>
            <a:ext cx="7341354" cy="291058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Abscisa bodu A je 2 a opačná hodnota k 2 je - 2, takže bod A' bude predstavovať abscisu - 2. Analogicky bod B má abscisu - 1 a opakom - 1 je 1 a budeme znázorňovať bod B' s abscisou 1; bod C má abscisu 4 a jej opakom je - 4 a budeme znázorňovať bod C' s abscisou - 4; bod D má abscisu - 3 a jej opakom je 3 a budeme znázorňovať bod D' s abscisou 3. Takto dostaneme body A'(-2), B'(1), C'(-4) a D'(3 ).</a:t>
            </a:r>
            <a:endParaRPr lang="ro-RO" dirty="0"/>
          </a:p>
        </p:txBody>
      </p:sp>
      <p:pic>
        <p:nvPicPr>
          <p:cNvPr id="5" name="image38.png"/>
          <p:cNvPicPr/>
          <p:nvPr/>
        </p:nvPicPr>
        <p:blipFill>
          <a:blip r:embed="rId2"/>
          <a:srcRect l="16000"/>
          <a:stretch>
            <a:fillRect/>
          </a:stretch>
        </p:blipFill>
        <p:spPr>
          <a:xfrm>
            <a:off x="3611752" y="5469539"/>
            <a:ext cx="3150394" cy="450056"/>
          </a:xfrm>
          <a:prstGeom prst="rect">
            <a:avLst/>
          </a:prstGeom>
          <a:ln/>
        </p:spPr>
      </p:pic>
      <p:pic>
        <p:nvPicPr>
          <p:cNvPr id="6" name="image27.png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2597284" y="1629631"/>
            <a:ext cx="3243263" cy="492919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8816949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Množina celých čísel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4) Určite súbory:</a:t>
            </a:r>
          </a:p>
          <a:p>
            <a:pPr marL="0" indent="0">
              <a:buNone/>
            </a:pPr>
            <a:r>
              <a:rPr lang="en-US" sz="2400" dirty="0"/>
              <a:t>Riešenie:</a:t>
            </a:r>
          </a:p>
          <a:p>
            <a:r>
              <a:rPr lang="en-US" sz="2400" dirty="0"/>
              <a:t>Celé čísla x, ktorých vzdialenosť na osi je menšia alebo rovná 2, sú kladné 1 a 2, ale aj záporné -2 a -1, ako aj celé číslo 0. Odvodíme, že A = {-2, -1, 0, 1, 2}. Ak |y| &lt; 4, potom kladné celé čísla y sú 1, 2 a 3, záporné - 1, - 2 a - 3, ale aj 0. Dostaneme B = {-3, -2, -1, 0, 1, 2, 3}. Keďže |z| &gt; 0, pre ľubovoľné nenulové celé číslo odvodíme, že C=Z*.</a:t>
            </a:r>
            <a:endParaRPr lang="ro-RO" sz="2400" dirty="0"/>
          </a:p>
        </p:txBody>
      </p:sp>
      <p:pic>
        <p:nvPicPr>
          <p:cNvPr id="4" name="image31.png"/>
          <p:cNvPicPr/>
          <p:nvPr/>
        </p:nvPicPr>
        <p:blipFill>
          <a:blip r:embed="rId2"/>
          <a:srcRect t="36666"/>
          <a:stretch>
            <a:fillRect/>
          </a:stretch>
        </p:blipFill>
        <p:spPr>
          <a:xfrm>
            <a:off x="3808951" y="1825625"/>
            <a:ext cx="4402482" cy="356342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2492688996"/>
      </p:ext>
    </p:extLst>
  </p:cSld>
  <p:clrMapOvr>
    <a:masterClrMapping/>
  </p:clrMapOvr>
</p:sld>
</file>

<file path=ppt/theme/theme1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AE6F2518-B084-4896-AF52-66CC2144AA26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108</TotalTime>
  <Words>3101</Words>
  <Application>Microsoft Office PowerPoint</Application>
  <PresentationFormat>Prezentácia na obrazovke (4:3)</PresentationFormat>
  <Paragraphs>251</Paragraphs>
  <Slides>34</Slides>
  <Notes>1</Notes>
  <HiddenSlides>0</HiddenSlides>
  <MMClips>0</MMClips>
  <ScaleCrop>false</ScaleCrop>
  <HeadingPairs>
    <vt:vector size="6" baseType="variant">
      <vt:variant>
        <vt:lpstr>Použité písma</vt:lpstr>
      </vt:variant>
      <vt:variant>
        <vt:i4>4</vt:i4>
      </vt:variant>
      <vt:variant>
        <vt:lpstr>Motív</vt:lpstr>
      </vt:variant>
      <vt:variant>
        <vt:i4>4</vt:i4>
      </vt:variant>
      <vt:variant>
        <vt:lpstr>Nadpisy snímok</vt:lpstr>
      </vt:variant>
      <vt:variant>
        <vt:i4>34</vt:i4>
      </vt:variant>
    </vt:vector>
  </HeadingPairs>
  <TitlesOfParts>
    <vt:vector size="42" baseType="lpstr">
      <vt:lpstr>Adobe Heiti Std R</vt:lpstr>
      <vt:lpstr>Arial</vt:lpstr>
      <vt:lpstr>Calibri</vt:lpstr>
      <vt:lpstr>Calibri Light</vt:lpstr>
      <vt:lpstr>2_Office Theme</vt:lpstr>
      <vt:lpstr>Office Theme</vt:lpstr>
      <vt:lpstr>1_Office Theme</vt:lpstr>
      <vt:lpstr>3_Office Theme</vt:lpstr>
      <vt:lpstr>Celé čísla</vt:lpstr>
      <vt:lpstr>Množina celých čísel</vt:lpstr>
      <vt:lpstr>Množina celých čísel</vt:lpstr>
      <vt:lpstr>Množina celých čísel</vt:lpstr>
      <vt:lpstr>Množina celých čísel</vt:lpstr>
      <vt:lpstr>Množina celých čísel</vt:lpstr>
      <vt:lpstr>Množina celých čísel</vt:lpstr>
      <vt:lpstr>Množina celých čísel</vt:lpstr>
      <vt:lpstr>Množina celých čísel</vt:lpstr>
      <vt:lpstr>Množina celých čísel</vt:lpstr>
      <vt:lpstr>Množina celých čísel</vt:lpstr>
      <vt:lpstr>Množina celých čísel</vt:lpstr>
      <vt:lpstr>Množina celých čísel</vt:lpstr>
      <vt:lpstr>Množina celých čísel</vt:lpstr>
      <vt:lpstr>Množina celých čísel</vt:lpstr>
      <vt:lpstr>Množina celých čísel</vt:lpstr>
      <vt:lpstr>Množina celých čísel</vt:lpstr>
      <vt:lpstr>Množina celých čísel</vt:lpstr>
      <vt:lpstr>Množina celých čísel</vt:lpstr>
      <vt:lpstr>Množina celých čísel</vt:lpstr>
      <vt:lpstr>Množina celých čísel</vt:lpstr>
      <vt:lpstr>Množina celých čísel</vt:lpstr>
      <vt:lpstr>Množina celých čísel</vt:lpstr>
      <vt:lpstr>Množina celých čísel</vt:lpstr>
      <vt:lpstr>Množina celých čísel</vt:lpstr>
      <vt:lpstr>Množina celých čísel</vt:lpstr>
      <vt:lpstr>Množina celých čísel</vt:lpstr>
      <vt:lpstr>Množina celých čísel</vt:lpstr>
      <vt:lpstr>Množina celých čísel</vt:lpstr>
      <vt:lpstr>Množina celých čísel</vt:lpstr>
      <vt:lpstr>Projekt Scratch   Vymodelujte nasledujúci scenár: Na zelenom pozadí s názvom "Postupné čísla" hovorí postava: "Povedz mi to, prosím!" Tri po sebe idúce celé čísla, ktorých súčet je 48 (pričom 48 je náhodne vybrané do 1000). A čaká na odpoveď (zoznam oddelený čiarkami), po ktorej nasleduje príslušný komentár "Bravo !" alebo "Whoah! Muselo to byť ..." (po ktorom nasleduje správna hodnota, v našom prípade by to bolo 15,16,17).</vt:lpstr>
      <vt:lpstr>Proiect scratch</vt:lpstr>
      <vt:lpstr>Hodnotiaci test</vt:lpstr>
      <vt:lpstr>Hodnotiaci test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Numere întregi</dc:title>
  <dc:creator>Microsoft account</dc:creator>
  <cp:keywords>, docId:B76CAB9EA95F00274A3AAC9F33D0855A</cp:keywords>
  <cp:lastModifiedBy>KEAI</cp:lastModifiedBy>
  <cp:revision>10</cp:revision>
  <dcterms:created xsi:type="dcterms:W3CDTF">2022-06-19T18:34:58Z</dcterms:created>
  <dcterms:modified xsi:type="dcterms:W3CDTF">2023-01-27T12:37:44Z</dcterms:modified>
</cp:coreProperties>
</file>