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7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4" d="100"/>
          <a:sy n="94" d="100"/>
        </p:scale>
        <p:origin x="66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6E1BB5-5775-45A0-BF9E-A4F20FEC5FAD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Kliknutím upravíte štýly hlavného textu</a:t>
            </a:r>
          </a:p>
          <a:p>
            <a:pPr lvl="1"/>
            <a:r>
              <a:rPr lang="en-US"/>
              <a:t>Druhá úroveň</a:t>
            </a:r>
          </a:p>
          <a:p>
            <a:pPr lvl="2"/>
            <a:r>
              <a:rPr lang="en-US"/>
              <a:t>Tretia úroveň</a:t>
            </a:r>
          </a:p>
          <a:p>
            <a:pPr lvl="3"/>
            <a:r>
              <a:rPr lang="en-US"/>
              <a:t>Štvrtá úroveň</a:t>
            </a:r>
          </a:p>
          <a:p>
            <a:pPr lvl="4"/>
            <a:r>
              <a:rPr lang="en-US"/>
              <a:t>Piata úroveň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947E26-11A7-4B4A-B9D0-F18DAD019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427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947E26-11A7-4B4A-B9D0-F18DAD01921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766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11952651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7323" y="1052737"/>
            <a:ext cx="103632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1371" y="2636912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6" y="5661248"/>
            <a:ext cx="1808565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 dirty="0"/>
          </a:p>
        </p:txBody>
      </p:sp>
    </p:spTree>
    <p:extLst>
      <p:ext uri="{BB962C8B-B14F-4D97-AF65-F5344CB8AC3E}">
        <p14:creationId xmlns:p14="http://schemas.microsoft.com/office/powerpoint/2010/main" val="632014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4584709" y="6520260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26931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584709" y="6520260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7252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49579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6" y="5661248"/>
            <a:ext cx="1808565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8661" y="0"/>
            <a:ext cx="143340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353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file/d/1sdynPztLBAxrSM1I7--UhevQkjp7zwpO/view" TargetMode="External"/><Relationship Id="rId2" Type="http://schemas.openxmlformats.org/officeDocument/2006/relationships/hyperlink" Target="http://fs.unm.edu/EnciclopediaNumerelor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matera.ro/2019/12/numere-intreg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0"/>
            <a:ext cx="10972800" cy="1143000"/>
          </a:xfrm>
        </p:spPr>
        <p:txBody>
          <a:bodyPr/>
          <a:lstStyle/>
          <a:p>
            <a:r>
              <a:rPr lang="ro-RO" b="1" dirty="0"/>
              <a:t>Operácie s obyčajnými zlomkami</a:t>
            </a:r>
          </a:p>
        </p:txBody>
      </p:sp>
    </p:spTree>
    <p:extLst>
      <p:ext uri="{BB962C8B-B14F-4D97-AF65-F5344CB8AC3E}">
        <p14:creationId xmlns:p14="http://schemas.microsoft.com/office/powerpoint/2010/main" val="40164002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Operácie s obyčajnými zlomkami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b="1" dirty="0"/>
              <a:t>Použitie. </a:t>
            </a:r>
            <a:r>
              <a:rPr lang="en-US" sz="2800" dirty="0"/>
              <a:t>Pozorujme, ako sa </a:t>
            </a:r>
            <a:r>
              <a:rPr lang="en-US" sz="2800" dirty="0" err="1"/>
              <a:t>RoboCuza </a:t>
            </a:r>
            <a:r>
              <a:rPr lang="en-US" sz="2800" dirty="0"/>
              <a:t>pohybuje po číselnej čiare:</a:t>
            </a:r>
          </a:p>
          <a:p>
            <a:pPr marL="0" indent="0">
              <a:buNone/>
            </a:pPr>
            <a:r>
              <a:rPr lang="en-US" sz="2800" dirty="0"/>
              <a:t>a) </a:t>
            </a:r>
            <a:r>
              <a:rPr lang="en-US" sz="2800" dirty="0" err="1"/>
              <a:t>RoboCuza </a:t>
            </a:r>
            <a:r>
              <a:rPr lang="en-US" sz="2800" dirty="0"/>
              <a:t>začína z bodu O(0) a pohybuje sa v kladnom smere najprv o 𝟓/𝟔 jednotiek a potom o 𝟏/𝟑 jednotiek. Určime súradnicu bodu P, do ktorého prichádza;</a:t>
            </a:r>
          </a:p>
          <a:p>
            <a:pPr marL="0" indent="0">
              <a:buNone/>
            </a:pPr>
            <a:r>
              <a:rPr lang="en-US" sz="2800" dirty="0"/>
              <a:t>b) Z bodu P sa </a:t>
            </a:r>
            <a:r>
              <a:rPr lang="en-US" sz="2800" dirty="0" err="1"/>
              <a:t>RoboCuza </a:t>
            </a:r>
            <a:r>
              <a:rPr lang="en-US" sz="2800" dirty="0"/>
              <a:t>pohne v zápornom smere o 𝟓/𝟔 jednotiek a potom v kladnom smere o 𝟏/𝟐 jednotiek. Určime novú súradnicu a celkovú dĺžku prejdenej cesty.</a:t>
            </a:r>
            <a:endParaRPr lang="ro-RO" sz="2800" dirty="0"/>
          </a:p>
        </p:txBody>
      </p:sp>
    </p:spTree>
    <p:extLst>
      <p:ext uri="{BB962C8B-B14F-4D97-AF65-F5344CB8AC3E}">
        <p14:creationId xmlns:p14="http://schemas.microsoft.com/office/powerpoint/2010/main" val="20448070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Operácie s obyčajnými zlomkami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51921"/>
            <a:ext cx="10972800" cy="4525963"/>
          </a:xfrm>
        </p:spPr>
        <p:txBody>
          <a:bodyPr/>
          <a:lstStyle/>
          <a:p>
            <a:pPr marL="0" lvl="0" indent="0">
              <a:buNone/>
            </a:pPr>
            <a:r>
              <a:rPr lang="en-US" sz="2000" b="1" dirty="0">
                <a:solidFill>
                  <a:schemeClr val="tx1"/>
                </a:solidFill>
              </a:rPr>
              <a:t>Násobenie a delenie racionálnych čísel; vlastnosť</a:t>
            </a:r>
          </a:p>
          <a:p>
            <a:pPr marL="0" lvl="0" indent="0">
              <a:buNone/>
            </a:pPr>
            <a:endParaRPr lang="en-US" sz="2000" b="1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A1. Aby sme si pripomenuli, ako násobiť a deliť dve kladné racionálne čísla vyjadrené obyčajnými zlomkami, vyriešme nasledujúcu úlohu:</a:t>
            </a:r>
          </a:p>
          <a:p>
            <a:pPr marL="0" lvl="0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Cyklista cestuje z mesta A do mesta B.</a:t>
            </a:r>
          </a:p>
          <a:p>
            <a:pPr marL="0" lvl="0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a) Ak cyklista prejde 2/7 celej vzdialenosti za jednu hodinu, môže sa dostať do mesta B za 3 hodiny? Akú vzdialenosť prejde cyklista za 7/2 hodiny?</a:t>
            </a:r>
          </a:p>
          <a:p>
            <a:pPr marL="0" lvl="0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b) Ak cyklista prejde 1/2 celej vzdialenosti za 3/5 hodiny, koľko prejde za jednu hodinu tejto vzdialenosti?</a:t>
            </a:r>
            <a:endParaRPr lang="ro-RO" sz="20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356" y="4252770"/>
            <a:ext cx="4496917" cy="1993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9721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1"/>
            <a:ext cx="10972800" cy="1143000"/>
          </a:xfrm>
        </p:spPr>
        <p:txBody>
          <a:bodyPr/>
          <a:lstStyle/>
          <a:p>
            <a:r>
              <a:rPr lang="ro-RO" dirty="0"/>
              <a:t>Operácie s obyčajnými zlomkami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09600" y="1721313"/>
                <a:ext cx="10972800" cy="4525963"/>
              </a:xfrm>
            </p:spPr>
            <p:txBody>
              <a:bodyPr/>
              <a:lstStyle/>
              <a:p>
                <a:r>
                  <a:rPr lang="en-US" sz="2400" dirty="0">
                    <a:solidFill>
                      <a:schemeClr val="tx1"/>
                    </a:solidFill>
                  </a:rPr>
                  <a:t>A2. S tými, ktoré sú uvedené v aktivite A1. doplňte výpočty použitím pravidla znamienok z násobenia celých čísel:</a:t>
                </a:r>
              </a:p>
              <a:p>
                <a:r>
                  <a:rPr lang="ro-RO" sz="2400" b="1" dirty="0">
                    <a:solidFill>
                      <a:schemeClr val="tx1"/>
                    </a:solidFill>
                  </a:rPr>
                  <a:t>a)</a:t>
                </a:r>
                <a:endParaRPr lang="ro-RO" sz="2400" dirty="0">
                  <a:solidFill>
                    <a:schemeClr val="tx1"/>
                  </a:solidFill>
                </a:endParaRPr>
              </a:p>
              <a:p>
                <a:r>
                  <a:rPr lang="ro-RO" sz="2400" b="1" dirty="0">
                    <a:solidFill>
                      <a:schemeClr val="tx1"/>
                    </a:solidFill>
                  </a:rPr>
                  <a:t>b)</a:t>
                </a:r>
                <a:endParaRPr lang="ro-RO" sz="24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ro-RO" sz="2400" dirty="0">
                  <a:solidFill>
                    <a:schemeClr val="tx1"/>
                  </a:solidFill>
                </a:endParaRPr>
              </a:p>
            </p:txBody>
          </p:sp>
        </mc:Choice>
        <mc:Fallback xmlns:p14="http://schemas.microsoft.com/office/powerpoint/2010/main"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721313"/>
                <a:ext cx="10972800" cy="4525963"/>
              </a:xfrm>
              <a:blipFill>
                <a:blip r:embed="rId2"/>
                <a:stretch>
                  <a:fillRect l="-722" t="-1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705256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65309"/>
            <a:ext cx="10972800" cy="1143000"/>
          </a:xfrm>
        </p:spPr>
        <p:txBody>
          <a:bodyPr/>
          <a:lstStyle/>
          <a:p>
            <a:r>
              <a:rPr lang="ro-RO" dirty="0"/>
              <a:t>Operácie s obyčajnými zlomkami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Produkt. </a:t>
            </a:r>
            <a:r>
              <a:rPr lang="en-US" dirty="0"/>
              <a:t>Ak chceme vynásobiť dve racionálne čísla, vynásobíme ich moduly (čo sú kladné racionálne čísla) a použijeme pravidlo znamienok z celých čísel.</a:t>
            </a:r>
          </a:p>
          <a:p>
            <a:r>
              <a:rPr lang="en-US" b="1" dirty="0"/>
              <a:t>Príklady:</a:t>
            </a:r>
            <a:endParaRPr lang="ro-RO" dirty="0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3480744" y="3590410"/>
            <a:ext cx="5118249" cy="1805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2505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Operácie s obyčajnými zlomkami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Inverzné </a:t>
            </a:r>
            <a:r>
              <a:rPr lang="en-US" dirty="0">
                <a:solidFill>
                  <a:schemeClr val="tx1"/>
                </a:solidFill>
              </a:rPr>
              <a:t>racionálne číslo 𝑎/𝑏, kde 𝑎,𝑏∈𝑍^∗ je racionálne číslo 𝑎/𝑏, pretože 𝑎/𝑏∙𝑏/𝑎=1</a:t>
            </a:r>
          </a:p>
          <a:p>
            <a:r>
              <a:rPr lang="en-US" b="1" dirty="0">
                <a:solidFill>
                  <a:schemeClr val="tx1"/>
                </a:solidFill>
              </a:rPr>
              <a:t>Výsledok delenia </a:t>
            </a:r>
            <a:r>
              <a:rPr lang="en-US" dirty="0">
                <a:solidFill>
                  <a:schemeClr val="tx1"/>
                </a:solidFill>
              </a:rPr>
              <a:t>dvoch racionálnych čísel je stále racionálne číslo. Delenie dvoch racionálnych čísel sa vykonáva tak, že sa dividenda vynásobí inverzným deliteľom.</a:t>
            </a:r>
            <a:endParaRPr lang="ro-RO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2512189" y="4414554"/>
            <a:ext cx="6740812" cy="1461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3295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Operácie s obyčajnými zlomkami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17639"/>
            <a:ext cx="10972800" cy="470852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</a:rPr>
              <a:t>Vlastnosti násobenia racionálnych čísel:</a:t>
            </a:r>
          </a:p>
          <a:p>
            <a:r>
              <a:rPr lang="en-US" dirty="0">
                <a:solidFill>
                  <a:schemeClr val="tx1"/>
                </a:solidFill>
              </a:rPr>
              <a:t>Násobenie racionálnych čísel má vlastnosti asociatívnosti, komutatívnosti, existencie neutrálneho prvku, distributívnosti vzhľadom na sčítanie, existencie nulového prvku, ktoré sú rovnaké ako pri násobení celých čísel. K nim sa pridáva vlastnosť: Nech je a v množine nenulových racionálnych čísel akékoľvek, existuje 1/𝑎=𝑎^(-1), takže 1/𝑎∙𝑎=1.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Aplikácie: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1. Napíšeme protiklady a inverzie jednotlivých čísel: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a) 𝑥=3/7; 𝑥^(-1)=?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b) 𝑥=-4,(6); 𝑥^(-1)=?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c)𝑥=-31/4=𝑥^(-1)=?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d) 𝑥=4,3; 𝑥^(-1)=?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2956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Operácie s obyčajnými zlomkami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>
                <a:solidFill>
                  <a:schemeClr val="tx1"/>
                </a:solidFill>
              </a:rPr>
              <a:t>2) </a:t>
            </a:r>
            <a:r>
              <a:rPr lang="en-US" dirty="0">
                <a:solidFill>
                  <a:schemeClr val="tx1"/>
                </a:solidFill>
              </a:rPr>
              <a:t>Vypočítajte:</a:t>
            </a:r>
            <a:endParaRPr lang="ro-RO" dirty="0">
              <a:solidFill>
                <a:schemeClr val="tx1"/>
              </a:solidFill>
            </a:endParaRPr>
          </a:p>
          <a:p>
            <a:endParaRPr lang="ro-RO" dirty="0">
              <a:solidFill>
                <a:schemeClr val="tx1"/>
              </a:solidFill>
            </a:endParaRPr>
          </a:p>
          <a:p>
            <a:endParaRPr lang="ro-RO" dirty="0">
              <a:solidFill>
                <a:schemeClr val="tx1"/>
              </a:solidFill>
            </a:endParaRPr>
          </a:p>
          <a:p>
            <a:endParaRPr lang="ro-RO" dirty="0">
              <a:solidFill>
                <a:schemeClr val="tx1"/>
              </a:solidFill>
            </a:endParaRPr>
          </a:p>
          <a:p>
            <a:r>
              <a:rPr lang="ro-RO" dirty="0">
                <a:solidFill>
                  <a:schemeClr val="tx1"/>
                </a:solidFill>
              </a:rPr>
              <a:t>3</a:t>
            </a:r>
            <a:r>
              <a:rPr lang="en-US" dirty="0">
                <a:solidFill>
                  <a:schemeClr val="tx1"/>
                </a:solidFill>
              </a:rPr>
              <a:t>) Určte, ktoré z nasledujúcich dvojíc sú navzájom inverzné:</a:t>
            </a:r>
            <a:endParaRPr lang="ro-RO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628" y="2266415"/>
            <a:ext cx="6055675" cy="766154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767" y="5100607"/>
            <a:ext cx="5032634" cy="802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3338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Operácie s obyčajnými zlomkami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4. </a:t>
            </a:r>
            <a:r>
              <a:rPr lang="en-US" dirty="0" err="1"/>
              <a:t>Vypočítajte</a:t>
            </a:r>
            <a:r>
              <a:rPr lang="ro-RO" dirty="0"/>
              <a:t>:</a:t>
            </a:r>
          </a:p>
          <a:p>
            <a:endParaRPr lang="ro-RO" dirty="0"/>
          </a:p>
          <a:p>
            <a:endParaRPr lang="ro-RO" dirty="0"/>
          </a:p>
          <a:p>
            <a:endParaRPr lang="ro-RO" dirty="0"/>
          </a:p>
          <a:p>
            <a:pPr marL="0" indent="0">
              <a:buNone/>
            </a:pPr>
            <a:endParaRPr lang="ro-RO" dirty="0"/>
          </a:p>
          <a:p>
            <a:r>
              <a:rPr lang="ro-RO" dirty="0"/>
              <a:t>5.</a:t>
            </a:r>
            <a:r>
              <a:rPr lang="en-US" dirty="0"/>
              <a:t>Vypočítajte najjednoduchším spôsobom</a:t>
            </a:r>
            <a:r>
              <a:rPr lang="ro-RO" dirty="0"/>
              <a:t>:</a:t>
            </a:r>
          </a:p>
          <a:p>
            <a:endParaRPr lang="ro-RO" dirty="0"/>
          </a:p>
          <a:p>
            <a:endParaRPr lang="ro-RO" dirty="0"/>
          </a:p>
          <a:p>
            <a:endParaRPr lang="ro-RO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3844904" y="1837602"/>
            <a:ext cx="5344901" cy="1591398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3041073" y="5257799"/>
            <a:ext cx="5258555" cy="509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704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>
                <a:latin typeface="+mn-lt"/>
              </a:rPr>
              <a:t>Operácie s obyčajnými zlomkami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o-RO" sz="1800" dirty="0">
                    <a:solidFill>
                      <a:schemeClr val="tx1"/>
                    </a:solidFill>
                  </a:rPr>
                  <a:t>6) </a:t>
                </a:r>
                <a:r>
                  <a:rPr lang="en-US" sz="1800" dirty="0">
                    <a:solidFill>
                      <a:schemeClr val="tx1"/>
                    </a:solidFill>
                  </a:rPr>
                  <a:t>Ak</a:t>
                </a:r>
                <a:r>
                  <a:rPr lang="ro-RO" sz="1800" dirty="0">
                    <a:solidFill>
                      <a:schemeClr val="tx1"/>
                    </a:solidFill>
                  </a:rPr>
                  <a:t> :</a:t>
                </a:r>
              </a:p>
              <a:p>
                <a:pPr marL="0" indent="0">
                  <a:buNone/>
                </a:pPr>
                <a:endParaRPr lang="ro-RO" sz="1800" b="1" dirty="0">
                  <a:solidFill>
                    <a:schemeClr val="tx1"/>
                  </a:solidFill>
                </a:endParaRPr>
              </a:p>
              <a:p>
                <a:pPr lvl="0"/>
                <a:r>
                  <a:rPr lang="en-US" sz="1800" b="1" dirty="0">
                    <a:solidFill>
                      <a:schemeClr val="tx1"/>
                    </a:solidFill>
                  </a:rPr>
                  <a:t>Mocnina s celočíselným exponentom nenulového racionálneho čísla</a:t>
                </a:r>
              </a:p>
              <a:p>
                <a:pPr marL="0" lvl="0" indent="0">
                  <a:buNone/>
                </a:pPr>
                <a:endParaRPr lang="en-US" sz="1800" b="1" dirty="0">
                  <a:solidFill>
                    <a:schemeClr val="tx1"/>
                  </a:solidFill>
                </a:endParaRPr>
              </a:p>
              <a:p>
                <a:pPr lvl="0"/>
                <a:r>
                  <a:rPr lang="en-US" sz="1800" dirty="0">
                    <a:solidFill>
                      <a:schemeClr val="tx1"/>
                    </a:solidFill>
                  </a:rPr>
                  <a:t>A1. Štvorce ABCD, AEFG, AHIJ majú strany dlhé 1/2 𝑐𝑚, 1/4 𝑐𝑚, resp. 1/8cm.</a:t>
                </a:r>
              </a:p>
              <a:p>
                <a:pPr lvl="0"/>
                <a:r>
                  <a:rPr lang="en-US" sz="1800" dirty="0">
                    <a:solidFill>
                      <a:schemeClr val="tx1"/>
                    </a:solidFill>
                  </a:rPr>
                  <a:t>a) Vypočítajte plochy troch štvorcov pomocou násobenia zlomkov a získané plochy zapíšte ako mocniny 1/2;</a:t>
                </a:r>
              </a:p>
              <a:p>
                <a:pPr lvl="0"/>
                <a:r>
                  <a:rPr lang="en-US" sz="1800" dirty="0">
                    <a:solidFill>
                      <a:schemeClr val="tx1"/>
                    </a:solidFill>
                  </a:rPr>
                  <a:t>b) Zapíšte dĺžky jednotlivých strán troch štvorcov ako mocniny 1/2 a uveďte, či sú rovnosti pravdivé:</a:t>
                </a:r>
              </a:p>
              <a:p>
                <a:pPr lvl="0"/>
                <a:r>
                  <a:rPr lang="en-US" sz="1800" dirty="0">
                    <a:solidFill>
                      <a:schemeClr val="tx1"/>
                    </a:solidFill>
                  </a:rPr>
                  <a:t>[(1/2)^2 ]^2=(1/2)^(2∙2) 〖=(1/2)〗^4, resp.[(1/2)^3 ]^2=(1/2)^(2∙3) 〖=(1/2)〗^6;</a:t>
                </a:r>
              </a:p>
              <a:p>
                <a:pPr lvl="0"/>
                <a:r>
                  <a:rPr lang="en-US" sz="1800" dirty="0">
                    <a:solidFill>
                      <a:schemeClr val="tx1"/>
                    </a:solidFill>
                  </a:rPr>
                  <a:t>c) Vypočítajte plochy obdĺžnikov so šírkou AH a dĺžkami AG a AD a uveďte, či sú rovnosti pravdivé:</a:t>
                </a:r>
                <a:endParaRPr lang="ro-RO" sz="1800" dirty="0">
                  <a:solidFill>
                    <a:schemeClr val="tx1"/>
                  </a:solidFill>
                </a:endParaRPr>
              </a:p>
              <a:p>
                <a:endParaRPr lang="ro-RO" sz="1800" dirty="0">
                  <a:solidFill>
                    <a:schemeClr val="tx1"/>
                  </a:solidFill>
                </a:endParaRPr>
              </a:p>
            </p:txBody>
          </p:sp>
        </mc:Choice>
        <mc:Fallback xmlns:p14="http://schemas.microsoft.com/office/powerpoint/2010/main"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333" t="-1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3093598" y="5318061"/>
            <a:ext cx="5287751" cy="689243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7"/>
          <a:stretch/>
        </p:blipFill>
        <p:spPr bwMode="auto">
          <a:xfrm>
            <a:off x="9312953" y="853412"/>
            <a:ext cx="1799590" cy="25196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990982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Operácie s obyčajnými zlomkami</a:t>
            </a:r>
          </a:p>
        </p:txBody>
      </p:sp>
      <p:pic>
        <p:nvPicPr>
          <p:cNvPr id="15" name="Content Placeholder 14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891812" y="1519134"/>
            <a:ext cx="1885950" cy="704850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7"/>
          <a:stretch/>
        </p:blipFill>
        <p:spPr bwMode="auto">
          <a:xfrm>
            <a:off x="9175113" y="1821231"/>
            <a:ext cx="1799590" cy="25196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Picture 15"/>
          <p:cNvPicPr/>
          <p:nvPr/>
        </p:nvPicPr>
        <p:blipFill>
          <a:blip r:embed="rId5"/>
          <a:stretch>
            <a:fillRect/>
          </a:stretch>
        </p:blipFill>
        <p:spPr>
          <a:xfrm>
            <a:off x="2819927" y="1519134"/>
            <a:ext cx="2177585" cy="76198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677334" y="3165613"/>
                <a:ext cx="9071946" cy="25395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N-tá mocnina nenulového racionálneho čísla je súčin n činiteľov rovný 2.</a:t>
                </a:r>
              </a:p>
              <a:p>
                <a:r>
                  <a:rPr lang="en-US" dirty="0"/>
                  <a:t>Poznámky:</a:t>
                </a:r>
              </a:p>
              <a:p>
                <a:r>
                  <a:rPr lang="en-US" dirty="0"/>
                  <a:t>a) Podľa konvencie </a:t>
                </a:r>
                <a:r>
                  <a:rPr lang="en-GB" dirty="0"/>
                  <a:t>a</a:t>
                </a:r>
                <a:r>
                  <a:rPr lang="en-GB" baseline="30000" dirty="0"/>
                  <a:t>0</a:t>
                </a:r>
                <a:r>
                  <a:rPr lang="en-GB" dirty="0"/>
                  <a:t> =1, </a:t>
                </a:r>
                <a:r>
                  <a:rPr lang="en-US" dirty="0"/>
                  <a:t>kde </a:t>
                </a:r>
                <a:r>
                  <a:rPr lang="en-US" dirty="0" err="1"/>
                  <a:t>aϵQ* </a:t>
                </a:r>
                <a:r>
                  <a:rPr lang="en-US" dirty="0"/>
                  <a:t>a </a:t>
                </a:r>
                <a:r>
                  <a:rPr lang="en-GB" dirty="0" err="1"/>
                  <a:t>și </a:t>
                </a:r>
                <a:r>
                  <a:rPr lang="en-GB" dirty="0"/>
                  <a:t>a</a:t>
                </a:r>
                <a:r>
                  <a:rPr lang="en-GB" baseline="30000" dirty="0"/>
                  <a:t>1</a:t>
                </a:r>
                <a:r>
                  <a:rPr lang="en-GB" dirty="0"/>
                  <a:t> =a, </a:t>
                </a:r>
                <a:r>
                  <a:rPr lang="en-US" dirty="0"/>
                  <a:t>kde aϵQ*</a:t>
                </a:r>
              </a:p>
              <a:p>
                <a:r>
                  <a:rPr lang="en-US" dirty="0"/>
                  <a:t>b) </a:t>
                </a:r>
                <a:r>
                  <a:rPr lang="en-GB" dirty="0"/>
                  <a:t>0</a:t>
                </a:r>
                <a:r>
                  <a:rPr lang="en-GB" baseline="30000" dirty="0"/>
                  <a:t>0 </a:t>
                </a:r>
                <a:r>
                  <a:rPr lang="en-US" dirty="0"/>
                  <a:t> nemá zmysel.</a:t>
                </a:r>
              </a:p>
              <a:p>
                <a:r>
                  <a:rPr lang="en-US" dirty="0"/>
                  <a:t>Mocnina s exponentom (-n) nenulového racionálneho čísla n je inverzná mocnina k mocnine </a:t>
                </a:r>
                <a:r>
                  <a:rPr lang="en-GB" dirty="0"/>
                  <a:t>a</a:t>
                </a:r>
                <a:r>
                  <a:rPr lang="en-GB" baseline="30000" dirty="0"/>
                  <a:t>n</a:t>
                </a:r>
                <a:r>
                  <a:rPr lang="en-US" dirty="0"/>
                  <a:t> ,</a:t>
                </a:r>
              </a:p>
              <a:p>
                <a:r>
                  <a:rPr lang="en-US" dirty="0"/>
                  <a:t>kde n je nenulové prirodzené číslo: </a:t>
                </a:r>
                <a:r>
                  <a:rPr lang="en-GB" dirty="0"/>
                  <a:t>a</a:t>
                </a:r>
                <a:r>
                  <a:rPr lang="en-GB" baseline="30000" dirty="0"/>
                  <a:t>-n</a:t>
                </a:r>
                <a:r>
                  <a:rPr lang="en-GB" dirty="0"/>
                  <a:t> = , </a:t>
                </a:r>
                <a:r>
                  <a:rPr lang="en-GB" dirty="0" err="1"/>
                  <a:t>aϵQ*</a:t>
                </a:r>
                <a:r>
                  <a:rPr lang="en-GB" dirty="0"/>
                  <a:t>, </a:t>
                </a:r>
                <a:r>
                  <a:rPr lang="en-GB" dirty="0" err="1"/>
                  <a:t>nϵN</a:t>
                </a:r>
                <a:r>
                  <a:rPr lang="en-GB" baseline="30000" dirty="0"/>
                  <a:t>* </a:t>
                </a:r>
              </a:p>
              <a:p>
                <a:r>
                  <a:rPr lang="en-GB" dirty="0"/>
                  <a:t>Konkrétne a</a:t>
                </a:r>
                <a:r>
                  <a:rPr lang="en-GB" baseline="30000" dirty="0"/>
                  <a:t>-1</a:t>
                </a:r>
                <a:r>
                  <a:rPr lang="en-GB" dirty="0"/>
                  <a:t> = ,</a:t>
                </a:r>
                <a:endParaRPr lang="ro-RO" dirty="0"/>
              </a:p>
            </p:txBody>
          </p:sp>
        </mc:Choice>
        <mc:Fallback xmlns:p14="http://schemas.microsoft.com/office/powerpoint/2010/main"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334" y="3165613"/>
                <a:ext cx="9071946" cy="2539541"/>
              </a:xfrm>
              <a:prstGeom prst="rect">
                <a:avLst/>
              </a:prstGeom>
              <a:blipFill>
                <a:blip r:embed="rId6"/>
                <a:stretch>
                  <a:fillRect l="-538" t="-1199" b="-4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40124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Operácie s obyčajnými zlomkami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US" dirty="0"/>
              <a:t>Racionálne číslo; množina racionálnych čísel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A1. Z uvedenej tabuľky, v ktorej sú zaznamenané teploty počas návštevy jaskyne </a:t>
            </a:r>
            <a:r>
              <a:rPr lang="en-US" dirty="0" err="1"/>
              <a:t>Scarișoara, </a:t>
            </a:r>
            <a:r>
              <a:rPr lang="en-US" dirty="0"/>
              <a:t>si všimneme ekvivalencie: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a) Zobrazte teploty v tabuľke na číselnej osi, pričom za mernú jednotku berte 1 cm, berte do úvahy, že súbor ekvivalentných zlomkov je zobrazený v tom istom bode na osi a odpovedzte na otázku: Ak množina kladných zlomkov ekvivalentných danému zlomku určuje kladné racionálne číslo , ako sa nazýva racionálne číslo určené množinou záporných zlomkov ekvivalentných danému zlomku?</a:t>
            </a:r>
          </a:p>
          <a:p>
            <a:pPr lvl="0"/>
            <a:r>
              <a:rPr lang="en-US" dirty="0"/>
              <a:t>b) Uveďte hodiny, v ktorých bola pociťovaná najnižšia, resp. najvyššia teplota.</a:t>
            </a:r>
          </a:p>
          <a:p>
            <a:pPr lvl="0"/>
            <a:r>
              <a:rPr lang="en-US" dirty="0"/>
              <a:t>c) Napíšte teploty dané opačnými racionálnymi číslami a porovnajte ich moduly.</a:t>
            </a:r>
            <a:endParaRPr lang="ro-RO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57296512"/>
                  </p:ext>
                </p:extLst>
              </p:nvPr>
            </p:nvGraphicFramePr>
            <p:xfrm>
              <a:off x="1357594" y="2115849"/>
              <a:ext cx="8596310" cy="67056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859631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8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9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 dirty="0">
                              <a:effectLst/>
                            </a:rPr>
                            <a:t>Ora</a:t>
                          </a:r>
                          <a:endParaRPr lang="ro-RO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10</a:t>
                          </a:r>
                          <a:r>
                            <a:rPr lang="ro-RO" sz="1100" baseline="30000">
                              <a:effectLst/>
                            </a:rPr>
                            <a:t>20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11</a:t>
                          </a:r>
                          <a:r>
                            <a:rPr lang="ro-RO" sz="1100" baseline="30000">
                              <a:effectLst/>
                            </a:rPr>
                            <a:t>00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11</a:t>
                          </a:r>
                          <a:r>
                            <a:rPr lang="ro-RO" sz="1100" baseline="30000">
                              <a:effectLst/>
                            </a:rPr>
                            <a:t>20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11</a:t>
                          </a:r>
                          <a:r>
                            <a:rPr lang="ro-RO" sz="1100" baseline="30000">
                              <a:effectLst/>
                            </a:rPr>
                            <a:t>40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12</a:t>
                          </a:r>
                          <a:r>
                            <a:rPr lang="ro-RO" sz="1100" baseline="30000">
                              <a:effectLst/>
                            </a:rPr>
                            <a:t>00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12</a:t>
                          </a:r>
                          <a:r>
                            <a:rPr lang="ro-RO" sz="1100" baseline="30000">
                              <a:effectLst/>
                            </a:rPr>
                            <a:t>20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12</a:t>
                          </a:r>
                          <a:r>
                            <a:rPr lang="ro-RO" sz="1100" baseline="30000">
                              <a:effectLst/>
                            </a:rPr>
                            <a:t>40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13</a:t>
                          </a:r>
                          <a:r>
                            <a:rPr lang="ro-RO" sz="1100" baseline="30000">
                              <a:effectLst/>
                            </a:rPr>
                            <a:t>00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13</a:t>
                          </a:r>
                          <a:r>
                            <a:rPr lang="ro-RO" sz="1100" baseline="30000">
                              <a:effectLst/>
                            </a:rPr>
                            <a:t>20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Teplota v stupni Celzia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2,5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o-RO" sz="11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ro-RO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21</m:t>
                                    </m:r>
                                  </m:num>
                                  <m:den>
                                    <m:r>
                                      <a:rPr lang="ro-RO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15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o-RO" sz="11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ro-RO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num>
                                  <m:den>
                                    <m:r>
                                      <a:rPr lang="ro-RO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1,4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-1,4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-2,5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o-RO" sz="11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ro-RO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−7</m:t>
                                    </m:r>
                                  </m:num>
                                  <m:den>
                                    <m:r>
                                      <a:rPr lang="ro-RO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o-RO" sz="11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ro-RO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−21</m:t>
                                    </m:r>
                                  </m:num>
                                  <m:den>
                                    <m:r>
                                      <a:rPr lang="ro-RO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15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o-RO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:a16="http://schemas.microsoft.com/office/drawing/2014/main" xmlns:p14="http://schemas.microsoft.com/office/powerpoint/2010/main"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57296512"/>
                  </p:ext>
                </p:extLst>
              </p:nvPr>
            </p:nvGraphicFramePr>
            <p:xfrm>
              <a:off x="1357594" y="2115849"/>
              <a:ext cx="8596310" cy="67056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859631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8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9"/>
                        </a:ext>
                      </a:extLst>
                    </a:gridCol>
                  </a:tblGrid>
                  <a:tr h="1676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 dirty="0">
                              <a:effectLst/>
                            </a:rPr>
                            <a:t>Ora</a:t>
                          </a:r>
                          <a:endParaRPr lang="ro-RO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10</a:t>
                          </a:r>
                          <a:r>
                            <a:rPr lang="ro-RO" sz="1100" baseline="30000">
                              <a:effectLst/>
                            </a:rPr>
                            <a:t>20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11</a:t>
                          </a:r>
                          <a:r>
                            <a:rPr lang="ro-RO" sz="1100" baseline="30000">
                              <a:effectLst/>
                            </a:rPr>
                            <a:t>00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11</a:t>
                          </a:r>
                          <a:r>
                            <a:rPr lang="ro-RO" sz="1100" baseline="30000">
                              <a:effectLst/>
                            </a:rPr>
                            <a:t>20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11</a:t>
                          </a:r>
                          <a:r>
                            <a:rPr lang="ro-RO" sz="1100" baseline="30000">
                              <a:effectLst/>
                            </a:rPr>
                            <a:t>40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12</a:t>
                          </a:r>
                          <a:r>
                            <a:rPr lang="ro-RO" sz="1100" baseline="30000">
                              <a:effectLst/>
                            </a:rPr>
                            <a:t>00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12</a:t>
                          </a:r>
                          <a:r>
                            <a:rPr lang="ro-RO" sz="1100" baseline="30000">
                              <a:effectLst/>
                            </a:rPr>
                            <a:t>20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12</a:t>
                          </a:r>
                          <a:r>
                            <a:rPr lang="ro-RO" sz="1100" baseline="30000">
                              <a:effectLst/>
                            </a:rPr>
                            <a:t>40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13</a:t>
                          </a:r>
                          <a:r>
                            <a:rPr lang="ro-RO" sz="1100" baseline="30000">
                              <a:effectLst/>
                            </a:rPr>
                            <a:t>00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13</a:t>
                          </a:r>
                          <a:r>
                            <a:rPr lang="ro-RO" sz="1100" baseline="30000">
                              <a:effectLst/>
                            </a:rPr>
                            <a:t>20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02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Teplota v stupni Celzia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2,5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200709" t="-43373" r="-704255" b="-156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300709" t="-43373" r="-604255" b="-156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1,4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-1,4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-2,5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801418" t="-43373" r="-103546" b="-156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901418" t="-43373" r="-3546" b="-1566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7434" y="3425379"/>
            <a:ext cx="2771775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4617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1642"/>
            <a:ext cx="10972800" cy="1143000"/>
          </a:xfrm>
        </p:spPr>
        <p:txBody>
          <a:bodyPr/>
          <a:lstStyle/>
          <a:p>
            <a:r>
              <a:rPr lang="en-US" dirty="0"/>
              <a:t>Zdroje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55968"/>
            <a:ext cx="10972800" cy="4170196"/>
          </a:xfrm>
        </p:spPr>
        <p:txBody>
          <a:bodyPr/>
          <a:lstStyle/>
          <a:p>
            <a:r>
              <a:rPr lang="ro-RO" sz="2800" u="sng" dirty="0">
                <a:hlinkClick r:id="rId2"/>
              </a:rPr>
              <a:t>http://fs.unm.edu/EnciclopediaNumerelor.pdf</a:t>
            </a:r>
            <a:endParaRPr lang="ro-RO" sz="2800" dirty="0"/>
          </a:p>
          <a:p>
            <a:r>
              <a:rPr lang="ro-RO" sz="2800" u="sng">
                <a:hlinkClick r:id="rId3"/>
              </a:rPr>
              <a:t>https://drive.google.com/file/d/1sdynPztLBAxrSM1I7--UhevQkjp7zwpO/view </a:t>
            </a:r>
            <a:r>
              <a:rPr lang="ro-RO" sz="2800" b="1"/>
              <a:t>- </a:t>
            </a:r>
            <a:r>
              <a:rPr lang="ro-RO" sz="2800" b="1" dirty="0"/>
              <a:t>manuál edupedu </a:t>
            </a:r>
            <a:endParaRPr lang="ro-RO" sz="2800" dirty="0"/>
          </a:p>
          <a:p>
            <a:r>
              <a:rPr lang="ro-RO" sz="2800" u="sng" dirty="0">
                <a:hlinkClick r:id="rId4"/>
              </a:rPr>
              <a:t>https://www.matera.ro/2019/12/numere-intregi/</a:t>
            </a:r>
            <a:endParaRPr lang="ro-RO" sz="2800" dirty="0"/>
          </a:p>
        </p:txBody>
      </p:sp>
    </p:spTree>
    <p:extLst>
      <p:ext uri="{BB962C8B-B14F-4D97-AF65-F5344CB8AC3E}">
        <p14:creationId xmlns:p14="http://schemas.microsoft.com/office/powerpoint/2010/main" val="4190360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Operácie s obyčajnými zlomkami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1. Množina zlomkov zodpovedajúcich danému zlomku sa nazýva racionálne číslo.</a:t>
            </a:r>
          </a:p>
          <a:p>
            <a:r>
              <a:rPr lang="en-US" sz="2000" dirty="0"/>
              <a:t>2. Každému racionálnemu číslu zodpovedá jedinečný bod na číselnej priamke.</a:t>
            </a:r>
          </a:p>
          <a:p>
            <a:r>
              <a:rPr lang="en-US" sz="2000" dirty="0"/>
              <a:t>3. Množina racionálnych čísel sa zapisuje: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Keďže každé prirodzené číslo je zároveň celé číslo a každé celé číslo je racionálne číslo s menovateľom 1, vyplývajú z toho inklúzie: </a:t>
            </a:r>
            <a:r>
              <a:rPr lang="ro-RO" sz="2000" dirty="0"/>
              <a:t>N</a:t>
            </a:r>
            <a:r>
              <a:rPr lang="ro-RO" sz="2000" dirty="0">
                <a:sym typeface="Symbol" panose="05050102010706020507" pitchFamily="18" charset="2"/>
              </a:rPr>
              <a:t>  </a:t>
            </a:r>
            <a:r>
              <a:rPr lang="ro-RO" sz="2000" dirty="0"/>
              <a:t>Z</a:t>
            </a:r>
            <a:r>
              <a:rPr lang="ro-RO" sz="2000" dirty="0">
                <a:sym typeface="Symbol" panose="05050102010706020507" pitchFamily="18" charset="2"/>
              </a:rPr>
              <a:t>  </a:t>
            </a:r>
            <a:r>
              <a:rPr lang="ro-RO" sz="2000" dirty="0"/>
              <a:t>Q</a:t>
            </a:r>
          </a:p>
        </p:txBody>
      </p:sp>
      <p:pic>
        <p:nvPicPr>
          <p:cNvPr id="4" name="Picture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72" b="8617"/>
          <a:stretch/>
        </p:blipFill>
        <p:spPr bwMode="auto">
          <a:xfrm>
            <a:off x="2545672" y="2790089"/>
            <a:ext cx="2296373" cy="160012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082841"/>
            <a:ext cx="4133850" cy="56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007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Operácie s obyčajnými zlomkami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4. Modul racionálneho čísla x je racionálne číslo väčšie alebo rovné 0 a predstavuje vzdialenosť od počiatku O číselnej priamky k bodu M(x).</a:t>
            </a:r>
          </a:p>
          <a:p>
            <a:endParaRPr lang="en-US" dirty="0"/>
          </a:p>
          <a:p>
            <a:r>
              <a:rPr lang="en-US" dirty="0"/>
              <a:t>Píšeme totiž</a:t>
            </a:r>
            <a:endParaRPr lang="ro-R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3502" y="3552419"/>
            <a:ext cx="2019300" cy="914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0230" y="3728632"/>
            <a:ext cx="1666875" cy="561975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/>
          <a:stretch>
            <a:fillRect/>
          </a:stretch>
        </p:blipFill>
        <p:spPr>
          <a:xfrm>
            <a:off x="2604297" y="4806567"/>
            <a:ext cx="5731510" cy="592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1509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Operácie s obyčajnými zlomkami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5. Dve racionálne čísla, ktoré sa líšia len znamienkom, sa nazývajú opačné racionálne čísla.</a:t>
            </a:r>
          </a:p>
          <a:p>
            <a:r>
              <a:rPr lang="en-US" dirty="0"/>
              <a:t>Opačné racionálne čísla majú rovnaké moduly a na osi sú reprezentované dvoma bodmi</a:t>
            </a:r>
          </a:p>
          <a:p>
            <a:r>
              <a:rPr lang="en-US" dirty="0"/>
              <a:t>symetrická k počiatku.</a:t>
            </a:r>
          </a:p>
          <a:p>
            <a:pPr marL="0" indent="0">
              <a:buNone/>
            </a:pPr>
            <a:r>
              <a:rPr lang="en-US" dirty="0"/>
              <a:t>6. Z dvoch rôznych racionálnych čísel je väčšie to, ktoré je na osi znázornené viac vpravo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Príklad:</a:t>
            </a:r>
          </a:p>
          <a:p>
            <a:pPr marL="0" indent="0">
              <a:buNone/>
            </a:pPr>
            <a:r>
              <a:rPr lang="en-US" dirty="0"/>
              <a:t>1) Ak máme dav</a:t>
            </a:r>
          </a:p>
          <a:p>
            <a:r>
              <a:rPr lang="en-US" dirty="0"/>
              <a:t>a) Znázornime prvky množiny A na číselnej osi;</a:t>
            </a:r>
          </a:p>
          <a:p>
            <a:r>
              <a:rPr lang="en-US" dirty="0"/>
              <a:t>b) Napíšeme dvojice protiľahlých čísel z množiny A;</a:t>
            </a:r>
          </a:p>
          <a:p>
            <a:r>
              <a:rPr lang="en-US" dirty="0"/>
              <a:t>c) Napíšeme moduly čísel v množine A; d) Zoradíme prvky v A vzostupne.</a:t>
            </a:r>
            <a:endParaRPr lang="ro-R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9191" y="3429000"/>
            <a:ext cx="4800600" cy="62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240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Operácie s obyčajnými zlomkami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2) Naučte sa znázorniť racionálne číslo 1,(3).</a:t>
            </a:r>
          </a:p>
          <a:p>
            <a:endParaRPr lang="en-US" sz="2000" dirty="0"/>
          </a:p>
          <a:p>
            <a:r>
              <a:rPr lang="en-US" sz="2000" dirty="0"/>
              <a:t>Riešenie: Racionálne číslo 1, (3) má reprezentanta:</a:t>
            </a:r>
          </a:p>
          <a:p>
            <a:r>
              <a:rPr lang="en-US" sz="2000" dirty="0"/>
              <a:t>preto je potrebné, aby (a+2,b-2)=9. Takže (a+2)(b-2)ϵ{(9,1); (3,3); (1,9); (-9,-1); (-3,-3); (-1,-9)}. Preto (</a:t>
            </a:r>
            <a:r>
              <a:rPr lang="en-US" sz="2000" dirty="0" err="1"/>
              <a:t>a,b</a:t>
            </a:r>
            <a:r>
              <a:rPr lang="en-US" sz="2000" dirty="0"/>
              <a:t>)ϵ{(7,3); (1,5); (-1,11); (-11,1); (-5,-1); (-3,-7)}</a:t>
            </a:r>
          </a:p>
          <a:p>
            <a:endParaRPr lang="en-US" sz="2000" dirty="0"/>
          </a:p>
          <a:p>
            <a:r>
              <a:rPr lang="en-US" sz="2000" dirty="0"/>
              <a:t>3) Zoraďte čísla zostupne:</a:t>
            </a:r>
          </a:p>
          <a:p>
            <a:r>
              <a:rPr lang="en-US" sz="2000" dirty="0"/>
              <a:t>Riešenie: Zjednodušíme zlomky:</a:t>
            </a:r>
          </a:p>
          <a:p>
            <a:endParaRPr lang="en-US" sz="2000" dirty="0"/>
          </a:p>
          <a:p>
            <a:r>
              <a:rPr lang="en-US" sz="2000" dirty="0"/>
              <a:t>Potom je poradie nasledovné: -4&lt;-2&lt;53/71 𝑐𝑜𝑛𝑑𝑢𝑐𝑒 𝑙𝑎 5353/7171&gt; (64-100)/(3^2∙2)&gt;(2^2∙3^2)/(4^2-5^ 2 ).</a:t>
            </a:r>
            <a:endParaRPr lang="ro-RO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3602" y="1598058"/>
            <a:ext cx="4816205" cy="4667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9606" y="2247346"/>
            <a:ext cx="971550" cy="4667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0305" y="3693585"/>
            <a:ext cx="1562100" cy="4286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2515" y="4213492"/>
            <a:ext cx="4781550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860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Operácie s obyčajnými zlomkami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sz="2800" b="1" dirty="0"/>
              <a:t>Sčítanie a odčítanie racionálnych čísel; vlastnosť</a:t>
            </a:r>
          </a:p>
          <a:p>
            <a:pPr marL="0" lvl="0" indent="0">
              <a:buNone/>
            </a:pPr>
            <a:endParaRPr lang="en-US" sz="2800" b="1" i="1" dirty="0"/>
          </a:p>
          <a:p>
            <a:pPr marL="0" lvl="0" indent="0">
              <a:buNone/>
            </a:pPr>
            <a:r>
              <a:rPr lang="en-US" sz="2800" dirty="0"/>
              <a:t>A1. Na vykonanie sčítania 2/5+7/5 </a:t>
            </a:r>
            <a:r>
              <a:rPr lang="en-US" sz="2800" dirty="0" err="1"/>
              <a:t>Alexandru </a:t>
            </a:r>
            <a:r>
              <a:rPr lang="en-US" sz="2800" dirty="0"/>
              <a:t>povie, že súčet sa zapíše aj ako zlomok s menovateľom 5, a Elena doplní: a s čitateľom, súčtom čitateľov členov. Majú obaja študenti pravdu? Ak áno, vypočítajte:</a:t>
            </a:r>
          </a:p>
          <a:p>
            <a:pPr marL="0" lvl="0" indent="0">
              <a:buNone/>
            </a:pPr>
            <a:r>
              <a:rPr lang="en-US" sz="2800" dirty="0"/>
              <a:t>a) 2/5+7/5; b) -2/5+(-7/5)=(-2+(-7))/5.</a:t>
            </a:r>
            <a:endParaRPr lang="ro-RO" sz="28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9369" y="4038795"/>
            <a:ext cx="3582517" cy="1772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9424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Operácie s obyčajnými zlomkami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A2. </a:t>
            </a:r>
            <a:r>
              <a:rPr lang="en-US" sz="2000" dirty="0" err="1"/>
              <a:t>Alexandru </a:t>
            </a:r>
            <a:r>
              <a:rPr lang="en-US" sz="2000" dirty="0"/>
              <a:t>hovorí, že nemôže vykonať sčítanie racionálnych čísel 5/6+1/3, pretože nemajú rovnakého menovateľa, a Elena mu odpovedá: Ale ak ich najprv privedieš k rovnakému menovateľovi?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Vypočítajte: Vypočítajte: 5/6+1/3, berúc do úvahy Alininu radu a sledujúc daný výkres;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Vypočítajte: −5/6+(−1/3);-3.4+(-1.2)</a:t>
            </a:r>
          </a:p>
          <a:p>
            <a:r>
              <a:rPr lang="en-US" sz="2000" dirty="0"/>
              <a:t>A3. Skopírujte a doplňte výpočty:</a:t>
            </a:r>
          </a:p>
          <a:p>
            <a:r>
              <a:rPr lang="en-US" sz="2000" dirty="0"/>
              <a:t>a)-5/6+1/6=... b)6/11-4/11=...</a:t>
            </a:r>
          </a:p>
          <a:p>
            <a:r>
              <a:rPr lang="en-US" sz="2000" dirty="0"/>
              <a:t>c)2/7-5/7=... d)3/4-1/2=...</a:t>
            </a:r>
            <a:endParaRPr lang="ro-RO" sz="20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6908" y="3625608"/>
            <a:ext cx="3700212" cy="2032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7475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Operácie s obyčajnými zlomkami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/>
              <a:t>Montáž. </a:t>
            </a:r>
            <a:r>
              <a:rPr lang="en-US" sz="2800" dirty="0"/>
              <a:t>Ak chceme sčítať dve racionálne čísla vyjadrené obyčajnými zlomkami, privedieme ich členy k rovnakému menovateľovi (</a:t>
            </a:r>
            <a:r>
              <a:rPr lang="en-US" sz="2800" dirty="0" err="1"/>
              <a:t>c.m.m.c.c. </a:t>
            </a:r>
            <a:r>
              <a:rPr lang="en-US" sz="2800" dirty="0"/>
              <a:t>menovateľov), opíšeme spoločného menovateľa a sčítame čitateľov, pričom použijeme pravidlo znamienka zo sčítania celých čísel.</a:t>
            </a:r>
          </a:p>
          <a:p>
            <a:endParaRPr lang="en-US" sz="2800" dirty="0"/>
          </a:p>
          <a:p>
            <a:r>
              <a:rPr lang="en-US" sz="2800" b="1" dirty="0"/>
              <a:t>Zníženie. </a:t>
            </a:r>
            <a:r>
              <a:rPr lang="en-US" sz="2800" dirty="0"/>
              <a:t>Rozdiel dvoch racionálnych čísel získame pripočítaním záporného čísla k opačnému zápornému číslu.</a:t>
            </a:r>
            <a:endParaRPr lang="ro-RO" sz="2800" dirty="0"/>
          </a:p>
        </p:txBody>
      </p:sp>
    </p:spTree>
    <p:extLst>
      <p:ext uri="{BB962C8B-B14F-4D97-AF65-F5344CB8AC3E}">
        <p14:creationId xmlns:p14="http://schemas.microsoft.com/office/powerpoint/2010/main" val="41131872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277</TotalTime>
  <Words>1437</Words>
  <Application>Microsoft Office PowerPoint</Application>
  <PresentationFormat>Širokouhlá</PresentationFormat>
  <Paragraphs>152</Paragraphs>
  <Slides>20</Slides>
  <Notes>1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20</vt:i4>
      </vt:variant>
    </vt:vector>
  </HeadingPairs>
  <TitlesOfParts>
    <vt:vector size="25" baseType="lpstr">
      <vt:lpstr>Adobe Heiti Std R</vt:lpstr>
      <vt:lpstr>Arial</vt:lpstr>
      <vt:lpstr>Calibri</vt:lpstr>
      <vt:lpstr>Cambria Math</vt:lpstr>
      <vt:lpstr>Office Theme</vt:lpstr>
      <vt:lpstr>Operácie s obyčajnými zlomkami</vt:lpstr>
      <vt:lpstr>Operácie s obyčajnými zlomkami</vt:lpstr>
      <vt:lpstr>Operácie s obyčajnými zlomkami</vt:lpstr>
      <vt:lpstr>Operácie s obyčajnými zlomkami</vt:lpstr>
      <vt:lpstr>Operácie s obyčajnými zlomkami</vt:lpstr>
      <vt:lpstr>Operácie s obyčajnými zlomkami</vt:lpstr>
      <vt:lpstr>Operácie s obyčajnými zlomkami</vt:lpstr>
      <vt:lpstr>Operácie s obyčajnými zlomkami</vt:lpstr>
      <vt:lpstr>Operácie s obyčajnými zlomkami</vt:lpstr>
      <vt:lpstr>Operácie s obyčajnými zlomkami</vt:lpstr>
      <vt:lpstr>Operácie s obyčajnými zlomkami</vt:lpstr>
      <vt:lpstr>Operácie s obyčajnými zlomkami</vt:lpstr>
      <vt:lpstr>Operácie s obyčajnými zlomkami</vt:lpstr>
      <vt:lpstr>Operácie s obyčajnými zlomkami</vt:lpstr>
      <vt:lpstr>Operácie s obyčajnými zlomkami</vt:lpstr>
      <vt:lpstr>Operácie s obyčajnými zlomkami</vt:lpstr>
      <vt:lpstr>Operácie s obyčajnými zlomkami</vt:lpstr>
      <vt:lpstr>Operácie s obyčajnými zlomkami</vt:lpstr>
      <vt:lpstr>Operácie s obyčajnými zlomkami</vt:lpstr>
      <vt:lpstr>Zdroje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Operații cu fracții ordinare</dc:title>
  <dc:creator>Microsoft account</dc:creator>
  <cp:keywords>, docId:5FA8F4A3EBB7C57835D92B450FBC7877</cp:keywords>
  <cp:lastModifiedBy>KEAI</cp:lastModifiedBy>
  <cp:revision>11</cp:revision>
  <dcterms:created xsi:type="dcterms:W3CDTF">2022-06-19T20:10:40Z</dcterms:created>
  <dcterms:modified xsi:type="dcterms:W3CDTF">2023-01-27T12:37:38Z</dcterms:modified>
</cp:coreProperties>
</file>