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7"/>
  </p:notes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B008-AFF0-40F7-A3E8-1CCE5AD8730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15856-AE8F-4E51-A3EA-8FF918D5A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8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Rafae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Un matematician grec, secolul 3 î.Hr., cum e imaginat de către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Rafael</a:t>
            </a:r>
            <a:r>
              <a:rPr lang="en-US"/>
              <a:t>, într-un detaliu al lucrării "Şcoala ateniană"!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7456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31615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256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59520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6523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0181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63359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8970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90405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16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2697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47083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24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584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1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366808"/>
            <a:ext cx="10363200" cy="1470025"/>
          </a:xfrm>
        </p:spPr>
        <p:txBody>
          <a:bodyPr/>
          <a:lstStyle/>
          <a:p>
            <a:pPr algn="ctr"/>
            <a:r>
              <a:rPr lang="ro-RO" b="1" dirty="0"/>
              <a:t>Funkcia prvého stupňa</a:t>
            </a:r>
          </a:p>
        </p:txBody>
      </p:sp>
    </p:spTree>
    <p:extLst>
      <p:ext uri="{BB962C8B-B14F-4D97-AF65-F5344CB8AC3E}">
        <p14:creationId xmlns:p14="http://schemas.microsoft.com/office/powerpoint/2010/main" val="3790029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Príklady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o-RO" sz="2000" dirty="0">
                <a:solidFill>
                  <a:schemeClr val="tx1"/>
                </a:solidFill>
              </a:rPr>
              <a:t>1) f(x)=3x+2 </a:t>
            </a:r>
          </a:p>
          <a:p>
            <a:r>
              <a:rPr lang="en-US" sz="2000" dirty="0">
                <a:solidFill>
                  <a:schemeClr val="tx1"/>
                </a:solidFill>
              </a:rPr>
              <a:t>Odpoveď: Najprv musíme vypočítať bod, v ktorom sa zmení znamienko funkcie, t. j. keď f(x)=0 =&gt; x=-3/2.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ro-RO" sz="2000" dirty="0">
              <a:solidFill>
                <a:schemeClr val="tx1"/>
              </a:solidFill>
            </a:endParaRPr>
          </a:p>
          <a:p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5960" y="3358253"/>
            <a:ext cx="3181350" cy="81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318" y="3732873"/>
            <a:ext cx="8195062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2) 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f(x)=4-5⋅x</a:t>
            </a:r>
          </a:p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Odpoveď: vypočítame bod, v ktorom sa mení znamienko 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: 4-5⋅x=0 ⇒ -5⋅x=-4 ⇒ x=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4/5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1634" y="4965401"/>
            <a:ext cx="2819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45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601" y="737844"/>
            <a:ext cx="10363200" cy="1470025"/>
          </a:xfrm>
        </p:spPr>
        <p:txBody>
          <a:bodyPr/>
          <a:lstStyle/>
          <a:p>
            <a:r>
              <a:rPr lang="en-US" b="1" dirty="0"/>
              <a:t>Nerovnosti prvého stupňa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9" y="1946570"/>
            <a:ext cx="10650430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Pre funkciu prvého stupňa ako f(x)=7⋅x+8 môžeme vytvoriť nerovnosť v tvare 7⋅x+8≥0 (alebo ≤0).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Táto nerovnosť nie je nič iné ako vyjadrenie funkcie, pre ktorú chceme vypočítať hodnoty x, ktoré nám hovoria o miestach, kde je funkcia menšia alebo väčšia ako 0. A keď hovoríme, že funkcia je väčšia ako 0, znamená to, že vracia </a:t>
            </a:r>
            <a:r>
              <a:rPr lang="en-US" sz="1800" b="1" dirty="0">
                <a:solidFill>
                  <a:schemeClr val="tx1"/>
                </a:solidFill>
              </a:rPr>
              <a:t>kladné čísla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Prečo?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Hlavným dôvodom vytvorenia nerovnosti z výrazu funkcie je získanie ďalších informácií o funkcii. Konkrétne môžeme zistiť, pre ktoré hodnoty x bude funkcia väčšia alebo menšia ako 0.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Nemusíme to robiť nevyhnutne, ale len vtedy, ak sme o to požiadaní alebo ak nás obzvlášť zaujíma, na ktorom intervale funkcia vracia kladné alebo záporné hodnoty.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Môžeme si vlastne predstaviť, že každá nerovnosť (v tvare a⋅x+b≥0) má pripojenú funkciu, a keď ju vyriešime, dozvieme sa niečo o funkcii, ktorá má rovnaký výraz.</a:t>
            </a:r>
            <a:endParaRPr lang="ro-RO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28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706706"/>
            <a:ext cx="10363200" cy="1470025"/>
          </a:xfrm>
        </p:spPr>
        <p:txBody>
          <a:bodyPr/>
          <a:lstStyle/>
          <a:p>
            <a:r>
              <a:rPr lang="en-US" b="1" dirty="0"/>
              <a:t>Nerovnosti prvého stupňa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744021"/>
            <a:ext cx="8534400" cy="2645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Ako to vypočítame?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Riešenie sa vykonáva bežným spôsobom výpočtu nerovnosti. Interpretácia je potom zaujímavejšia.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Povedzme, že máme napríklad funkciu: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a pre túto funkciu vypočítame, kedy je jej rovnica väčšia ako 0, a to: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Ukazuje sa, že funkcia f(x) je vždy väčšia ako 0, keď x patrí do intervalu [8/15;+∞)</a:t>
            </a:r>
            <a:endParaRPr lang="ro-RO" sz="1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1062" y="2581418"/>
            <a:ext cx="1790700" cy="5143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26463" y="2209800"/>
            <a:ext cx="1952625" cy="2438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17458" y="5355374"/>
            <a:ext cx="43910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22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628843"/>
            <a:ext cx="10363200" cy="1470025"/>
          </a:xfrm>
        </p:spPr>
        <p:txBody>
          <a:bodyPr/>
          <a:lstStyle/>
          <a:p>
            <a:r>
              <a:rPr lang="en-US" dirty="0"/>
              <a:t>Nerovnosti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980191"/>
            <a:ext cx="8534400" cy="240932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Riešenie nerovnice v tvare a⋅x+b≥0a⋅x+b≥0 (alebo ≤0≤0) je interval, ktorý začína (alebo končí) -b/a, ale závisí od a, a to nasledovne: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7971" y="3901883"/>
            <a:ext cx="381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5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9990" y="653066"/>
            <a:ext cx="10363200" cy="1470025"/>
          </a:xfrm>
        </p:spPr>
        <p:txBody>
          <a:bodyPr/>
          <a:lstStyle/>
          <a:p>
            <a:pPr algn="ctr"/>
            <a:r>
              <a:rPr lang="en-US" dirty="0"/>
              <a:t>Zdroje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09990" y="1946570"/>
            <a:ext cx="8534400" cy="1752600"/>
          </a:xfrm>
        </p:spPr>
        <p:txBody>
          <a:bodyPr/>
          <a:lstStyle/>
          <a:p>
            <a:pPr marL="0" indent="0">
              <a:buNone/>
            </a:pPr>
            <a:endParaRPr lang="ro-RO" sz="1800" dirty="0">
              <a:solidFill>
                <a:schemeClr val="tx1"/>
              </a:solidFill>
            </a:endParaRPr>
          </a:p>
          <a:p>
            <a:r>
              <a:rPr lang="ro-RO" sz="1800" dirty="0">
                <a:solidFill>
                  <a:schemeClr val="tx1"/>
                </a:solidFill>
              </a:rPr>
              <a:t>https://matematic.eu/LectiaDeMatematica/FunctiaDeGradul1.html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https://www.edumo.org/lectie/6401139935281152 - fctie de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https://www.edumo.org/lectie/6086439091568640 - propr fct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https://www.edumo.org/lectie/5551744788463616 - monotónnosť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https://www.edumo.org/lectie/5345009758896128 - semnul fctiei de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https://www.edumo.org/lectie/5037387289722880 - inecuatii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https://ro.wikipedia.org/wiki/Func%C8%9Bie_algebric%C4%83_de_gradul_%C3%AEnt%C3%A2i</a:t>
            </a:r>
          </a:p>
          <a:p>
            <a:endParaRPr lang="ro-RO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93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 descr="Marmură albă"/>
          <p:cNvSpPr/>
          <p:nvPr/>
        </p:nvSpPr>
        <p:spPr>
          <a:xfrm>
            <a:off x="3810000" y="5486400"/>
            <a:ext cx="6515100" cy="6096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>
              <a:buClr>
                <a:srgbClr val="000000"/>
              </a:buClr>
            </a:pPr>
            <a:r>
              <a:rPr sz="1400" b="1" kern="0">
                <a:noFill/>
                <a:latin typeface="Arial"/>
                <a:cs typeface="Arial"/>
                <a:sym typeface="Arial"/>
              </a:rPr>
              <a:t>FUNKCIA GRADUL 2</a:t>
            </a:r>
          </a:p>
        </p:txBody>
      </p:sp>
      <p:sp>
        <p:nvSpPr>
          <p:cNvPr id="85" name="Google Shape;85;p1"/>
          <p:cNvSpPr txBox="1"/>
          <p:nvPr/>
        </p:nvSpPr>
        <p:spPr>
          <a:xfrm>
            <a:off x="2678219" y="2395000"/>
            <a:ext cx="7900963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00"/>
              </a:buClr>
              <a:buSzPts val="1800"/>
            </a:pPr>
            <a:r>
              <a:rPr lang="en-US" sz="44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Funkcia druhého stupňa</a:t>
            </a:r>
            <a:endParaRPr sz="44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/>
          <p:nvPr/>
        </p:nvSpPr>
        <p:spPr>
          <a:xfrm>
            <a:off x="1153092" y="435502"/>
            <a:ext cx="3249349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kern="0" dirty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Definícia: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153093" y="1370013"/>
            <a:ext cx="7092950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Funkcia ƒ: R→R, ƒ(x)= ax</a:t>
            </a:r>
            <a:r>
              <a:rPr lang="en-US" kern="0" baseline="30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2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+ bx + c, a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,b,c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є R a≠0, sa nazýva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Funkcia druhého stupňa 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(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sau </a:t>
            </a: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kvadratická funkcia) s 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koeficientmi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a,b,c</a:t>
            </a:r>
            <a:endParaRPr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1153093" y="2514599"/>
            <a:ext cx="4327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Pre funkciu druhého stupňa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3733800" y="3159500"/>
            <a:ext cx="6934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ax</a:t>
            </a:r>
            <a:r>
              <a:rPr lang="en-US" sz="2400" kern="0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nazýva sa termín druhého stupňa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3733800" y="3505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bx - 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nazýva sa členom prvého stupňa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657600" y="3886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c - 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nazýva sa voľný člen</a:t>
            </a:r>
            <a:endParaRPr kern="0" dirty="0">
              <a:solidFill>
                <a:srgbClr val="000000"/>
              </a:solidFill>
              <a:latin typeface="Bodoni"/>
              <a:ea typeface="Bodoni"/>
              <a:cs typeface="Bodoni"/>
              <a:sym typeface="Bodon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3179205" y="4490199"/>
            <a:ext cx="6781800" cy="201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Funkcia druhého stupňa f : R-&gt;R, f(x) = ax²+bx +c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je dokonale určená, keď sú známe </a:t>
            </a:r>
            <a:r>
              <a:rPr lang="en-US" sz="1600" i="1" kern="0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a,b,c </a:t>
            </a: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(a‡0).</a:t>
            </a:r>
          </a:p>
          <a:p>
            <a:pPr>
              <a:buClr>
                <a:srgbClr val="000000"/>
              </a:buClr>
              <a:buSzPts val="800"/>
            </a:pPr>
            <a:endParaRPr lang="en-US" sz="1600" i="1" kern="0"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V definícii funkcie druhého stupňa je podmienka a‡0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podstatné v tom zmysle, že hypotéza a=0 vedie k funkcii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prvý stupeň.</a:t>
            </a:r>
            <a:endParaRPr sz="1600" i="1" kern="0"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8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8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8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8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/>
          <p:nvPr/>
        </p:nvSpPr>
        <p:spPr>
          <a:xfrm>
            <a:off x="1524000" y="3684588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"/>
          <p:cNvSpPr/>
          <p:nvPr/>
        </p:nvSpPr>
        <p:spPr>
          <a:xfrm>
            <a:off x="1716832" y="1150496"/>
            <a:ext cx="8178066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lnSpc>
                <a:spcPct val="85000"/>
              </a:lnSpc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Príklady funkcií druhého stupňa</a:t>
            </a:r>
            <a:r>
              <a:rPr lang="en-US" sz="44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...</a:t>
            </a:r>
            <a:endParaRPr sz="4400" b="1" kern="0" dirty="0">
              <a:solidFill>
                <a:srgbClr val="000000"/>
              </a:solidFill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09" name="Google Shape;109;p3"/>
          <p:cNvSpPr/>
          <p:nvPr/>
        </p:nvSpPr>
        <p:spPr>
          <a:xfrm>
            <a:off x="968901" y="2364723"/>
            <a:ext cx="6705600" cy="24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endParaRPr sz="8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0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7x²-9x +10, (a=7, b=-9, c= 10);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0,51x²-2x , (a=0,51; b=-2, c= 0);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x²+0,31, (a=1, b=0, c= 0,31);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-x²-5x -0,3, (a=-1, b=-5, c=-0,3);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2400"/>
            </a:pPr>
            <a:endParaRPr sz="2400" kern="0" dirty="0">
              <a:solidFill>
                <a:srgbClr val="000000"/>
              </a:solidFill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5"/>
          <p:cNvCxnSpPr/>
          <p:nvPr/>
        </p:nvCxnSpPr>
        <p:spPr>
          <a:xfrm>
            <a:off x="9296400" y="0"/>
            <a:ext cx="1588" cy="1588"/>
          </a:xfrm>
          <a:prstGeom prst="straightConnector1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5"/>
          <p:cNvSpPr/>
          <p:nvPr/>
        </p:nvSpPr>
        <p:spPr>
          <a:xfrm>
            <a:off x="9296401" y="1"/>
            <a:ext cx="15875" cy="15875"/>
          </a:xfrm>
          <a:prstGeom prst="rect">
            <a:avLst/>
          </a:prstGeom>
          <a:solidFill>
            <a:srgbClr val="C0C0C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569912" y="266700"/>
            <a:ext cx="7318375" cy="6715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Monotónnosť funkcie druhého stupňa</a:t>
            </a:r>
            <a:endParaRPr sz="10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569912" y="869157"/>
            <a:ext cx="10233329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700"/>
            </a:pP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Skúmanie monotónnosti funkcie sa obmedzuje na určenie intervalov, na ktorých je funkcia striktne rastúca (rastúca) alebo striktne klesajúca (klesajúca).e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functia este 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strict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crescatoare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(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crescatoare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sau 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strict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descrescatoare 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(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descrescatoare)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562127" y="1514000"/>
            <a:ext cx="9658045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Z monotónnosti funkcie odvodíme extrémnu hodnotu funkcie.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585914" y="1852614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Veta: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3" name="Google Shape;123;p5"/>
          <p:cNvSpPr/>
          <p:nvPr/>
        </p:nvSpPr>
        <p:spPr>
          <a:xfrm>
            <a:off x="592932" y="2290001"/>
            <a:ext cx="6221412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Nech je funkcia druhého stupňa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f:R →R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(x) = ax²+bx +c , a≠ 0.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4" name="Google Shape;124;p5"/>
          <p:cNvSpPr/>
          <p:nvPr/>
        </p:nvSpPr>
        <p:spPr>
          <a:xfrm>
            <a:off x="3505201" y="2774950"/>
            <a:ext cx="2784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1.  </a:t>
            </a: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a &gt;0, potom: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5" name="Google Shape;125;p5"/>
          <p:cNvSpPr/>
          <p:nvPr/>
        </p:nvSpPr>
        <p:spPr>
          <a:xfrm>
            <a:off x="6142038" y="2819400"/>
            <a:ext cx="4525962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je striktne klesajúca na (-∞, 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]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5913438" y="3352800"/>
            <a:ext cx="42481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striktne rastúce na [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∞).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611188" y="3787775"/>
            <a:ext cx="3852862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Tabuľka zmien funkcií je: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28" name="Google Shape;128;p5"/>
          <p:cNvCxnSpPr/>
          <p:nvPr/>
        </p:nvCxnSpPr>
        <p:spPr>
          <a:xfrm>
            <a:off x="3703638" y="4876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9" name="Google Shape;129;p5"/>
          <p:cNvCxnSpPr/>
          <p:nvPr/>
        </p:nvCxnSpPr>
        <p:spPr>
          <a:xfrm>
            <a:off x="4770438" y="4343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5"/>
          <p:cNvSpPr/>
          <p:nvPr/>
        </p:nvSpPr>
        <p:spPr>
          <a:xfrm>
            <a:off x="4084638" y="4343400"/>
            <a:ext cx="3794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3856039" y="5029200"/>
            <a:ext cx="8143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2" name="Google Shape;132;p5"/>
          <p:cNvSpPr/>
          <p:nvPr/>
        </p:nvSpPr>
        <p:spPr>
          <a:xfrm>
            <a:off x="47704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97996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4" name="Google Shape;134;p5"/>
          <p:cNvSpPr/>
          <p:nvPr/>
        </p:nvSpPr>
        <p:spPr>
          <a:xfrm>
            <a:off x="4735514" y="4840822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9799638" y="48768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6" name="Google Shape;136;p5"/>
          <p:cNvSpPr/>
          <p:nvPr/>
        </p:nvSpPr>
        <p:spPr>
          <a:xfrm>
            <a:off x="7132639" y="4267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37" name="Google Shape;137;p5"/>
          <p:cNvGrpSpPr/>
          <p:nvPr/>
        </p:nvGrpSpPr>
        <p:grpSpPr>
          <a:xfrm>
            <a:off x="7132638" y="5105400"/>
            <a:ext cx="755650" cy="641350"/>
            <a:chOff x="3312" y="3504"/>
            <a:chExt cx="476" cy="404"/>
          </a:xfrm>
        </p:grpSpPr>
        <p:sp>
          <p:nvSpPr>
            <p:cNvPr id="138" name="Google Shape;138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 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39" name="Google Shape;139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40" name="Google Shape;140;p5"/>
          <p:cNvCxnSpPr/>
          <p:nvPr/>
        </p:nvCxnSpPr>
        <p:spPr>
          <a:xfrm>
            <a:off x="5684838" y="5181600"/>
            <a:ext cx="12192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41" name="Google Shape;141;p5"/>
          <p:cNvCxnSpPr/>
          <p:nvPr/>
        </p:nvCxnSpPr>
        <p:spPr>
          <a:xfrm rot="10800000" flipH="1">
            <a:off x="7818438" y="5181600"/>
            <a:ext cx="1295400" cy="457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42" name="Google Shape;142;p5"/>
          <p:cNvSpPr/>
          <p:nvPr/>
        </p:nvSpPr>
        <p:spPr>
          <a:xfrm>
            <a:off x="3429000" y="5791201"/>
            <a:ext cx="9398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3" name="Google Shape;143;p5"/>
          <p:cNvSpPr/>
          <p:nvPr/>
        </p:nvSpPr>
        <p:spPr>
          <a:xfrm>
            <a:off x="4343400" y="5683250"/>
            <a:ext cx="5905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  </a:t>
            </a:r>
            <a:b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4" name="Google Shape;144;p5"/>
          <p:cNvSpPr/>
          <p:nvPr/>
        </p:nvSpPr>
        <p:spPr>
          <a:xfrm>
            <a:off x="5029200" y="5715001"/>
            <a:ext cx="2533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Je minimálny bod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5" name="Google Shape;145;p5"/>
          <p:cNvSpPr/>
          <p:nvPr/>
        </p:nvSpPr>
        <p:spPr>
          <a:xfrm>
            <a:off x="3429000" y="6324601"/>
            <a:ext cx="977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ƒ 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46" name="Google Shape;146;p5"/>
          <p:cNvGrpSpPr/>
          <p:nvPr/>
        </p:nvGrpSpPr>
        <p:grpSpPr>
          <a:xfrm>
            <a:off x="4343400" y="6216650"/>
            <a:ext cx="755650" cy="641350"/>
            <a:chOff x="3312" y="3504"/>
            <a:chExt cx="476" cy="404"/>
          </a:xfrm>
        </p:grpSpPr>
        <p:sp>
          <p:nvSpPr>
            <p:cNvPr id="147" name="Google Shape;147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48" name="Google Shape;148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9" name="Google Shape;149;p5"/>
          <p:cNvSpPr/>
          <p:nvPr/>
        </p:nvSpPr>
        <p:spPr>
          <a:xfrm>
            <a:off x="5029200" y="6248400"/>
            <a:ext cx="4144200" cy="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Je minimálna hodnota 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6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4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4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4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4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4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4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4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4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4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74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24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74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8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8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8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8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/>
          <p:nvPr/>
        </p:nvSpPr>
        <p:spPr>
          <a:xfrm>
            <a:off x="881858" y="333376"/>
            <a:ext cx="6767512" cy="134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2.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a&lt;0, potom: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striktne klesajúca na (-∞, 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]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                                       2a 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sz="16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a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striktne rastúca na [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∞].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                                   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3352801" y="1524001"/>
            <a:ext cx="38528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Tabuľka zmien funkcií je: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58" name="Google Shape;158;p6"/>
          <p:cNvCxnSpPr/>
          <p:nvPr/>
        </p:nvCxnSpPr>
        <p:spPr>
          <a:xfrm>
            <a:off x="3505200" y="2590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9" name="Google Shape;159;p6"/>
          <p:cNvCxnSpPr/>
          <p:nvPr/>
        </p:nvCxnSpPr>
        <p:spPr>
          <a:xfrm>
            <a:off x="4572000" y="2057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0" name="Google Shape;160;p6"/>
          <p:cNvSpPr/>
          <p:nvPr/>
        </p:nvSpPr>
        <p:spPr>
          <a:xfrm>
            <a:off x="3886201" y="2057400"/>
            <a:ext cx="3794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3657600" y="2743200"/>
            <a:ext cx="8143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2" name="Google Shape;162;p6"/>
          <p:cNvSpPr/>
          <p:nvPr/>
        </p:nvSpPr>
        <p:spPr>
          <a:xfrm>
            <a:off x="45720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3" name="Google Shape;163;p6"/>
          <p:cNvSpPr/>
          <p:nvPr/>
        </p:nvSpPr>
        <p:spPr>
          <a:xfrm>
            <a:off x="96012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4" name="Google Shape;164;p6"/>
          <p:cNvSpPr/>
          <p:nvPr/>
        </p:nvSpPr>
        <p:spPr>
          <a:xfrm>
            <a:off x="45720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5" name="Google Shape;165;p6"/>
          <p:cNvSpPr/>
          <p:nvPr/>
        </p:nvSpPr>
        <p:spPr>
          <a:xfrm>
            <a:off x="96012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6" name="Google Shape;166;p6"/>
          <p:cNvSpPr/>
          <p:nvPr/>
        </p:nvSpPr>
        <p:spPr>
          <a:xfrm>
            <a:off x="6934201" y="1981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67" name="Google Shape;167;p6"/>
          <p:cNvGrpSpPr/>
          <p:nvPr/>
        </p:nvGrpSpPr>
        <p:grpSpPr>
          <a:xfrm>
            <a:off x="6934200" y="2819400"/>
            <a:ext cx="755650" cy="641350"/>
            <a:chOff x="3312" y="3504"/>
            <a:chExt cx="476" cy="404"/>
          </a:xfrm>
        </p:grpSpPr>
        <p:sp>
          <p:nvSpPr>
            <p:cNvPr id="168" name="Google Shape;168;p6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69" name="Google Shape;169;p6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70" name="Google Shape;170;p6"/>
          <p:cNvCxnSpPr/>
          <p:nvPr/>
        </p:nvCxnSpPr>
        <p:spPr>
          <a:xfrm rot="10800000" flipH="1">
            <a:off x="5334000" y="2895600"/>
            <a:ext cx="13716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71" name="Google Shape;171;p6"/>
          <p:cNvCxnSpPr/>
          <p:nvPr/>
        </p:nvCxnSpPr>
        <p:spPr>
          <a:xfrm>
            <a:off x="7696200" y="2895600"/>
            <a:ext cx="15240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72" name="Google Shape;172;p6"/>
          <p:cNvSpPr/>
          <p:nvPr/>
        </p:nvSpPr>
        <p:spPr>
          <a:xfrm>
            <a:off x="3352800" y="3276601"/>
            <a:ext cx="7086600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b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xmax=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maximálny bod;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fmax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=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xmax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)=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-Δ </a:t>
            </a:r>
            <a:b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2a 4a</a:t>
            </a:r>
            <a:b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3352801" y="4191001"/>
            <a:ext cx="18843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Pozorovanie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: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3276599" y="4572000"/>
            <a:ext cx="694531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Intervaly (-∞, </a:t>
            </a:r>
            <a:r>
              <a:rPr lang="en-US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] , [</a:t>
            </a:r>
            <a:r>
              <a:rPr lang="en-US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, ∞) sa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nazývajú intervaly monotónnosti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2a  </a:t>
            </a:r>
            <a:b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funkcie druhého stupňa.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3128964" y="5486401"/>
            <a:ext cx="7539037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x=-b sa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nazýva 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Book Antiqua"/>
              </a:rPr>
              <a:t>extrémny bod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funkcie a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(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)=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-Δ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      2a 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4a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nazývame </a:t>
            </a:r>
            <a:r>
              <a:rPr lang="en-US" kern="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extrémnou hodnotou funkcie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3128963" y="6491288"/>
            <a:ext cx="6767511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Povaha extrému dáva znamenie.</a:t>
            </a:r>
            <a:endParaRPr i="1" kern="0" dirty="0">
              <a:solidFill>
                <a:srgbClr val="FFFF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048" y="525487"/>
            <a:ext cx="10363200" cy="1470025"/>
          </a:xfrm>
        </p:spPr>
        <p:txBody>
          <a:bodyPr/>
          <a:lstStyle/>
          <a:p>
            <a:r>
              <a:rPr lang="ro-RO" dirty="0"/>
              <a:t>Geometrické znázornenie</a:t>
            </a:r>
          </a:p>
        </p:txBody>
      </p:sp>
      <p:sp>
        <p:nvSpPr>
          <p:cNvPr id="7" name="Rectangle 6"/>
          <p:cNvSpPr/>
          <p:nvPr/>
        </p:nvSpPr>
        <p:spPr>
          <a:xfrm>
            <a:off x="534317" y="1417886"/>
            <a:ext cx="9789814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Definícia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Funkcia f:R→R,f(x)=ax+b,a,b∈R,a≠0 sa nazýva funkcia stupňa I. Geometrickým zobrazením grafu funkcie stupňa I je priamka.</a:t>
            </a:r>
            <a:endParaRPr lang="ro-R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786" y="2330082"/>
            <a:ext cx="19050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04" y="2330082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048" y="3665853"/>
            <a:ext cx="88008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Ak a&gt;0, funkcia je striktne rastúca, a ak a&lt;0, funkcia je</a:t>
            </a:r>
          </a:p>
          <a:p>
            <a:r>
              <a:rPr lang="en-US" sz="1600" dirty="0"/>
              <a:t>striktne klesá.</a:t>
            </a:r>
          </a:p>
          <a:p>
            <a:endParaRPr lang="en-US" sz="1600" dirty="0"/>
          </a:p>
          <a:p>
            <a:r>
              <a:rPr lang="en-US" sz="1600" dirty="0"/>
              <a:t>Funkcia prvého stupňa je obyčajná funkcia, ktorá má tvar:</a:t>
            </a:r>
          </a:p>
          <a:p>
            <a:r>
              <a:rPr lang="en-US" sz="1600" dirty="0"/>
              <a:t>f(x)</a:t>
            </a:r>
            <a:r>
              <a:rPr lang="en-US" sz="1600" dirty="0" err="1"/>
              <a:t>=a⋅x+bf</a:t>
            </a:r>
            <a:r>
              <a:rPr lang="en-US" sz="1600" dirty="0"/>
              <a:t>(x)</a:t>
            </a:r>
            <a:r>
              <a:rPr lang="en-US" sz="1600" dirty="0" err="1"/>
              <a:t>=a⋅x+b, </a:t>
            </a:r>
            <a:r>
              <a:rPr lang="en-US" sz="1600" dirty="0"/>
              <a:t>kde a a b sú dve reálne čísla.</a:t>
            </a:r>
          </a:p>
          <a:p>
            <a:endParaRPr lang="en-US" sz="1600" dirty="0"/>
          </a:p>
          <a:p>
            <a:r>
              <a:rPr lang="en-US" sz="1600" dirty="0"/>
              <a:t>Teraz by bolo dobré, keby sme mali a≠0a≠0, pretože ak by to bolo 00,</a:t>
            </a:r>
          </a:p>
          <a:p>
            <a:r>
              <a:rPr lang="en-US" sz="1600" dirty="0"/>
              <a:t>potom by sme mali len konštantnú funkciu v tvare f(x)=bf(x)=b,</a:t>
            </a:r>
          </a:p>
          <a:p>
            <a:r>
              <a:rPr lang="en-US" sz="1600" dirty="0"/>
              <a:t>ktorý vždy vráti rovnakú hodnotu.</a:t>
            </a: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1269687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/>
          <p:nvPr/>
        </p:nvSpPr>
        <p:spPr>
          <a:xfrm>
            <a:off x="620713" y="61119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Kroky na zistenie monotónnosti funkcie</a:t>
            </a:r>
          </a:p>
          <a:p>
            <a:pPr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stupeň II</a:t>
            </a:r>
            <a:endParaRPr sz="36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4" name="Google Shape;184;p7"/>
          <p:cNvSpPr/>
          <p:nvPr/>
        </p:nvSpPr>
        <p:spPr>
          <a:xfrm>
            <a:off x="3505199" y="1143001"/>
            <a:ext cx="7328321" cy="241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KROK 1: vypočítajte súradnice vrcholu V(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Xv,Yv)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: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                                         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KROK 2: vyplňte jednu z nasledujúcich tabuliek:</a:t>
            </a:r>
            <a:endParaRPr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  <p:grpSp>
        <p:nvGrpSpPr>
          <p:cNvPr id="185" name="Google Shape;185;p7"/>
          <p:cNvGrpSpPr/>
          <p:nvPr/>
        </p:nvGrpSpPr>
        <p:grpSpPr>
          <a:xfrm>
            <a:off x="4343400" y="1676400"/>
            <a:ext cx="4953000" cy="990600"/>
            <a:chOff x="1776" y="1872"/>
            <a:chExt cx="3120" cy="624"/>
          </a:xfrm>
        </p:grpSpPr>
        <p:cxnSp>
          <p:nvCxnSpPr>
            <p:cNvPr id="186" name="Google Shape;186;p7"/>
            <p:cNvCxnSpPr/>
            <p:nvPr/>
          </p:nvCxnSpPr>
          <p:spPr>
            <a:xfrm>
              <a:off x="2412" y="2208"/>
              <a:ext cx="577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7" name="Google Shape;187;p7"/>
            <p:cNvCxnSpPr/>
            <p:nvPr/>
          </p:nvCxnSpPr>
          <p:spPr>
            <a:xfrm>
              <a:off x="4260" y="2208"/>
              <a:ext cx="636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88" name="Google Shape;188;p7"/>
            <p:cNvSpPr/>
            <p:nvPr/>
          </p:nvSpPr>
          <p:spPr>
            <a:xfrm>
              <a:off x="1776" y="2016"/>
              <a:ext cx="542" cy="31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Xv =</a:t>
              </a: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567" y="2016"/>
              <a:ext cx="578" cy="336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 dirty="0" err="1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Yv </a:t>
              </a:r>
              <a:r>
                <a:rPr sz="1400" b="1" kern="0" dirty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=</a:t>
              </a: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4376" y="1968"/>
              <a:ext cx="404" cy="48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- Δ</a:t>
              </a:r>
              <a:b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4a</a:t>
              </a: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527" y="1872"/>
              <a:ext cx="289" cy="624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-b</a:t>
              </a:r>
              <a:b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2a</a:t>
              </a:r>
            </a:p>
          </p:txBody>
        </p:sp>
      </p:grpSp>
      <p:pic>
        <p:nvPicPr>
          <p:cNvPr id="192" name="Google Shape;192;p7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0" y="3962400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93" name="Google Shape;193;p7"/>
          <p:cNvSpPr/>
          <p:nvPr/>
        </p:nvSpPr>
        <p:spPr>
          <a:xfrm>
            <a:off x="3657600" y="3505201"/>
            <a:ext cx="2120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a &gt;0, potom: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94" name="Google Shape;194;p7"/>
          <p:cNvCxnSpPr/>
          <p:nvPr/>
        </p:nvCxnSpPr>
        <p:spPr>
          <a:xfrm>
            <a:off x="3733800" y="449738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5" name="Google Shape;195;p7"/>
          <p:cNvCxnSpPr/>
          <p:nvPr/>
        </p:nvCxnSpPr>
        <p:spPr>
          <a:xfrm>
            <a:off x="4800600" y="3963988"/>
            <a:ext cx="0" cy="106521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6" name="Google Shape;196;p7"/>
          <p:cNvSpPr/>
          <p:nvPr/>
        </p:nvSpPr>
        <p:spPr>
          <a:xfrm>
            <a:off x="4114801" y="3952875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7" name="Google Shape;197;p7"/>
          <p:cNvSpPr/>
          <p:nvPr/>
        </p:nvSpPr>
        <p:spPr>
          <a:xfrm>
            <a:off x="3886201" y="44958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4800600" y="39544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9" name="Google Shape;199;p7"/>
          <p:cNvSpPr/>
          <p:nvPr/>
        </p:nvSpPr>
        <p:spPr>
          <a:xfrm>
            <a:off x="9829800" y="395446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0" name="Google Shape;200;p7"/>
          <p:cNvSpPr/>
          <p:nvPr/>
        </p:nvSpPr>
        <p:spPr>
          <a:xfrm>
            <a:off x="4832350" y="4553744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 dirty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1" name="Google Shape;201;p7"/>
          <p:cNvSpPr/>
          <p:nvPr/>
        </p:nvSpPr>
        <p:spPr>
          <a:xfrm>
            <a:off x="9829800" y="44878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7162801" y="388620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u="sng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</a:t>
            </a: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b 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03" name="Google Shape;203;p7"/>
          <p:cNvGrpSpPr/>
          <p:nvPr/>
        </p:nvGrpSpPr>
        <p:grpSpPr>
          <a:xfrm>
            <a:off x="7086600" y="4419600"/>
            <a:ext cx="755650" cy="641350"/>
            <a:chOff x="3312" y="3504"/>
            <a:chExt cx="476" cy="404"/>
          </a:xfrm>
        </p:grpSpPr>
        <p:sp>
          <p:nvSpPr>
            <p:cNvPr id="204" name="Google Shape;204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-Δ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05" name="Google Shape;205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06" name="Google Shape;206;p7"/>
          <p:cNvCxnSpPr/>
          <p:nvPr/>
        </p:nvCxnSpPr>
        <p:spPr>
          <a:xfrm>
            <a:off x="5562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07" name="Google Shape;207;p7"/>
          <p:cNvCxnSpPr/>
          <p:nvPr/>
        </p:nvCxnSpPr>
        <p:spPr>
          <a:xfrm rot="10800000" flipH="1">
            <a:off x="7848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08" name="Google Shape;208;p7"/>
          <p:cNvSpPr/>
          <p:nvPr/>
        </p:nvSpPr>
        <p:spPr>
          <a:xfrm>
            <a:off x="3657600" y="5181601"/>
            <a:ext cx="20574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a&lt;0, potom: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09" name="Google Shape;209;p7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49650" y="5584827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10" name="Google Shape;210;p7"/>
          <p:cNvCxnSpPr/>
          <p:nvPr/>
        </p:nvCxnSpPr>
        <p:spPr>
          <a:xfrm>
            <a:off x="3657600" y="614203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7"/>
          <p:cNvCxnSpPr/>
          <p:nvPr/>
        </p:nvCxnSpPr>
        <p:spPr>
          <a:xfrm>
            <a:off x="4724400" y="5608638"/>
            <a:ext cx="0" cy="102076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2" name="Google Shape;212;p7"/>
          <p:cNvSpPr/>
          <p:nvPr/>
        </p:nvSpPr>
        <p:spPr>
          <a:xfrm>
            <a:off x="4038601" y="5562600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3810001" y="614045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4724400" y="55991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5" name="Google Shape;215;p7"/>
          <p:cNvSpPr/>
          <p:nvPr/>
        </p:nvSpPr>
        <p:spPr>
          <a:xfrm>
            <a:off x="9753600" y="559911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4724400" y="6154129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 dirty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7" name="Google Shape;217;p7"/>
          <p:cNvSpPr/>
          <p:nvPr/>
        </p:nvSpPr>
        <p:spPr>
          <a:xfrm>
            <a:off x="9753600" y="61325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8" name="Google Shape;218;p7"/>
          <p:cNvSpPr/>
          <p:nvPr/>
        </p:nvSpPr>
        <p:spPr>
          <a:xfrm>
            <a:off x="7086601" y="553085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u="sng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</a:t>
            </a: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b 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19" name="Google Shape;219;p7"/>
          <p:cNvGrpSpPr/>
          <p:nvPr/>
        </p:nvGrpSpPr>
        <p:grpSpPr>
          <a:xfrm>
            <a:off x="7010400" y="6064250"/>
            <a:ext cx="755650" cy="641350"/>
            <a:chOff x="3312" y="3504"/>
            <a:chExt cx="476" cy="404"/>
          </a:xfrm>
        </p:grpSpPr>
        <p:sp>
          <p:nvSpPr>
            <p:cNvPr id="220" name="Google Shape;220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</a:t>
              </a: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Δ 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21" name="Google Shape;221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22" name="Google Shape;222;p7"/>
          <p:cNvCxnSpPr/>
          <p:nvPr/>
        </p:nvCxnSpPr>
        <p:spPr>
          <a:xfrm rot="10800000" flipH="1">
            <a:off x="5334000" y="6248400"/>
            <a:ext cx="1524000" cy="30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23" name="Google Shape;223;p7"/>
          <p:cNvCxnSpPr/>
          <p:nvPr/>
        </p:nvCxnSpPr>
        <p:spPr>
          <a:xfrm>
            <a:off x="7772400" y="6248400"/>
            <a:ext cx="14478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1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2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2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2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2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2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2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1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2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2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2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2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2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2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/>
          <p:nvPr/>
        </p:nvSpPr>
        <p:spPr>
          <a:xfrm>
            <a:off x="2390998" y="903502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Kroky na zistenie znamienka funkcie druhého stupňa</a:t>
            </a:r>
            <a:endParaRPr sz="3600" b="1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8"/>
          <p:cNvSpPr/>
          <p:nvPr/>
        </p:nvSpPr>
        <p:spPr>
          <a:xfrm>
            <a:off x="3610198" y="3277047"/>
            <a:ext cx="58674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KROK 1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: </a:t>
            </a:r>
            <a:r>
              <a:rPr lang="en-US" kern="0" dirty="0">
                <a:solidFill>
                  <a:srgbClr val="0000FF"/>
                </a:solidFill>
                <a:ea typeface="Arial"/>
                <a:cs typeface="Arial"/>
                <a:sym typeface="Arial"/>
              </a:rPr>
              <a:t>vypočítajte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: </a:t>
            </a:r>
            <a:r>
              <a:rPr lang="en-US" sz="2400" kern="0" dirty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Δ = b2-4ac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A vyriešte nasledujúce: </a:t>
            </a:r>
            <a:r>
              <a:rPr lang="en-US" sz="2400" kern="0" dirty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ax2+bx+c=0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8"/>
          <p:cNvSpPr/>
          <p:nvPr/>
        </p:nvSpPr>
        <p:spPr>
          <a:xfrm>
            <a:off x="3751968" y="4278099"/>
            <a:ext cx="653256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KROK 2: </a:t>
            </a: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vyplňte jednu z nasledujúcich tabuliek:</a:t>
            </a:r>
            <a:endParaRPr kern="0" dirty="0">
              <a:solidFill>
                <a:srgbClr val="0000FF"/>
              </a:solidFill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"/>
          <p:cNvSpPr/>
          <p:nvPr/>
        </p:nvSpPr>
        <p:spPr>
          <a:xfrm>
            <a:off x="697650" y="426299"/>
            <a:ext cx="6529500" cy="671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Znak funkcie 2. stupňa</a:t>
            </a:r>
            <a:endParaRPr sz="10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1" name="Google Shape;241;p9"/>
          <p:cNvSpPr/>
          <p:nvPr/>
        </p:nvSpPr>
        <p:spPr>
          <a:xfrm>
            <a:off x="3429001" y="2209800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Veta: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2" name="Google Shape;242;p9"/>
          <p:cNvSpPr/>
          <p:nvPr/>
        </p:nvSpPr>
        <p:spPr>
          <a:xfrm>
            <a:off x="3657601" y="2667000"/>
            <a:ext cx="67929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Nech funkcia druhého stupňa, </a:t>
            </a: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f:R →R, f(x) = ax²+bx +c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a≠ 0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 pripojená rovnica </a:t>
            </a: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ax²+bx +c=0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3" name="Google Shape;243;p9"/>
          <p:cNvSpPr/>
          <p:nvPr/>
        </p:nvSpPr>
        <p:spPr>
          <a:xfrm>
            <a:off x="2997535" y="838200"/>
            <a:ext cx="83507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Znamienko </a:t>
            </a:r>
            <a:r>
              <a:rPr lang="en-US" kern="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Δ=b2-4ac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spolu so znamienkom a určuje znamienko funkcie f.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4" name="Google Shape;244;p9"/>
          <p:cNvSpPr/>
          <p:nvPr/>
        </p:nvSpPr>
        <p:spPr>
          <a:xfrm>
            <a:off x="3505200" y="1524000"/>
            <a:ext cx="7162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Určenie znamienka f znamená nájsť hodnoty x pre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ktoré f(x)&gt;0 alebo f(x)&lt;0.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5" name="Google Shape;245;p9"/>
          <p:cNvSpPr/>
          <p:nvPr/>
        </p:nvSpPr>
        <p:spPr>
          <a:xfrm>
            <a:off x="3276601" y="3276600"/>
            <a:ext cx="714057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Clr>
                <a:srgbClr val="CC3300"/>
              </a:buClr>
              <a:buSzPts val="1800"/>
              <a:buFont typeface="Arial"/>
              <a:buAutoNum type="arabicPeriod"/>
            </a:pP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Δ&gt;0, </a:t>
            </a:r>
            <a:r>
              <a:rPr lang="en-US" kern="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potom rovnica pripojená k f má dva reálne korene rôzne x1&lt;x2 a znamienko f je znamienko a mimo koreňov a jeho znamienko medzi koreňmi:</a:t>
            </a:r>
            <a:endParaRPr sz="1400" kern="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46" name="Google Shape;246;p9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648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47" name="Google Shape;247;p9"/>
          <p:cNvCxnSpPr/>
          <p:nvPr/>
        </p:nvCxnSpPr>
        <p:spPr>
          <a:xfrm>
            <a:off x="3581400" y="49530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" name="Google Shape;248;p9"/>
          <p:cNvCxnSpPr/>
          <p:nvPr/>
        </p:nvCxnSpPr>
        <p:spPr>
          <a:xfrm>
            <a:off x="45720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9" name="Google Shape;249;p9"/>
          <p:cNvSpPr/>
          <p:nvPr/>
        </p:nvSpPr>
        <p:spPr>
          <a:xfrm>
            <a:off x="3962400" y="45720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0" name="Google Shape;250;p9"/>
          <p:cNvSpPr/>
          <p:nvPr/>
        </p:nvSpPr>
        <p:spPr>
          <a:xfrm>
            <a:off x="3810001" y="49530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1" name="Google Shape;251;p9"/>
          <p:cNvSpPr/>
          <p:nvPr/>
        </p:nvSpPr>
        <p:spPr>
          <a:xfrm>
            <a:off x="4572000" y="45720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9677400" y="45720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64008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4" name="Google Shape;254;p9"/>
          <p:cNvSpPr/>
          <p:nvPr/>
        </p:nvSpPr>
        <p:spPr>
          <a:xfrm>
            <a:off x="82296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5" name="Google Shape;255;p9"/>
          <p:cNvSpPr/>
          <p:nvPr/>
        </p:nvSpPr>
        <p:spPr>
          <a:xfrm>
            <a:off x="64008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6" name="Google Shape;256;p9"/>
          <p:cNvSpPr/>
          <p:nvPr/>
        </p:nvSpPr>
        <p:spPr>
          <a:xfrm>
            <a:off x="82296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7" name="Google Shape;257;p9"/>
          <p:cNvSpPr/>
          <p:nvPr/>
        </p:nvSpPr>
        <p:spPr>
          <a:xfrm>
            <a:off x="464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8" name="Google Shape;258;p9"/>
          <p:cNvSpPr/>
          <p:nvPr/>
        </p:nvSpPr>
        <p:spPr>
          <a:xfrm>
            <a:off x="845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9" name="Google Shape;259;p9"/>
          <p:cNvSpPr/>
          <p:nvPr/>
        </p:nvSpPr>
        <p:spPr>
          <a:xfrm>
            <a:off x="6629400" y="49530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0" name="Google Shape;260;p9"/>
          <p:cNvSpPr/>
          <p:nvPr/>
        </p:nvSpPr>
        <p:spPr>
          <a:xfrm>
            <a:off x="3657601" y="4252914"/>
            <a:ext cx="1533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a&gt;0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1" name="Google Shape;261;p9"/>
          <p:cNvSpPr/>
          <p:nvPr/>
        </p:nvSpPr>
        <p:spPr>
          <a:xfrm>
            <a:off x="3657601" y="5410201"/>
            <a:ext cx="160337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Ak a&lt;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0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62" name="Google Shape;262;p9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9500" y="5921376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63" name="Google Shape;263;p9"/>
          <p:cNvCxnSpPr/>
          <p:nvPr/>
        </p:nvCxnSpPr>
        <p:spPr>
          <a:xfrm>
            <a:off x="3581400" y="62484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4" name="Google Shape;264;p9"/>
          <p:cNvCxnSpPr/>
          <p:nvPr/>
        </p:nvCxnSpPr>
        <p:spPr>
          <a:xfrm>
            <a:off x="4572000" y="59436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" name="Google Shape;265;p9"/>
          <p:cNvSpPr/>
          <p:nvPr/>
        </p:nvSpPr>
        <p:spPr>
          <a:xfrm>
            <a:off x="3962400" y="58674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6" name="Google Shape;266;p9"/>
          <p:cNvSpPr/>
          <p:nvPr/>
        </p:nvSpPr>
        <p:spPr>
          <a:xfrm>
            <a:off x="3810001" y="62484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7" name="Google Shape;267;p9"/>
          <p:cNvSpPr/>
          <p:nvPr/>
        </p:nvSpPr>
        <p:spPr>
          <a:xfrm>
            <a:off x="4572000" y="5867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8" name="Google Shape;268;p9"/>
          <p:cNvSpPr/>
          <p:nvPr/>
        </p:nvSpPr>
        <p:spPr>
          <a:xfrm>
            <a:off x="9677400" y="5867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9" name="Google Shape;269;p9"/>
          <p:cNvSpPr/>
          <p:nvPr/>
        </p:nvSpPr>
        <p:spPr>
          <a:xfrm>
            <a:off x="64008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0" name="Google Shape;270;p9"/>
          <p:cNvSpPr/>
          <p:nvPr/>
        </p:nvSpPr>
        <p:spPr>
          <a:xfrm>
            <a:off x="82296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1" name="Google Shape;271;p9"/>
          <p:cNvSpPr/>
          <p:nvPr/>
        </p:nvSpPr>
        <p:spPr>
          <a:xfrm>
            <a:off x="64008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2" name="Google Shape;272;p9"/>
          <p:cNvSpPr/>
          <p:nvPr/>
        </p:nvSpPr>
        <p:spPr>
          <a:xfrm>
            <a:off x="82296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3" name="Google Shape;273;p9"/>
          <p:cNvSpPr/>
          <p:nvPr/>
        </p:nvSpPr>
        <p:spPr>
          <a:xfrm>
            <a:off x="6629400" y="6248401"/>
            <a:ext cx="16510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4" name="Google Shape;274;p9"/>
          <p:cNvSpPr/>
          <p:nvPr/>
        </p:nvSpPr>
        <p:spPr>
          <a:xfrm>
            <a:off x="46482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5" name="Google Shape;275;p9"/>
          <p:cNvSpPr/>
          <p:nvPr/>
        </p:nvSpPr>
        <p:spPr>
          <a:xfrm>
            <a:off x="85344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"/>
          <p:cNvSpPr/>
          <p:nvPr/>
        </p:nvSpPr>
        <p:spPr>
          <a:xfrm>
            <a:off x="3508376" y="533400"/>
            <a:ext cx="7159625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2. </a:t>
            </a:r>
            <a:r>
              <a:rPr lang="en-US" sz="2000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Ak Δ=0</a:t>
            </a: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,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potom rovnica pripojená k funkcii f má dva rovnaké reálne korene x1=x2 = -b/2a a znamienko funkcie f je znamienko 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10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981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84" name="Google Shape;284;p10"/>
          <p:cNvCxnSpPr/>
          <p:nvPr/>
        </p:nvCxnSpPr>
        <p:spPr>
          <a:xfrm>
            <a:off x="3505200" y="2286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5" name="Google Shape;285;p10"/>
          <p:cNvCxnSpPr/>
          <p:nvPr/>
        </p:nvCxnSpPr>
        <p:spPr>
          <a:xfrm>
            <a:off x="4648200" y="1981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6" name="Google Shape;286;p10"/>
          <p:cNvSpPr/>
          <p:nvPr/>
        </p:nvSpPr>
        <p:spPr>
          <a:xfrm>
            <a:off x="3505200" y="1981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-∞ +∞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značka a 0 značka 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0"/>
          <p:cNvSpPr/>
          <p:nvPr/>
        </p:nvSpPr>
        <p:spPr>
          <a:xfrm>
            <a:off x="74676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0"/>
          <p:cNvSpPr/>
          <p:nvPr/>
        </p:nvSpPr>
        <p:spPr>
          <a:xfrm>
            <a:off x="67818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0"/>
          <p:cNvSpPr/>
          <p:nvPr/>
        </p:nvSpPr>
        <p:spPr>
          <a:xfrm>
            <a:off x="7086600" y="1905001"/>
            <a:ext cx="4445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= 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0"/>
          <p:cNvSpPr/>
          <p:nvPr/>
        </p:nvSpPr>
        <p:spPr>
          <a:xfrm>
            <a:off x="3505201" y="3276600"/>
            <a:ext cx="6346825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3. </a:t>
            </a:r>
            <a:r>
              <a:rPr lang="en-US" sz="2000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Ak Δ&lt;0,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potom rovnica pripojená k f nemá reálne korene,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 a znamienko funkcie f je znamienkom a na R.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10"/>
          <p:cNvCxnSpPr/>
          <p:nvPr/>
        </p:nvCxnSpPr>
        <p:spPr>
          <a:xfrm>
            <a:off x="3581400" y="4953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2" name="Google Shape;292;p10"/>
          <p:cNvSpPr/>
          <p:nvPr/>
        </p:nvSpPr>
        <p:spPr>
          <a:xfrm>
            <a:off x="3581400" y="4648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-∞ +∞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semn 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10" descr="TitleSlideBorde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648200"/>
            <a:ext cx="68580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94" name="Google Shape;294;p10"/>
          <p:cNvCxnSpPr/>
          <p:nvPr/>
        </p:nvCxnSpPr>
        <p:spPr>
          <a:xfrm>
            <a:off x="47244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5" name="Google Shape;295;p10"/>
          <p:cNvSpPr/>
          <p:nvPr/>
        </p:nvSpPr>
        <p:spPr>
          <a:xfrm>
            <a:off x="3505200" y="5791201"/>
            <a:ext cx="7162800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2000"/>
            </a:pPr>
            <a:r>
              <a:rPr lang="en-US" sz="2000" u="sng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Poznámka: Dôkaz sa vykonáva pomocou kanonického tvaru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1"/>
          <p:cNvSpPr/>
          <p:nvPr/>
        </p:nvSpPr>
        <p:spPr>
          <a:xfrm>
            <a:off x="858838" y="334962"/>
            <a:ext cx="4070350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 dirty="0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Graf funkcie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1"/>
          <p:cNvSpPr/>
          <p:nvPr/>
        </p:nvSpPr>
        <p:spPr>
          <a:xfrm>
            <a:off x="6572378" y="929538"/>
            <a:ext cx="4146600" cy="5190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i="1" kern="0" dirty="0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Tabuľka odchýlok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"/>
          <p:cNvSpPr/>
          <p:nvPr/>
        </p:nvSpPr>
        <p:spPr>
          <a:xfrm>
            <a:off x="3505201" y="1295401"/>
            <a:ext cx="8937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2000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 &gt; 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11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752600"/>
            <a:ext cx="7010400" cy="838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306" name="Google Shape;306;p11"/>
          <p:cNvCxnSpPr/>
          <p:nvPr/>
        </p:nvCxnSpPr>
        <p:spPr>
          <a:xfrm>
            <a:off x="3505200" y="2133600"/>
            <a:ext cx="69342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7" name="Google Shape;307;p11"/>
          <p:cNvCxnSpPr/>
          <p:nvPr/>
        </p:nvCxnSpPr>
        <p:spPr>
          <a:xfrm>
            <a:off x="4419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11"/>
          <p:cNvSpPr/>
          <p:nvPr/>
        </p:nvSpPr>
        <p:spPr>
          <a:xfrm>
            <a:off x="7924800" y="1752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1"/>
          <p:cNvSpPr/>
          <p:nvPr/>
        </p:nvSpPr>
        <p:spPr>
          <a:xfrm>
            <a:off x="56388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11"/>
          <p:cNvCxnSpPr/>
          <p:nvPr/>
        </p:nvCxnSpPr>
        <p:spPr>
          <a:xfrm>
            <a:off x="5029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1" name="Google Shape;311;p11"/>
          <p:cNvCxnSpPr/>
          <p:nvPr/>
        </p:nvCxnSpPr>
        <p:spPr>
          <a:xfrm>
            <a:off x="563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2" name="Google Shape;312;p11"/>
          <p:cNvCxnSpPr/>
          <p:nvPr/>
        </p:nvCxnSpPr>
        <p:spPr>
          <a:xfrm>
            <a:off x="6248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3" name="Google Shape;313;p11"/>
          <p:cNvCxnSpPr/>
          <p:nvPr/>
        </p:nvCxnSpPr>
        <p:spPr>
          <a:xfrm>
            <a:off x="6781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4" name="Google Shape;314;p11"/>
          <p:cNvCxnSpPr/>
          <p:nvPr/>
        </p:nvCxnSpPr>
        <p:spPr>
          <a:xfrm>
            <a:off x="8382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5" name="Google Shape;315;p11"/>
          <p:cNvCxnSpPr/>
          <p:nvPr/>
        </p:nvCxnSpPr>
        <p:spPr>
          <a:xfrm>
            <a:off x="8915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6" name="Google Shape;316;p11"/>
          <p:cNvCxnSpPr/>
          <p:nvPr/>
        </p:nvCxnSpPr>
        <p:spPr>
          <a:xfrm>
            <a:off x="7315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7" name="Google Shape;317;p11"/>
          <p:cNvCxnSpPr/>
          <p:nvPr/>
        </p:nvCxnSpPr>
        <p:spPr>
          <a:xfrm>
            <a:off x="7848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8" name="Google Shape;318;p11"/>
          <p:cNvCxnSpPr/>
          <p:nvPr/>
        </p:nvCxnSpPr>
        <p:spPr>
          <a:xfrm>
            <a:off x="944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9" name="Google Shape;319;p11"/>
          <p:cNvSpPr/>
          <p:nvPr/>
        </p:nvSpPr>
        <p:spPr>
          <a:xfrm>
            <a:off x="89154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1"/>
          <p:cNvSpPr/>
          <p:nvPr/>
        </p:nvSpPr>
        <p:spPr>
          <a:xfrm>
            <a:off x="6858000" y="1676401"/>
            <a:ext cx="41433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u="sng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</a:t>
            </a: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b  </a:t>
            </a:r>
            <a:b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1"/>
          <p:cNvSpPr/>
          <p:nvPr/>
        </p:nvSpPr>
        <p:spPr>
          <a:xfrm>
            <a:off x="4419600" y="1676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11"/>
          <p:cNvCxnSpPr/>
          <p:nvPr/>
        </p:nvCxnSpPr>
        <p:spPr>
          <a:xfrm>
            <a:off x="9906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3" name="Google Shape;323;p11"/>
          <p:cNvSpPr/>
          <p:nvPr/>
        </p:nvSpPr>
        <p:spPr>
          <a:xfrm>
            <a:off x="9906000" y="1676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1"/>
          <p:cNvSpPr/>
          <p:nvPr/>
        </p:nvSpPr>
        <p:spPr>
          <a:xfrm>
            <a:off x="4419601" y="2057400"/>
            <a:ext cx="474663" cy="5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US" sz="3200" b="1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5" name="Google Shape;325;p11"/>
          <p:cNvCxnSpPr/>
          <p:nvPr/>
        </p:nvCxnSpPr>
        <p:spPr>
          <a:xfrm>
            <a:off x="5105400" y="2209800"/>
            <a:ext cx="3810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6" name="Google Shape;326;p11"/>
          <p:cNvSpPr/>
          <p:nvPr/>
        </p:nvSpPr>
        <p:spPr>
          <a:xfrm>
            <a:off x="5715000" y="2133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p11"/>
          <p:cNvCxnSpPr/>
          <p:nvPr/>
        </p:nvCxnSpPr>
        <p:spPr>
          <a:xfrm>
            <a:off x="6324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328" name="Google Shape;328;p11"/>
          <p:cNvGrpSpPr/>
          <p:nvPr/>
        </p:nvGrpSpPr>
        <p:grpSpPr>
          <a:xfrm>
            <a:off x="6781800" y="2057400"/>
            <a:ext cx="609600" cy="579438"/>
            <a:chOff x="3312" y="3504"/>
            <a:chExt cx="476" cy="365"/>
          </a:xfrm>
        </p:grpSpPr>
        <p:sp>
          <p:nvSpPr>
            <p:cNvPr id="329" name="Google Shape;329;p11"/>
            <p:cNvSpPr/>
            <p:nvPr/>
          </p:nvSpPr>
          <p:spPr>
            <a:xfrm>
              <a:off x="3312" y="3504"/>
              <a:ext cx="476" cy="3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-Δ ]</a:t>
              </a:r>
              <a:b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</a:b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" name="Google Shape;330;p11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31" name="Google Shape;331;p11"/>
          <p:cNvCxnSpPr/>
          <p:nvPr/>
        </p:nvCxnSpPr>
        <p:spPr>
          <a:xfrm rot="10800000" flipH="1">
            <a:off x="7467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2" name="Google Shape;332;p11"/>
          <p:cNvCxnSpPr/>
          <p:nvPr/>
        </p:nvCxnSpPr>
        <p:spPr>
          <a:xfrm rot="10800000" flipH="1">
            <a:off x="8534400" y="22860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3" name="Google Shape;333;p11"/>
          <p:cNvSpPr/>
          <p:nvPr/>
        </p:nvSpPr>
        <p:spPr>
          <a:xfrm>
            <a:off x="7924800" y="2209801"/>
            <a:ext cx="3111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1"/>
          <p:cNvSpPr/>
          <p:nvPr/>
        </p:nvSpPr>
        <p:spPr>
          <a:xfrm>
            <a:off x="8991600" y="22098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11"/>
          <p:cNvCxnSpPr/>
          <p:nvPr/>
        </p:nvCxnSpPr>
        <p:spPr>
          <a:xfrm rot="10800000" flipH="1">
            <a:off x="95250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6" name="Google Shape;336;p11"/>
          <p:cNvSpPr/>
          <p:nvPr/>
        </p:nvSpPr>
        <p:spPr>
          <a:xfrm>
            <a:off x="9906000" y="21336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1"/>
          <p:cNvSpPr/>
          <p:nvPr/>
        </p:nvSpPr>
        <p:spPr>
          <a:xfrm>
            <a:off x="3429000" y="2819401"/>
            <a:ext cx="387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a)</a:t>
            </a:r>
            <a:endParaRPr b="1" kern="0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1"/>
          <p:cNvSpPr/>
          <p:nvPr/>
        </p:nvSpPr>
        <p:spPr>
          <a:xfrm>
            <a:off x="38100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Δ&gt;0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9000" y="3200400"/>
            <a:ext cx="24384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cxnSp>
        <p:nvCxnSpPr>
          <p:cNvPr id="340" name="Google Shape;340;p11"/>
          <p:cNvCxnSpPr/>
          <p:nvPr/>
        </p:nvCxnSpPr>
        <p:spPr>
          <a:xfrm>
            <a:off x="4267200" y="31242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1" name="Google Shape;341;p11"/>
          <p:cNvCxnSpPr/>
          <p:nvPr/>
        </p:nvCxnSpPr>
        <p:spPr>
          <a:xfrm>
            <a:off x="3505200" y="4495800"/>
            <a:ext cx="2438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342" name="Google Shape;34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43600" y="3200400"/>
            <a:ext cx="22860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343" name="Google Shape;34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305800" y="3200400"/>
            <a:ext cx="22098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344" name="Google Shape;344;p11"/>
          <p:cNvSpPr/>
          <p:nvPr/>
        </p:nvSpPr>
        <p:spPr>
          <a:xfrm>
            <a:off x="67056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Δ=0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1"/>
          <p:cNvSpPr/>
          <p:nvPr/>
        </p:nvSpPr>
        <p:spPr>
          <a:xfrm>
            <a:off x="90678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Δ&lt;0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11"/>
          <p:cNvCxnSpPr/>
          <p:nvPr/>
        </p:nvCxnSpPr>
        <p:spPr>
          <a:xfrm>
            <a:off x="7315200" y="32004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7" name="Google Shape;347;p11"/>
          <p:cNvCxnSpPr/>
          <p:nvPr/>
        </p:nvCxnSpPr>
        <p:spPr>
          <a:xfrm>
            <a:off x="5943600" y="4495800"/>
            <a:ext cx="22860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8" name="Google Shape;348;p11"/>
          <p:cNvCxnSpPr/>
          <p:nvPr/>
        </p:nvCxnSpPr>
        <p:spPr>
          <a:xfrm>
            <a:off x="8382000" y="4495800"/>
            <a:ext cx="2057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9" name="Google Shape;349;p11"/>
          <p:cNvCxnSpPr/>
          <p:nvPr/>
        </p:nvCxnSpPr>
        <p:spPr>
          <a:xfrm flipH="1">
            <a:off x="9144000" y="3124200"/>
            <a:ext cx="33338" cy="26670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350" name="Google Shape;350;p11"/>
          <p:cNvSpPr/>
          <p:nvPr/>
        </p:nvSpPr>
        <p:spPr>
          <a:xfrm>
            <a:off x="4191000" y="3657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11"/>
          <p:cNvSpPr/>
          <p:nvPr/>
        </p:nvSpPr>
        <p:spPr>
          <a:xfrm>
            <a:off x="4648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1"/>
          <p:cNvSpPr/>
          <p:nvPr/>
        </p:nvSpPr>
        <p:spPr>
          <a:xfrm>
            <a:off x="52578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1"/>
          <p:cNvSpPr/>
          <p:nvPr/>
        </p:nvSpPr>
        <p:spPr>
          <a:xfrm>
            <a:off x="3810000" y="35814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1"/>
          <p:cNvSpPr/>
          <p:nvPr/>
        </p:nvSpPr>
        <p:spPr>
          <a:xfrm>
            <a:off x="44196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1"/>
          <p:cNvSpPr/>
          <p:nvPr/>
        </p:nvSpPr>
        <p:spPr>
          <a:xfrm>
            <a:off x="52578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1"/>
          <p:cNvSpPr/>
          <p:nvPr/>
        </p:nvSpPr>
        <p:spPr>
          <a:xfrm>
            <a:off x="4876801" y="49530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1"/>
          <p:cNvSpPr/>
          <p:nvPr/>
        </p:nvSpPr>
        <p:spPr>
          <a:xfrm>
            <a:off x="37338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1"/>
          <p:cNvSpPr/>
          <p:nvPr/>
        </p:nvSpPr>
        <p:spPr>
          <a:xfrm>
            <a:off x="6553201" y="46482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11"/>
          <p:cNvSpPr/>
          <p:nvPr/>
        </p:nvSpPr>
        <p:spPr>
          <a:xfrm>
            <a:off x="6934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11"/>
          <p:cNvSpPr/>
          <p:nvPr/>
        </p:nvSpPr>
        <p:spPr>
          <a:xfrm flipH="1">
            <a:off x="7239000" y="3810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1"/>
          <p:cNvSpPr/>
          <p:nvPr/>
        </p:nvSpPr>
        <p:spPr>
          <a:xfrm>
            <a:off x="73152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11"/>
          <p:cNvSpPr/>
          <p:nvPr/>
        </p:nvSpPr>
        <p:spPr>
          <a:xfrm>
            <a:off x="92964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1"/>
          <p:cNvSpPr/>
          <p:nvPr/>
        </p:nvSpPr>
        <p:spPr>
          <a:xfrm>
            <a:off x="7391400" y="38100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"/>
          <p:cNvSpPr/>
          <p:nvPr/>
        </p:nvSpPr>
        <p:spPr>
          <a:xfrm>
            <a:off x="9144000" y="3429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1"/>
          <p:cNvSpPr/>
          <p:nvPr/>
        </p:nvSpPr>
        <p:spPr>
          <a:xfrm>
            <a:off x="8763000" y="35052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1"/>
          <p:cNvSpPr/>
          <p:nvPr/>
        </p:nvSpPr>
        <p:spPr>
          <a:xfrm>
            <a:off x="9601200" y="4038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1"/>
          <p:cNvSpPr/>
          <p:nvPr/>
        </p:nvSpPr>
        <p:spPr>
          <a:xfrm>
            <a:off x="96012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Google Shape;368;p11"/>
          <p:cNvCxnSpPr/>
          <p:nvPr/>
        </p:nvCxnSpPr>
        <p:spPr>
          <a:xfrm>
            <a:off x="9677400" y="4038600"/>
            <a:ext cx="0" cy="4572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9" name="Google Shape;369;p11"/>
          <p:cNvSpPr/>
          <p:nvPr/>
        </p:nvSpPr>
        <p:spPr>
          <a:xfrm>
            <a:off x="4114800" y="3429000"/>
            <a:ext cx="1371600" cy="153670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1"/>
          <p:cNvSpPr/>
          <p:nvPr/>
        </p:nvSpPr>
        <p:spPr>
          <a:xfrm rot="331658">
            <a:off x="6243638" y="3351213"/>
            <a:ext cx="1149350" cy="109220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1"/>
          <p:cNvSpPr/>
          <p:nvPr/>
        </p:nvSpPr>
        <p:spPr>
          <a:xfrm rot="331658">
            <a:off x="8990014" y="3276600"/>
            <a:ext cx="1074737" cy="79375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"/>
          <p:cNvSpPr/>
          <p:nvPr/>
        </p:nvSpPr>
        <p:spPr>
          <a:xfrm>
            <a:off x="3739750" y="1319850"/>
            <a:ext cx="3686100" cy="701700"/>
          </a:xfrm>
          <a:prstGeom prst="rect">
            <a:avLst/>
          </a:prstGeom>
          <a:noFill/>
          <a:ln>
            <a:noFill/>
          </a:ln>
          <a:effectLst>
            <a:outerShdw dist="254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 dirty="0">
                <a:solidFill>
                  <a:srgbClr val="000000"/>
                </a:solidFill>
                <a:latin typeface="Calibri" panose="020F0502020204030204" pitchFamily="34" charset="0"/>
                <a:ea typeface="Libre Baskerville"/>
                <a:cs typeface="Calibri" panose="020F0502020204030204" pitchFamily="34" charset="0"/>
                <a:sym typeface="Libre Baskerville"/>
              </a:rPr>
              <a:t>PARITY ....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379" name="Google Shape;379;p12"/>
          <p:cNvSpPr/>
          <p:nvPr/>
        </p:nvSpPr>
        <p:spPr>
          <a:xfrm>
            <a:off x="3581400" y="1524000"/>
            <a:ext cx="6934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lnSpc>
                <a:spcPct val="80000"/>
              </a:lnSpc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780"/>
              <a:buFont typeface="Noto Sans Symbols"/>
              <a:buChar char="🖝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Funkcia je aj v prípade, že...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3200" b="1" kern="0" dirty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		f(x) = f(-x)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3200"/>
            </a:pPr>
            <a:endParaRPr sz="3200" b="1" kern="0" dirty="0">
              <a:solidFill>
                <a:srgbClr val="CC33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80"/>
              </a:spcBef>
              <a:buClr>
                <a:srgbClr val="000000"/>
              </a:buClr>
              <a:buSzPts val="2400"/>
            </a:pPr>
            <a:endParaRPr sz="2400" b="1"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 Funkcia je zvláštna, ak...</a:t>
            </a:r>
            <a:endParaRPr lang="en-US"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3200" b="1" kern="0" dirty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		f(-x) = -f(x)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endParaRPr b="1"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* </a:t>
            </a:r>
            <a:r>
              <a:rPr lang="en-US" sz="2000" b="1" i="1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Ak žiadny z týchto variantov nie je platný, potom neexistuje parita</a:t>
            </a:r>
            <a:endParaRPr sz="2000" b="1" i="1" kern="0" dirty="0">
              <a:solidFill>
                <a:srgbClr val="0000FF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784" y="465211"/>
            <a:ext cx="10363200" cy="1470025"/>
          </a:xfrm>
        </p:spPr>
        <p:txBody>
          <a:bodyPr/>
          <a:lstStyle/>
          <a:p>
            <a:r>
              <a:rPr lang="ro-RO" dirty="0">
                <a:latin typeface="+mn-lt"/>
              </a:rPr>
              <a:t>Príklad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042910" y="3108954"/>
            <a:ext cx="2600325" cy="29337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20784" y="1280184"/>
            <a:ext cx="812397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Bef>
                <a:spcPts val="3000"/>
              </a:spcBef>
              <a:spcAft>
                <a:spcPts val="0"/>
              </a:spcAft>
            </a:pP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Prečo "funkcia prvého stupňa"?</a:t>
            </a:r>
          </a:p>
          <a:p>
            <a:pPr>
              <a:lnSpc>
                <a:spcPts val="2250"/>
              </a:lnSpc>
              <a:spcBef>
                <a:spcPts val="3000"/>
              </a:spcBef>
              <a:spcAft>
                <a:spcPts val="0"/>
              </a:spcAft>
            </a:pP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Všetko sa odvíja od toho, aký je výkon x. V našom prípade je to mocnina 1, teda</a:t>
            </a:r>
            <a:endParaRPr lang="ro-RO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12" y="5053639"/>
            <a:ext cx="2333625" cy="685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2910" y="1834740"/>
            <a:ext cx="2400300" cy="60007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396" y="3214935"/>
            <a:ext cx="7181850" cy="1495425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587396" y="2733402"/>
            <a:ext cx="6719212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Napríklad ku každej z nasledujúcich funkcií je pripojená rovnica:</a:t>
            </a:r>
            <a:endParaRPr lang="ro-R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193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Vlastnosti funkcie prvého stupňa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2636911"/>
            <a:ext cx="8534400" cy="2188035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Funkcia prvého stupňa je nakoniec lineárna funkcia. To znamená, že je reprezentovaná priamkou a že si dokonca prepožičiava vlastnosti takejto funkcie. Medzi ktoré patrí napr:</a:t>
            </a:r>
          </a:p>
          <a:p>
            <a:r>
              <a:rPr lang="en-US" sz="2000" dirty="0">
                <a:solidFill>
                  <a:schemeClr val="tx1"/>
                </a:solidFill>
              </a:rPr>
              <a:t>Graf funkcie prvého stupňa je priamka, ktorá má sklon, ktorý môžeme vypočítať</a:t>
            </a:r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866" y="2149092"/>
            <a:ext cx="1409700" cy="2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716" y="4051814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407" y="1956662"/>
            <a:ext cx="1447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1371" y="2092757"/>
            <a:ext cx="1842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Pre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výpočet</a:t>
            </a:r>
            <a:endParaRPr kumimoji="0" lang="ro-RO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79375" y="2058273"/>
            <a:ext cx="420920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vzorec pre sklon priamky je:</a:t>
            </a:r>
            <a:endParaRPr kumimoji="0" lang="ro-RO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51025" y="298284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3087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275" y="4184175"/>
            <a:ext cx="1439863" cy="5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485357" y="4304707"/>
            <a:ext cx="69350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v prípade funkcie neurobíme nič iné, ako že nahradíme y, s f(x), =</a:t>
            </a:r>
            <a:endParaRPr kumimoji="0" lang="ro-RO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485357" y="4902548"/>
            <a:ext cx="64583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Rovnica priamky pre funkciu prvého stupňa teda bude:</a:t>
            </a:r>
            <a:endParaRPr kumimoji="0" 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892304" y="602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25" name="Picture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01407" y="4902548"/>
            <a:ext cx="1600200" cy="295275"/>
          </a:xfrm>
          <a:prstGeom prst="rect">
            <a:avLst/>
          </a:prstGeom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598" y="4346491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6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652" y="1046681"/>
            <a:ext cx="10363200" cy="1470025"/>
          </a:xfrm>
        </p:spPr>
        <p:txBody>
          <a:bodyPr/>
          <a:lstStyle/>
          <a:p>
            <a:r>
              <a:rPr lang="en-US" sz="3200" b="1" dirty="0"/>
              <a:t>Monotónnosť funkcie prvého stupňa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79652" y="2309908"/>
            <a:ext cx="8534400" cy="1752600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Keď sa chceme o funkcii dozvedieť viac, je dôležité všimnúť si jej monotónnosť.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To znamená, či je funkcia rastúca alebo klesajúca.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Monotónnosť funkcie prvého stupňa je daná koeficientom x, a to:</a:t>
            </a:r>
          </a:p>
          <a:p>
            <a:r>
              <a:rPr lang="en-US" sz="1600" dirty="0">
                <a:solidFill>
                  <a:schemeClr val="tx1"/>
                </a:solidFill>
              </a:rPr>
              <a:t>keď a&gt;0, potom je funkcia rastúca</a:t>
            </a:r>
          </a:p>
          <a:p>
            <a:r>
              <a:rPr lang="en-US" sz="1600" dirty="0">
                <a:solidFill>
                  <a:schemeClr val="tx1"/>
                </a:solidFill>
              </a:rPr>
              <a:t>alebo keď a&lt;0, funkcia je klesajúca ↘</a:t>
            </a:r>
          </a:p>
          <a:p>
            <a:r>
              <a:rPr lang="en-US" sz="1600" dirty="0">
                <a:solidFill>
                  <a:schemeClr val="tx1"/>
                </a:solidFill>
              </a:rPr>
              <a:t>Ak si predstavíme f(x) ako rovnicu priamky, potom aa bude sklon priamky. Presnejšie, a je to m vo všeobecnom tvare rovnice priamky:</a:t>
            </a:r>
            <a:endParaRPr lang="ro-RO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91877" y="4801905"/>
            <a:ext cx="1909950" cy="3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0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3600" b="1" dirty="0"/>
              <a:t>Monotónnosť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Na testovanie monotónnosti funkcie sa použije rýchlosť rastu (poklesu) f,</a:t>
            </a:r>
            <a:endParaRPr lang="ro-RO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8755" y="4585524"/>
            <a:ext cx="4829175" cy="438150"/>
          </a:xfrm>
          <a:prstGeom prst="rect">
            <a:avLst/>
          </a:prstGeom>
        </p:spPr>
      </p:pic>
      <p:pic>
        <p:nvPicPr>
          <p:cNvPr id="4099" name="Picture 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009" y="2725032"/>
            <a:ext cx="1035966" cy="30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32509" y="3688389"/>
            <a:ext cx="75184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-pre x1 rôzne od x2, ak a&gt;0, potom je f striktne rastúca,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-pre x1 rôzne od x2, ak a&lt;0, potom f je striktne klesajúca</a:t>
            </a:r>
            <a:endParaRPr kumimoji="0" lang="ro-RO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03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9591" y="586453"/>
            <a:ext cx="10363200" cy="1470025"/>
          </a:xfrm>
        </p:spPr>
        <p:txBody>
          <a:bodyPr/>
          <a:lstStyle/>
          <a:p>
            <a:r>
              <a:rPr lang="en-US" sz="3600" b="1" dirty="0"/>
              <a:t>Znamienko funkcie prvého stupňa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8" y="1525010"/>
            <a:ext cx="8534400" cy="1752600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Obvykle je funkcia prvého stupňa definovaná na ℝ, to znamená, že sa rozprestiera od -∞ do +∞.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keďže funkciu reprezentuje priamka a väčšinou je priamka šikmá, graf funkcie pretne os Ox v bode, ktorý nám povie, že polovica tohto grafu je nad osou a polovica pod ňou.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Hodnoty funkcie prvého stupňa</a:t>
            </a:r>
          </a:p>
          <a:p>
            <a:r>
              <a:rPr lang="en-US" sz="1600" dirty="0">
                <a:solidFill>
                  <a:schemeClr val="tx1"/>
                </a:solidFill>
              </a:rPr>
              <a:t>Ak chceme vedieť, aké číslo funkcia vráti, t. j. či je kladné alebo záporné, môžeme sa najprv pozrieť na monotónnosť funkcie.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Ak je koeficient x a kladný, potom je grafom funkcie rastúca priamka, ako je táto:</a:t>
            </a:r>
            <a:endParaRPr lang="ro-RO" sz="1600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crescatoa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540" y="4056412"/>
            <a:ext cx="2537092" cy="24485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43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324" y="713622"/>
            <a:ext cx="10363200" cy="1470025"/>
          </a:xfrm>
        </p:spPr>
        <p:txBody>
          <a:bodyPr/>
          <a:lstStyle/>
          <a:p>
            <a:r>
              <a:rPr lang="en-US" sz="3600" b="1" dirty="0"/>
              <a:t>Znamienko funkcie prvého stupňa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79816" y="1964737"/>
            <a:ext cx="8534400" cy="17526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A v tomto prípade je možné pozorovať, že až do bodu, keď x=-6, funkcia vracia záporné hodnoty (t. j. y&lt;0). A potom vracia už len kladné hodnoty.</a:t>
            </a:r>
          </a:p>
          <a:p>
            <a:r>
              <a:rPr lang="en-US" sz="2800" dirty="0">
                <a:solidFill>
                  <a:schemeClr val="tx1"/>
                </a:solidFill>
              </a:rPr>
              <a:t>Ak a&lt;0, potom grafom funkcie bude klesajúca priamka: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descrescatoa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216" y="2112223"/>
            <a:ext cx="2393887" cy="2562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74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437" y="630216"/>
            <a:ext cx="10363200" cy="1470025"/>
          </a:xfrm>
        </p:spPr>
        <p:txBody>
          <a:bodyPr/>
          <a:lstStyle/>
          <a:p>
            <a:r>
              <a:rPr lang="ro-RO" b="1" dirty="0"/>
              <a:t>Výmenný bod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19260" y="1365229"/>
            <a:ext cx="8534400" cy="17526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V oboch prípadoch sme videli, že funkcia vráti hodnoty s opačným znamienkom ako a až do určitého bodu a potom so znamienkom a.</a:t>
            </a:r>
          </a:p>
          <a:p>
            <a:r>
              <a:rPr lang="en-US" sz="2800" dirty="0">
                <a:solidFill>
                  <a:schemeClr val="tx1"/>
                </a:solidFill>
              </a:rPr>
              <a:t>Tento bod sa nazýva aj koreňom rovnice, pretože v tomto okamihu je y=0.</a:t>
            </a:r>
          </a:p>
          <a:p>
            <a:r>
              <a:rPr lang="en-US" sz="2800" dirty="0">
                <a:solidFill>
                  <a:schemeClr val="tx1"/>
                </a:solidFill>
              </a:rPr>
              <a:t>Aby sme našli tento bod, musíme mať f(x)=0 a ak vezmeme všeobecný tvar funkcie: </a:t>
            </a:r>
            <a:r>
              <a:rPr lang="en-US" sz="2800" dirty="0" err="1">
                <a:solidFill>
                  <a:schemeClr val="tx1"/>
                </a:solidFill>
              </a:rPr>
              <a:t>ax+b=0, </a:t>
            </a:r>
            <a:r>
              <a:rPr lang="en-US" sz="2800" dirty="0">
                <a:solidFill>
                  <a:schemeClr val="tx1"/>
                </a:solidFill>
              </a:rPr>
              <a:t>potom hodnota x=-b/a.</a:t>
            </a:r>
          </a:p>
          <a:p>
            <a:r>
              <a:rPr lang="en-US" sz="2800" dirty="0">
                <a:solidFill>
                  <a:schemeClr val="tx1"/>
                </a:solidFill>
              </a:rPr>
              <a:t>Tabuľka s nápismi: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38683" y="4986176"/>
            <a:ext cx="459105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84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</TotalTime>
  <Words>2254</Words>
  <Application>Microsoft Office PowerPoint</Application>
  <PresentationFormat>Širokouhlá</PresentationFormat>
  <Paragraphs>270</Paragraphs>
  <Slides>25</Slides>
  <Notes>11</Notes>
  <HiddenSlides>1</HiddenSlides>
  <MMClips>0</MMClips>
  <ScaleCrop>false</ScaleCrop>
  <HeadingPairs>
    <vt:vector size="6" baseType="variant">
      <vt:variant>
        <vt:lpstr>Použité písma</vt:lpstr>
      </vt:variant>
      <vt:variant>
        <vt:i4>11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37" baseType="lpstr">
      <vt:lpstr>Adobe Heiti Std R</vt:lpstr>
      <vt:lpstr>Arial</vt:lpstr>
      <vt:lpstr>Arial Narrow</vt:lpstr>
      <vt:lpstr>Bodoni</vt:lpstr>
      <vt:lpstr>Calibri</vt:lpstr>
      <vt:lpstr>Century</vt:lpstr>
      <vt:lpstr>Comic Sans MS</vt:lpstr>
      <vt:lpstr>Libre Baskerville</vt:lpstr>
      <vt:lpstr>Noto Sans Symbols</vt:lpstr>
      <vt:lpstr>Times New Roman</vt:lpstr>
      <vt:lpstr>Wingdings 3</vt:lpstr>
      <vt:lpstr>Office Theme</vt:lpstr>
      <vt:lpstr>Funkcia prvého stupňa</vt:lpstr>
      <vt:lpstr>Geometrické znázornenie</vt:lpstr>
      <vt:lpstr>Príklad</vt:lpstr>
      <vt:lpstr>Vlastnosti funkcie prvého stupňa</vt:lpstr>
      <vt:lpstr>Monotónnosť funkcie prvého stupňa</vt:lpstr>
      <vt:lpstr>Monotónnosť</vt:lpstr>
      <vt:lpstr>Znamienko funkcie prvého stupňa</vt:lpstr>
      <vt:lpstr>Znamienko funkcie prvého stupňa</vt:lpstr>
      <vt:lpstr>Výmenný bod</vt:lpstr>
      <vt:lpstr>Príklady</vt:lpstr>
      <vt:lpstr>Nerovnosti prvého stupňa</vt:lpstr>
      <vt:lpstr>Nerovnosti prvého stupňa</vt:lpstr>
      <vt:lpstr>Nerovnosti</vt:lpstr>
      <vt:lpstr>Zdroje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Funcția de gradul I</dc:title>
  <dc:creator>Microsoft account</dc:creator>
  <cp:keywords>, docId:9E36165AD7CA815FB11ABE30289916FD</cp:keywords>
  <cp:lastModifiedBy>KEAI</cp:lastModifiedBy>
  <cp:revision>12</cp:revision>
  <dcterms:created xsi:type="dcterms:W3CDTF">2022-06-19T16:12:53Z</dcterms:created>
  <dcterms:modified xsi:type="dcterms:W3CDTF">2023-01-27T12:37:07Z</dcterms:modified>
</cp:coreProperties>
</file>