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660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2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2" Type="http://schemas.openxmlformats.org/officeDocument/2006/relationships/image" Target="../media/image15.wmf"/><Relationship Id="rId1" Type="http://schemas.openxmlformats.org/officeDocument/2006/relationships/image" Target="../media/image21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0" Type="http://schemas.openxmlformats.org/officeDocument/2006/relationships/image" Target="../media/image29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906F-C620-46EB-B656-39CD72D9E316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štýly hlavného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Tretia úroveň</a:t>
            </a:r>
          </a:p>
          <a:p>
            <a:pPr lvl="3"/>
            <a:r>
              <a:rPr lang="en-US"/>
              <a:t>Štvrtá úroveň</a:t>
            </a:r>
          </a:p>
          <a:p>
            <a:pPr lvl="4"/>
            <a:r>
              <a:rPr lang="en-US"/>
              <a:t>Piata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3F561-112D-4D95-8A81-058EC84AC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Správne: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Správne: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Správne: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9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</p:spTree>
    <p:extLst>
      <p:ext uri="{BB962C8B-B14F-4D97-AF65-F5344CB8AC3E}">
        <p14:creationId xmlns:p14="http://schemas.microsoft.com/office/powerpoint/2010/main" val="346758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22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42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49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4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2" y="2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3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38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7.wmf"/><Relationship Id="rId20" Type="http://schemas.openxmlformats.org/officeDocument/2006/relationships/image" Target="../media/image39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4.wmf"/><Relationship Id="rId19" Type="http://schemas.openxmlformats.org/officeDocument/2006/relationships/oleObject" Target="../embeddings/oleObject32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19.png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image" Target="../media/image20.png"/><Relationship Id="rId10" Type="http://schemas.openxmlformats.org/officeDocument/2006/relationships/image" Target="../media/image16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27.wmf"/><Relationship Id="rId26" Type="http://schemas.openxmlformats.org/officeDocument/2006/relationships/image" Target="../media/image31.wmf"/><Relationship Id="rId3" Type="http://schemas.openxmlformats.org/officeDocument/2006/relationships/oleObject" Target="../embeddings/oleObject11.bin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18.bin"/><Relationship Id="rId25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6.wmf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5.bin"/><Relationship Id="rId24" Type="http://schemas.openxmlformats.org/officeDocument/2006/relationships/image" Target="../media/image30.wm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oleObject" Target="../embeddings/oleObject21.bin"/><Relationship Id="rId28" Type="http://schemas.openxmlformats.org/officeDocument/2006/relationships/image" Target="../media/image32.wmf"/><Relationship Id="rId10" Type="http://schemas.openxmlformats.org/officeDocument/2006/relationships/image" Target="../media/image23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5.wmf"/><Relationship Id="rId22" Type="http://schemas.openxmlformats.org/officeDocument/2006/relationships/image" Target="../media/image29.wmf"/><Relationship Id="rId27" Type="http://schemas.openxmlformats.org/officeDocument/2006/relationships/oleObject" Target="../embeddings/oleObject2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15680" y="2420888"/>
            <a:ext cx="5827713" cy="16462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z="4400" b="1" dirty="0"/>
              <a:t>Neurčité integrály</a:t>
            </a:r>
            <a:endParaRPr lang="en-US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1" y="832647"/>
            <a:ext cx="7020272" cy="361950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err="1"/>
              <a:t>II. </a:t>
            </a:r>
            <a:r>
              <a:rPr lang="en-US" sz="2000" b="1" dirty="0"/>
              <a:t>fyzikálny význam neurčitého integrálu:</a:t>
            </a:r>
          </a:p>
          <a:p>
            <a:pPr marL="0" indent="0">
              <a:buNone/>
            </a:pPr>
            <a:r>
              <a:rPr lang="en-US" sz="2000" dirty="0"/>
              <a:t>- Ak sa pohyblivý (hmotný bod) pohybuje nerovnomerne a zákon jeho posunu je , zákon zmeny jeho rýchlosti je</a:t>
            </a:r>
          </a:p>
          <a:p>
            <a:pPr marL="0" indent="0">
              <a:buNone/>
            </a:pPr>
            <a:r>
              <a:rPr lang="en-US" sz="2000" dirty="0"/>
              <a:t>a zákon zmeny jeho zrýchlenia je potom:</a:t>
            </a:r>
          </a:p>
          <a:p>
            <a:pPr marL="0" indent="0">
              <a:buNone/>
            </a:pPr>
            <a:r>
              <a:rPr lang="en-US" sz="2000" dirty="0"/>
              <a:t>Z fyzikálneho významu derivácie vyplýva:</a:t>
            </a:r>
          </a:p>
          <a:p>
            <a:pPr marL="0" indent="0">
              <a:buNone/>
            </a:pPr>
            <a:r>
              <a:rPr lang="en-US" sz="2000" dirty="0"/>
              <a:t>Z fyzikálneho významu neurčitého integrálu vyplýva:</a:t>
            </a:r>
          </a:p>
          <a:p>
            <a:pPr marL="0" indent="0">
              <a:buNone/>
            </a:pPr>
            <a:r>
              <a:rPr lang="en-US" sz="2000" dirty="0"/>
              <a:t>Z fyzikálneho významu neurčitého integrálu vyplýva:</a:t>
            </a:r>
            <a:endParaRPr lang="ro-RO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57676"/>
              </p:ext>
            </p:extLst>
          </p:nvPr>
        </p:nvGraphicFramePr>
        <p:xfrm>
          <a:off x="3287688" y="1539807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494870" imgH="203024" progId="Equation.3">
                  <p:embed/>
                </p:oleObj>
              </mc:Choice>
              <mc:Fallback>
                <p:oleObj name="Equation" r:id="rId3" imgW="494870" imgH="2030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688" y="1539807"/>
                        <a:ext cx="86409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80177" y="161382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594125"/>
              </p:ext>
            </p:extLst>
          </p:nvPr>
        </p:nvGraphicFramePr>
        <p:xfrm>
          <a:off x="7864908" y="1514570"/>
          <a:ext cx="864096" cy="348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5" imgW="507780" imgH="203112" progId="Equation.3">
                  <p:embed/>
                </p:oleObj>
              </mc:Choice>
              <mc:Fallback>
                <p:oleObj name="Equation" r:id="rId5" imgW="507780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4908" y="1514570"/>
                        <a:ext cx="864096" cy="348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63953" y="194819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701196"/>
              </p:ext>
            </p:extLst>
          </p:nvPr>
        </p:nvGraphicFramePr>
        <p:xfrm>
          <a:off x="6931077" y="1913349"/>
          <a:ext cx="864096" cy="34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7" imgW="520474" imgH="203112" progId="Equation.3">
                  <p:embed/>
                </p:oleObj>
              </mc:Choice>
              <mc:Fallback>
                <p:oleObj name="Equation" r:id="rId7" imgW="520474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1077" y="1913349"/>
                        <a:ext cx="864096" cy="344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19937" y="23950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756106"/>
              </p:ext>
            </p:extLst>
          </p:nvPr>
        </p:nvGraphicFramePr>
        <p:xfrm>
          <a:off x="7304489" y="2273461"/>
          <a:ext cx="1029135" cy="299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9" imgW="710891" imgH="203112" progId="Equation.3">
                  <p:embed/>
                </p:oleObj>
              </mc:Choice>
              <mc:Fallback>
                <p:oleObj name="Equation" r:id="rId9" imgW="710891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489" y="2273461"/>
                        <a:ext cx="1029135" cy="299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633272"/>
              </p:ext>
            </p:extLst>
          </p:nvPr>
        </p:nvGraphicFramePr>
        <p:xfrm>
          <a:off x="8059308" y="2676681"/>
          <a:ext cx="1029135" cy="29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11" imgW="723586" imgH="203112" progId="Equation.3">
                  <p:embed/>
                </p:oleObj>
              </mc:Choice>
              <mc:Fallback>
                <p:oleObj name="Equation" r:id="rId11" imgW="723586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9308" y="2676681"/>
                        <a:ext cx="1029135" cy="2933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931077" y="26944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713134"/>
              </p:ext>
            </p:extLst>
          </p:nvPr>
        </p:nvGraphicFramePr>
        <p:xfrm>
          <a:off x="8029448" y="3019041"/>
          <a:ext cx="1345625" cy="426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13" imgW="889000" imgH="279400" progId="Equation.3">
                  <p:embed/>
                </p:oleObj>
              </mc:Choice>
              <mc:Fallback>
                <p:oleObj name="Equation" r:id="rId13" imgW="889000" imgH="279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9448" y="3019041"/>
                        <a:ext cx="1345625" cy="4261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785692"/>
              </p:ext>
            </p:extLst>
          </p:nvPr>
        </p:nvGraphicFramePr>
        <p:xfrm>
          <a:off x="8029448" y="3392818"/>
          <a:ext cx="1565084" cy="408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15" imgW="1079500" imgH="279400" progId="Equation.3">
                  <p:embed/>
                </p:oleObj>
              </mc:Choice>
              <mc:Fallback>
                <p:oleObj name="Equation" r:id="rId15" imgW="1079500" imgH="2794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9448" y="3392818"/>
                        <a:ext cx="1565084" cy="408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82711" y="3967583"/>
            <a:ext cx="73050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III. </a:t>
            </a:r>
            <a:r>
              <a:rPr lang="en-US" sz="2000" b="1" dirty="0"/>
              <a:t>fyzikálny význam neurčitého integrálu:</a:t>
            </a:r>
          </a:p>
          <a:p>
            <a:r>
              <a:rPr lang="en-US" sz="2000" dirty="0"/>
              <a:t>Ak sa hmotný bod pohybuje pozdĺž osi Ox pod vplyvom</a:t>
            </a:r>
          </a:p>
          <a:p>
            <a:r>
              <a:rPr lang="en-US" sz="2000" dirty="0"/>
              <a:t>  sily , potom platí zákon o zmene práce vykonanej pri</a:t>
            </a:r>
          </a:p>
          <a:p>
            <a:r>
              <a:rPr lang="en-US" sz="2000" dirty="0"/>
              <a:t>  pôsobenie sily F je:</a:t>
            </a:r>
            <a:endParaRPr lang="ro-RO" sz="2000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2274648" y="4346590"/>
            <a:ext cx="137572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223424"/>
              </p:ext>
            </p:extLst>
          </p:nvPr>
        </p:nvGraphicFramePr>
        <p:xfrm>
          <a:off x="2495600" y="4653190"/>
          <a:ext cx="942833" cy="31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17" imgW="622030" imgH="203112" progId="Equation.3">
                  <p:embed/>
                </p:oleObj>
              </mc:Choice>
              <mc:Fallback>
                <p:oleObj name="Equation" r:id="rId17" imgW="622030" imgH="203112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600" y="4653190"/>
                        <a:ext cx="942833" cy="31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4151784" y="4557723"/>
            <a:ext cx="115641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547246"/>
              </p:ext>
            </p:extLst>
          </p:nvPr>
        </p:nvGraphicFramePr>
        <p:xfrm>
          <a:off x="4157320" y="4920563"/>
          <a:ext cx="1139327" cy="3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19" imgW="850531" imgH="279279" progId="Equation.3">
                  <p:embed/>
                </p:oleObj>
              </mc:Choice>
              <mc:Fallback>
                <p:oleObj name="Equation" r:id="rId19" imgW="850531" imgH="279279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7320" y="4920563"/>
                        <a:ext cx="1139327" cy="376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86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2222322" y="3725406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(x2-6x+25)+C</a:t>
            </a: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(x2)+C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2x-6+C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92863" y="1823045"/>
            <a:ext cx="197809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40934"/>
              </p:ext>
            </p:extLst>
          </p:nvPr>
        </p:nvGraphicFramePr>
        <p:xfrm>
          <a:off x="2351584" y="2204864"/>
          <a:ext cx="2281387" cy="990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5" imgW="914400" imgH="393700" progId="Equation.3">
                  <p:embed/>
                </p:oleObj>
              </mc:Choice>
              <mc:Fallback>
                <p:oleObj name="Equation" r:id="rId5" imgW="914400" imgH="3937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584" y="2204864"/>
                        <a:ext cx="2281387" cy="990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4AC5661-C41F-1200-72ED-1EDF33F96458}"/>
              </a:ext>
            </a:extLst>
          </p:cNvPr>
          <p:cNvSpPr txBox="1"/>
          <p:nvPr/>
        </p:nvSpPr>
        <p:spPr>
          <a:xfrm>
            <a:off x="2855640" y="99488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Cvičenia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2"/>
            <a:ext cx="7945951" cy="1338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xsin+cosx+C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cox+sinx+C</a:t>
            </a:r>
            <a:endParaRPr lang="en-US" sz="2400" kern="0" dirty="0">
              <a:latin typeface="Calibri"/>
              <a:cs typeface="Calibri"/>
              <a:sym typeface="Calibri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-xcosx+sinx+C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202665" y="2232375"/>
            <a:ext cx="20951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22321" y="1996582"/>
          <a:ext cx="2182522" cy="934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5" imgW="660240" imgH="279360" progId="Equation.3">
                  <p:embed/>
                </p:oleObj>
              </mc:Choice>
              <mc:Fallback>
                <p:oleObj name="Equation" r:id="rId5" imgW="660240" imgH="27936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321" y="1996582"/>
                        <a:ext cx="2182522" cy="934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3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(lnx+7)+C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Lnx+7+C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62886" y="2357742"/>
            <a:ext cx="1385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latin typeface="Arial"/>
              <a:cs typeface="Arial"/>
              <a:sym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13833"/>
              </p:ext>
            </p:extLst>
          </p:nvPr>
        </p:nvGraphicFramePr>
        <p:xfrm>
          <a:off x="2197894" y="2130029"/>
          <a:ext cx="1626394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894" y="2130029"/>
                        <a:ext cx="1626394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524001" y="609600"/>
            <a:ext cx="6348413" cy="1320800"/>
          </a:xfrm>
          <a:prstGeom prst="rect">
            <a:avLst/>
          </a:prstGeom>
        </p:spPr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775520" y="836712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Niektoré vlastnosti neurčitého integrálu</a:t>
            </a:r>
          </a:p>
          <a:p>
            <a:endParaRPr lang="en-US" dirty="0"/>
          </a:p>
          <a:p>
            <a:r>
              <a:rPr lang="en-US" b="1" dirty="0"/>
              <a:t>Veta 9: </a:t>
            </a:r>
            <a:r>
              <a:rPr lang="en-US" dirty="0"/>
              <a:t>Ak funkcie f: I </a:t>
            </a:r>
            <a:r>
              <a:rPr lang="ro-RO" dirty="0">
                <a:sym typeface="Wingdings" panose="05000000000000000000" pitchFamily="2" charset="2"/>
              </a:rPr>
              <a:t> </a:t>
            </a:r>
            <a:r>
              <a:rPr lang="en-US" dirty="0"/>
              <a:t>R a φ : I</a:t>
            </a:r>
            <a:r>
              <a:rPr lang="ro-RO" dirty="0">
                <a:sym typeface="Wingdings" panose="05000000000000000000" pitchFamily="2" charset="2"/>
              </a:rPr>
              <a:t>  </a:t>
            </a:r>
            <a:r>
              <a:rPr lang="en-US" dirty="0"/>
              <a:t>R pripúšťajú primitíva na intervale I a funkcia f má na intervale I spojitú deriváciu, potom platia nasledujúce vlastnosti:</a:t>
            </a:r>
            <a:endParaRPr lang="ro-RO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564904"/>
            <a:ext cx="56388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59496" y="836712"/>
            <a:ext cx="6348413" cy="3881437"/>
          </a:xfrm>
          <a:prstGeom prst="rect">
            <a:avLst/>
          </a:prstGeom>
        </p:spPr>
        <p:txBody>
          <a:bodyPr/>
          <a:lstStyle/>
          <a:p>
            <a:r>
              <a:rPr lang="en-US" b="1" dirty="0"/>
              <a:t>2. Tabuľka neurčitých integrálov (okamžité primitíva)</a:t>
            </a:r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9" y="1772817"/>
            <a:ext cx="583882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6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548680"/>
            <a:ext cx="6353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1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1" y="980729"/>
            <a:ext cx="766762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6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585243"/>
            <a:ext cx="6391275" cy="971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1504" y="1688135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31) Integrály hyperbolických funkcií:</a:t>
            </a:r>
            <a:endParaRPr lang="ro-RO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528" y="2276872"/>
            <a:ext cx="7200800" cy="43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1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57650" y="620688"/>
            <a:ext cx="7273900" cy="323691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3. Veta a vzorce pre integráciu po častiach</a:t>
            </a:r>
          </a:p>
          <a:p>
            <a:pPr marL="0" indent="0">
              <a:buNone/>
            </a:pPr>
            <a:r>
              <a:rPr lang="en-US" dirty="0"/>
              <a:t>Veta 10: Ak sú funkcie f:I R a g:I R diferencovateľné a majú spojitú deriváciu na intervale I, potom funkcie a pripúšťajú primitíva na intervale I a vzorec platí:</a:t>
            </a:r>
          </a:p>
          <a:p>
            <a:pPr marL="0" indent="0">
              <a:buNone/>
            </a:pPr>
            <a:r>
              <a:rPr lang="en-US" dirty="0"/>
              <a:t>Poznámka: Ak si všimneme aj , potom vzorec (1) nadobúda užitočnejší tvar:</a:t>
            </a:r>
          </a:p>
          <a:p>
            <a:pPr marL="0" indent="0">
              <a:buNone/>
            </a:pPr>
            <a:r>
              <a:rPr lang="en-US" dirty="0"/>
              <a:t>(2)</a:t>
            </a:r>
          </a:p>
          <a:p>
            <a:pPr marL="0" indent="0">
              <a:buNone/>
            </a:pPr>
            <a:r>
              <a:rPr lang="en-US" b="1" dirty="0"/>
              <a:t>  Vzorce (1) a (2) sa nazývajú vzorce pre integráciu po častiach pre neurčitý integrál.</a:t>
            </a:r>
            <a:endParaRPr lang="ro-RO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1" y="29200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189834"/>
              </p:ext>
            </p:extLst>
          </p:nvPr>
        </p:nvGraphicFramePr>
        <p:xfrm>
          <a:off x="5355131" y="2197714"/>
          <a:ext cx="3742036" cy="36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2882900" imgH="279400" progId="Equation.3">
                  <p:embed/>
                </p:oleObj>
              </mc:Choice>
              <mc:Fallback>
                <p:oleObj name="Equation" r:id="rId3" imgW="28829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5131" y="2197714"/>
                        <a:ext cx="3742036" cy="3671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681597"/>
              </p:ext>
            </p:extLst>
          </p:nvPr>
        </p:nvGraphicFramePr>
        <p:xfrm>
          <a:off x="3863752" y="2668050"/>
          <a:ext cx="936104" cy="328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5" imgW="583947" imgH="203112" progId="Equation.3">
                  <p:embed/>
                </p:oleObj>
              </mc:Choice>
              <mc:Fallback>
                <p:oleObj name="Equation" r:id="rId5" imgW="583947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3752" y="2668050"/>
                        <a:ext cx="936104" cy="3289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255311"/>
              </p:ext>
            </p:extLst>
          </p:nvPr>
        </p:nvGraphicFramePr>
        <p:xfrm>
          <a:off x="4943872" y="2668050"/>
          <a:ext cx="936104" cy="347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7" imgW="558558" imgH="203112" progId="Equation.3">
                  <p:embed/>
                </p:oleObj>
              </mc:Choice>
              <mc:Fallback>
                <p:oleObj name="Equation" r:id="rId7" imgW="558558" imgH="203112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872" y="2668050"/>
                        <a:ext cx="936104" cy="347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382460"/>
              </p:ext>
            </p:extLst>
          </p:nvPr>
        </p:nvGraphicFramePr>
        <p:xfrm>
          <a:off x="1705575" y="3406143"/>
          <a:ext cx="2016224" cy="47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9" imgW="1206500" imgH="279400" progId="Equation.3">
                  <p:embed/>
                </p:oleObj>
              </mc:Choice>
              <mc:Fallback>
                <p:oleObj name="Equation" r:id="rId9" imgW="1206500" imgH="2794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5575" y="3406143"/>
                        <a:ext cx="2016224" cy="473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912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278591" y="864476"/>
            <a:ext cx="7531992" cy="3881437"/>
          </a:xfrm>
          <a:prstGeom prst="rect">
            <a:avLst/>
          </a:prstGeom>
        </p:spPr>
        <p:txBody>
          <a:bodyPr/>
          <a:lstStyle/>
          <a:p>
            <a:r>
              <a:rPr lang="en-US" sz="1800" b="1" dirty="0"/>
              <a:t>4. Vety a integračné vzorce so zmenou premennej (substitúcia) pre neurčitý integrál</a:t>
            </a:r>
          </a:p>
          <a:p>
            <a:r>
              <a:rPr lang="en-US" sz="1800" b="1" dirty="0"/>
              <a:t>Veta 11 (prvý vzorec so zmenou premennej):</a:t>
            </a:r>
          </a:p>
          <a:p>
            <a:r>
              <a:rPr lang="en-US" sz="1800" dirty="0"/>
              <a:t>Ak je funkcia diferencovateľná na intervale I a funkcia</a:t>
            </a:r>
            <a:endParaRPr lang="ro-RO" sz="1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75521" y="6520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531911"/>
              </p:ext>
            </p:extLst>
          </p:nvPr>
        </p:nvGraphicFramePr>
        <p:xfrm>
          <a:off x="2999656" y="1835870"/>
          <a:ext cx="817321" cy="27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609480" imgH="203040" progId="Equation.3">
                  <p:embed/>
                </p:oleObj>
              </mc:Choice>
              <mc:Fallback>
                <p:oleObj name="Equation" r:id="rId3" imgW="60948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9656" y="1835870"/>
                        <a:ext cx="817321" cy="278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258506"/>
              </p:ext>
            </p:extLst>
          </p:nvPr>
        </p:nvGraphicFramePr>
        <p:xfrm>
          <a:off x="1650387" y="2285311"/>
          <a:ext cx="936104" cy="288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672808" imgH="203112" progId="Equation.3">
                  <p:embed/>
                </p:oleObj>
              </mc:Choice>
              <mc:Fallback>
                <p:oleObj name="Equation" r:id="rId5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0387" y="2285311"/>
                        <a:ext cx="936104" cy="288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470367" y="2214865"/>
            <a:ext cx="3873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, pripúšťa primitíva na intervale J a</a:t>
            </a:r>
            <a:endParaRPr lang="ro-RO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9272" y="2265941"/>
            <a:ext cx="1026534" cy="2671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94800" y="2592868"/>
            <a:ext cx="8260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je primitívom funkcie , potom funkcia je primitívom funkcie a vzorec platí:</a:t>
            </a:r>
            <a:endParaRPr lang="ro-RO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82558" y="2867564"/>
            <a:ext cx="11109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519583"/>
              </p:ext>
            </p:extLst>
          </p:nvPr>
        </p:nvGraphicFramePr>
        <p:xfrm>
          <a:off x="4477410" y="2694282"/>
          <a:ext cx="720080" cy="221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8" imgW="672808" imgH="203112" progId="Equation.3">
                  <p:embed/>
                </p:oleObj>
              </mc:Choice>
              <mc:Fallback>
                <p:oleObj name="Equation" r:id="rId8" imgW="672808" imgH="20311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7410" y="2694282"/>
                        <a:ext cx="720080" cy="221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495600" y="3186902"/>
            <a:ext cx="10713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777329"/>
              </p:ext>
            </p:extLst>
          </p:nvPr>
        </p:nvGraphicFramePr>
        <p:xfrm>
          <a:off x="2682558" y="3233757"/>
          <a:ext cx="1149132" cy="275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9" imgW="863225" imgH="203112" progId="Equation.3">
                  <p:embed/>
                </p:oleObj>
              </mc:Choice>
              <mc:Fallback>
                <p:oleObj name="Equation" r:id="rId9" imgW="863225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558" y="3233757"/>
                        <a:ext cx="1149132" cy="275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021364" y="3266308"/>
            <a:ext cx="108556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027520"/>
              </p:ext>
            </p:extLst>
          </p:nvPr>
        </p:nvGraphicFramePr>
        <p:xfrm>
          <a:off x="4829420" y="2977649"/>
          <a:ext cx="3384376" cy="45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1" imgW="2082800" imgH="279400" progId="Equation.3">
                  <p:embed/>
                </p:oleObj>
              </mc:Choice>
              <mc:Fallback>
                <p:oleObj name="Equation" r:id="rId11" imgW="2082800" imgH="279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420" y="2977649"/>
                        <a:ext cx="3384376" cy="459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094038" y="5009346"/>
            <a:ext cx="12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dirty="0"/>
          </a:p>
        </p:txBody>
      </p:sp>
      <p:sp>
        <p:nvSpPr>
          <p:cNvPr id="21" name="Rectangle 20"/>
          <p:cNvSpPr/>
          <p:nvPr/>
        </p:nvSpPr>
        <p:spPr>
          <a:xfrm>
            <a:off x="1650387" y="3493001"/>
            <a:ext cx="725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Substitučná metóda výpočtu neurčitého integrálu (metóda prvej zmeny premennej):</a:t>
            </a:r>
          </a:p>
          <a:p>
            <a:r>
              <a:rPr lang="en-US" dirty="0"/>
              <a:t>     a) Ak sa vykoná zámena</a:t>
            </a:r>
            <a:endParaRPr lang="ro-RO" dirty="0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575638"/>
              </p:ext>
            </p:extLst>
          </p:nvPr>
        </p:nvGraphicFramePr>
        <p:xfrm>
          <a:off x="4775041" y="4059728"/>
          <a:ext cx="844898" cy="293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3" imgW="596641" imgH="203112" progId="Equation.3">
                  <p:embed/>
                </p:oleObj>
              </mc:Choice>
              <mc:Fallback>
                <p:oleObj name="Equation" r:id="rId13" imgW="596641" imgH="203112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041" y="4059728"/>
                        <a:ext cx="844898" cy="2936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9450" y="4437072"/>
            <a:ext cx="6842159" cy="204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90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0" y="981075"/>
            <a:ext cx="7380288" cy="38798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Veta 12: (druhá zmena vzorca premennej):</a:t>
            </a:r>
          </a:p>
          <a:p>
            <a:pPr marL="0" indent="0">
              <a:buNone/>
            </a:pPr>
            <a:r>
              <a:rPr lang="en-US" sz="1600" dirty="0"/>
              <a:t>Ak funkcia , je bijektívna a diferencovateľná na intervale I, funkcia pripúšťa primitíva na intervale J a H je primitívom funkcie , potom funkcia pripúšťa primitíva a funkcia je primitívom funkcie f a platí vzorec</a:t>
            </a:r>
          </a:p>
          <a:p>
            <a:pPr marL="0" indent="0">
              <a:buNone/>
            </a:pPr>
            <a:r>
              <a:rPr lang="en-US" sz="1600" dirty="0"/>
              <a:t>Poznámka: Prakticky sa pri výpočte neurčitého integrálu metódou zmeny druhej premennej zapíše , odkiaľ , a použije sa vzorec:</a:t>
            </a:r>
            <a:endParaRPr lang="ro-RO" sz="1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43673" y="13155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799082"/>
              </p:ext>
            </p:extLst>
          </p:nvPr>
        </p:nvGraphicFramePr>
        <p:xfrm>
          <a:off x="2855166" y="1329391"/>
          <a:ext cx="799899" cy="26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634725" imgH="203112" progId="Equation.3">
                  <p:embed/>
                </p:oleObj>
              </mc:Choice>
              <mc:Fallback>
                <p:oleObj name="Equation" r:id="rId3" imgW="634725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166" y="1329391"/>
                        <a:ext cx="799899" cy="261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5521" y="9137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203431"/>
              </p:ext>
            </p:extLst>
          </p:nvPr>
        </p:nvGraphicFramePr>
        <p:xfrm>
          <a:off x="8722719" y="1325368"/>
          <a:ext cx="799899" cy="24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672808" imgH="203112" progId="Equation.3">
                  <p:embed/>
                </p:oleObj>
              </mc:Choice>
              <mc:Fallback>
                <p:oleObj name="Equation" r:id="rId5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22719" y="1325368"/>
                        <a:ext cx="799899" cy="246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6651"/>
              </p:ext>
            </p:extLst>
          </p:nvPr>
        </p:nvGraphicFramePr>
        <p:xfrm>
          <a:off x="7356010" y="1605820"/>
          <a:ext cx="998475" cy="228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7" imgW="926698" imgH="203112" progId="Equation.3">
                  <p:embed/>
                </p:oleObj>
              </mc:Choice>
              <mc:Fallback>
                <p:oleObj name="Equation" r:id="rId7" imgW="926698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6010" y="1605820"/>
                        <a:ext cx="998475" cy="228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36247" y="184560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140481"/>
              </p:ext>
            </p:extLst>
          </p:nvPr>
        </p:nvGraphicFramePr>
        <p:xfrm>
          <a:off x="3255116" y="1802331"/>
          <a:ext cx="876839" cy="2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9" imgW="647419" imgH="203112" progId="Equation.3">
                  <p:embed/>
                </p:oleObj>
              </mc:Choice>
              <mc:Fallback>
                <p:oleObj name="Equation" r:id="rId9" imgW="647419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116" y="1802331"/>
                        <a:ext cx="876839" cy="279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625069" y="213811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893478"/>
              </p:ext>
            </p:extLst>
          </p:nvPr>
        </p:nvGraphicFramePr>
        <p:xfrm>
          <a:off x="7230711" y="1819208"/>
          <a:ext cx="445527" cy="263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1" imgW="495085" imgH="228501" progId="Equation.3">
                  <p:embed/>
                </p:oleObj>
              </mc:Choice>
              <mc:Fallback>
                <p:oleObj name="Equation" r:id="rId11" imgW="495085" imgH="22850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0711" y="1819208"/>
                        <a:ext cx="445527" cy="263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567609" y="241104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354876"/>
              </p:ext>
            </p:extLst>
          </p:nvPr>
        </p:nvGraphicFramePr>
        <p:xfrm>
          <a:off x="5776862" y="2013568"/>
          <a:ext cx="2088232" cy="36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3" imgW="1625600" imgH="279400" progId="Equation.3">
                  <p:embed/>
                </p:oleObj>
              </mc:Choice>
              <mc:Fallback>
                <p:oleObj name="Equation" r:id="rId13" imgW="1625600" imgH="279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862" y="2013568"/>
                        <a:ext cx="2088232" cy="363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369547" y="3118844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477836"/>
              </p:ext>
            </p:extLst>
          </p:nvPr>
        </p:nvGraphicFramePr>
        <p:xfrm>
          <a:off x="5214144" y="2595047"/>
          <a:ext cx="692318" cy="26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15" imgW="533169" imgH="203112" progId="Equation.3">
                  <p:embed/>
                </p:oleObj>
              </mc:Choice>
              <mc:Fallback>
                <p:oleObj name="Equation" r:id="rId15" imgW="533169" imgH="203112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144" y="2595047"/>
                        <a:ext cx="692318" cy="267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091804" y="3390685"/>
            <a:ext cx="14061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3806662"/>
              </p:ext>
            </p:extLst>
          </p:nvPr>
        </p:nvGraphicFramePr>
        <p:xfrm>
          <a:off x="3302573" y="2570270"/>
          <a:ext cx="781923" cy="269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17" imgW="660400" imgH="228600" progId="Equation.3">
                  <p:embed/>
                </p:oleObj>
              </mc:Choice>
              <mc:Fallback>
                <p:oleObj name="Equation" r:id="rId17" imgW="66040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573" y="2570270"/>
                        <a:ext cx="781923" cy="269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2536574" y="374849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606317"/>
              </p:ext>
            </p:extLst>
          </p:nvPr>
        </p:nvGraphicFramePr>
        <p:xfrm>
          <a:off x="2433232" y="2880297"/>
          <a:ext cx="5197257" cy="4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19" imgW="3492500" imgH="279400" progId="Equation.3">
                  <p:embed/>
                </p:oleObj>
              </mc:Choice>
              <mc:Fallback>
                <p:oleObj name="Equation" r:id="rId19" imgW="3492500" imgH="2794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232" y="2880297"/>
                        <a:ext cx="5197257" cy="420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65952" y="3612688"/>
            <a:ext cx="68222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5. Fyzikálny význam neurčitého integrálu</a:t>
            </a:r>
          </a:p>
          <a:p>
            <a:r>
              <a:rPr lang="en-US" sz="1600" dirty="0" err="1"/>
              <a:t>Prvý </a:t>
            </a:r>
            <a:r>
              <a:rPr lang="en-US" sz="1600" dirty="0"/>
              <a:t>fyzikálny význam neurčitého integrálu:</a:t>
            </a:r>
          </a:p>
          <a:p>
            <a:r>
              <a:rPr lang="en-US" sz="1600" dirty="0"/>
              <a:t>- Ak sa mobilný (hmotný) bod pohybuje nerovnomerne a</a:t>
            </a:r>
          </a:p>
          <a:p>
            <a:r>
              <a:rPr lang="en-US" sz="1600" dirty="0"/>
              <a:t>zákon jeho posunu je a zákon zmeny jeho rýchlosti je</a:t>
            </a:r>
          </a:p>
          <a:p>
            <a:r>
              <a:rPr lang="en-US" sz="1600" dirty="0"/>
              <a:t>                  , potom:</a:t>
            </a:r>
          </a:p>
          <a:p>
            <a:r>
              <a:rPr lang="en-US" sz="1600" dirty="0"/>
              <a:t>Z fyzikálneho významu derivácie vyplýva:</a:t>
            </a:r>
          </a:p>
          <a:p>
            <a:r>
              <a:rPr lang="en-US" sz="1600" dirty="0"/>
              <a:t>Z fyzikálneho významu neurčitého integrálu vyplýva:</a:t>
            </a:r>
            <a:endParaRPr lang="ro-RO" sz="1600" dirty="0"/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4370520" y="5125310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509687"/>
              </p:ext>
            </p:extLst>
          </p:nvPr>
        </p:nvGraphicFramePr>
        <p:xfrm>
          <a:off x="1714952" y="4579668"/>
          <a:ext cx="717369" cy="298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21" imgW="494870" imgH="203024" progId="Equation.3">
                  <p:embed/>
                </p:oleObj>
              </mc:Choice>
              <mc:Fallback>
                <p:oleObj name="Equation" r:id="rId21" imgW="494870" imgH="203024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952" y="4579668"/>
                        <a:ext cx="717369" cy="298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587934"/>
              </p:ext>
            </p:extLst>
          </p:nvPr>
        </p:nvGraphicFramePr>
        <p:xfrm>
          <a:off x="4136078" y="4369771"/>
          <a:ext cx="653613" cy="263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23" imgW="507780" imgH="203112" progId="Equation.3">
                  <p:embed/>
                </p:oleObj>
              </mc:Choice>
              <mc:Fallback>
                <p:oleObj name="Equation" r:id="rId23" imgW="507780" imgH="203112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6078" y="4369771"/>
                        <a:ext cx="653613" cy="2638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5696186" y="56490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649686"/>
              </p:ext>
            </p:extLst>
          </p:nvPr>
        </p:nvGraphicFramePr>
        <p:xfrm>
          <a:off x="6218853" y="4819309"/>
          <a:ext cx="1119895" cy="32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25" imgW="698197" imgH="203112" progId="Equation.3">
                  <p:embed/>
                </p:oleObj>
              </mc:Choice>
              <mc:Fallback>
                <p:oleObj name="Equation" r:id="rId25" imgW="698197" imgH="203112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8853" y="4819309"/>
                        <a:ext cx="1119895" cy="329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2855641" y="62375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657912"/>
              </p:ext>
            </p:extLst>
          </p:nvPr>
        </p:nvGraphicFramePr>
        <p:xfrm>
          <a:off x="6879939" y="5039926"/>
          <a:ext cx="1399060" cy="451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27" imgW="876300" imgH="279400" progId="Equation.3">
                  <p:embed/>
                </p:oleObj>
              </mc:Choice>
              <mc:Fallback>
                <p:oleObj name="Equation" r:id="rId27" imgW="876300" imgH="2794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9939" y="5039926"/>
                        <a:ext cx="1399060" cy="4511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01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952</TotalTime>
  <Words>481</Words>
  <Application>Microsoft Office PowerPoint</Application>
  <PresentationFormat>Širokouhlá</PresentationFormat>
  <Paragraphs>56</Paragraphs>
  <Slides>13</Slides>
  <Notes>3</Notes>
  <HiddenSlides>0</HiddenSlides>
  <MMClips>0</MMClips>
  <ScaleCrop>false</ScaleCrop>
  <HeadingPairs>
    <vt:vector size="8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8" baseType="lpstr">
      <vt:lpstr>Adobe Heiti Std R</vt:lpstr>
      <vt:lpstr>Arial</vt:lpstr>
      <vt:lpstr>Calibri</vt:lpstr>
      <vt:lpstr>Office Theme</vt:lpstr>
      <vt:lpstr>Equation</vt:lpstr>
      <vt:lpstr>Neurčité integrály</vt:lpstr>
      <vt:lpstr>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keywords>, docId:B91BD11CEE4BEAD62DAFD318E5FD87C8</cp:keywords>
  <cp:lastModifiedBy>KEAI</cp:lastModifiedBy>
  <cp:revision>23</cp:revision>
  <dcterms:created xsi:type="dcterms:W3CDTF">2016-04-10T14:09:09Z</dcterms:created>
  <dcterms:modified xsi:type="dcterms:W3CDTF">2023-01-27T12:36:52Z</dcterms:modified>
</cp:coreProperties>
</file>